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79" r:id="rId2"/>
    <p:sldId id="256" r:id="rId3"/>
    <p:sldId id="257" r:id="rId4"/>
    <p:sldId id="258" r:id="rId5"/>
    <p:sldId id="280" r:id="rId6"/>
    <p:sldId id="259" r:id="rId7"/>
    <p:sldId id="383" r:id="rId8"/>
    <p:sldId id="260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385" r:id="rId17"/>
    <p:sldId id="38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90884"/>
  </p:normalViewPr>
  <p:slideViewPr>
    <p:cSldViewPr>
      <p:cViewPr varScale="1">
        <p:scale>
          <a:sx n="78" d="100"/>
          <a:sy n="78" d="100"/>
        </p:scale>
        <p:origin x="192" y="9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B7783-88A7-A94D-AF7A-D83FB6DF0090}" type="datetimeFigureOut"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DE669-B121-2E41-A46E-6A34FF5DC1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1985C-3B5D-9F4B-937D-CB16FC3ED3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DE669-B121-2E41-A46E-6A34FF5DC184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BF76-A5AB-2441-B625-1B0173D97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52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0D31-A91B-6849-B3BB-CE755929F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45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B11A-895D-0B4E-9B7D-6D52ABA30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16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FD0D-C496-7543-A6FA-B10D118FE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35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9CBB-6FC2-784F-9FB4-3091BDA20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4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7FE8-B925-B64F-BB6D-4A92528EE4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06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6C01-1380-C24F-BC3A-8403174F51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76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517-BD0A-3A49-B4F3-721A44FE5B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17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9B09-15D1-6F4F-99D2-CDA70E931A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01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23C5-0FC4-2447-AECF-5E7C731B7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3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F6E-82B1-E044-BB1C-1CAB22CFB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6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A654B-D083-3444-9777-3640306EB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90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 rot="-5400000">
            <a:off x="3303072" y="2662207"/>
            <a:ext cx="369332" cy="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406644" y="906371"/>
            <a:ext cx="4372851" cy="595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Thermodynamic functions</a:t>
            </a:r>
          </a:p>
          <a:p>
            <a:pPr marL="0" marR="0" lvl="0" indent="0" algn="l" defTabSz="457200" rtl="0" eaLnBrk="1" fontAlgn="auto" latinLnBrk="0" hangingPunct="1">
              <a:lnSpc>
                <a:spcPct val="1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Equilibrium state</a:t>
            </a:r>
          </a:p>
          <a:p>
            <a:pPr marL="0" marR="0" lvl="0" indent="0" algn="l" defTabSz="457200" rtl="0" eaLnBrk="1" fontAlgn="auto" latinLnBrk="0" hangingPunct="1">
              <a:lnSpc>
                <a:spcPct val="1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Case study: mechanical alloying</a:t>
            </a:r>
          </a:p>
          <a:p>
            <a:pPr marL="0" marR="0" lvl="0" indent="0" algn="l" defTabSz="457200" rtl="0" eaLnBrk="1" fontAlgn="auto" latinLnBrk="0" hangingPunct="1">
              <a:lnSpc>
                <a:spcPct val="1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Computer calculation: phase diagrams</a:t>
            </a:r>
          </a:p>
          <a:p>
            <a:pPr marL="0" marR="0" lvl="0" indent="0" algn="l" defTabSz="457200" rtl="0" eaLnBrk="1" fontAlgn="auto" latinLnBrk="0" hangingPunct="1">
              <a:lnSpc>
                <a:spcPct val="1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Thermodynamics - irreversible</a:t>
            </a:r>
          </a:p>
          <a:p>
            <a:pPr marL="0" marR="0" lvl="0" indent="0" algn="l" defTabSz="457200" rtl="0" eaLnBrk="1" fontAlgn="auto" latinLnBrk="0" hangingPunct="1">
              <a:lnSpc>
                <a:spcPct val="1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Quasichemical models</a:t>
            </a:r>
          </a:p>
        </p:txBody>
      </p:sp>
      <p:sp>
        <p:nvSpPr>
          <p:cNvPr id="14342" name="Text Box 2"/>
          <p:cNvSpPr txBox="1">
            <a:spLocks noChangeArrowheads="1"/>
          </p:cNvSpPr>
          <p:nvPr/>
        </p:nvSpPr>
        <p:spPr bwMode="auto">
          <a:xfrm>
            <a:off x="479425" y="252413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Thermodynamics</a:t>
            </a: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95" y="5451413"/>
            <a:ext cx="2362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7392145" y="5578383"/>
            <a:ext cx="27805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H. K. D. H. Bhadeshia</a:t>
            </a: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 rot="16200000">
            <a:off x="-2464920" y="3424652"/>
            <a:ext cx="5760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https://www.phase-trans.msm.cam.ac.uk/teaching.html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E0442-A1F9-8241-B87A-2EB6C69E0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339" y="1268760"/>
            <a:ext cx="5370402" cy="40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2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D72B82-E49C-3242-8F55-F651CACC3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548680"/>
            <a:ext cx="3733748" cy="1440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0E05D6-F7C0-6948-BC61-6681A79193E5}"/>
              </a:ext>
            </a:extLst>
          </p:cNvPr>
          <p:cNvSpPr txBox="1"/>
          <p:nvPr/>
        </p:nvSpPr>
        <p:spPr>
          <a:xfrm>
            <a:off x="390672" y="3044109"/>
            <a:ext cx="536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random configurations of [pairs of atoms]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41D7B7-B3B7-4B49-9414-44D365D58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72" y="4044459"/>
            <a:ext cx="10920536" cy="10665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400A23D-E2A1-084C-A2CF-15B8CFA2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915" t="15350" r="45546" b="57350"/>
          <a:stretch/>
        </p:blipFill>
        <p:spPr>
          <a:xfrm>
            <a:off x="8891" y="0"/>
            <a:ext cx="6369938" cy="5520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D0A0CE-DCBB-F242-A890-9C63AFD00A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62"/>
          <a:stretch/>
        </p:blipFill>
        <p:spPr>
          <a:xfrm>
            <a:off x="551384" y="5373216"/>
            <a:ext cx="9679704" cy="10665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157EEA2F-8632-D840-826A-F4277F71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6" y="4749308"/>
            <a:ext cx="11272467" cy="11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BFBBA3-1DEC-C84B-A741-7BF3F3C64C0F}"/>
              </a:ext>
            </a:extLst>
          </p:cNvPr>
          <p:cNvSpPr txBox="1"/>
          <p:nvPr/>
        </p:nvSpPr>
        <p:spPr>
          <a:xfrm>
            <a:off x="263352" y="117821"/>
            <a:ext cx="6340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arrangement of pairs in random solution 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73C37A-5066-9144-9CBE-C200FCCAB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9"/>
          <a:stretch/>
        </p:blipFill>
        <p:spPr>
          <a:xfrm>
            <a:off x="1233349" y="873622"/>
            <a:ext cx="8976320" cy="9264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F321BB-FF72-5740-B39D-60506F8DD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2851" y="1243792"/>
            <a:ext cx="13462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8E4920-0ACE-6B47-AD58-D71B76FC0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2561592"/>
            <a:ext cx="36322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74BAF-C4B9-6849-A8A0-D5C412C8C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60648"/>
            <a:ext cx="8720362" cy="2589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9C1377-D919-9B41-B337-AB7B9F8A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3200400"/>
            <a:ext cx="88265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749AC6-0064-0846-A153-0A3ED3A7A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465" y="3941892"/>
            <a:ext cx="3721100" cy="46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D47191-8AAC-9243-A731-8A7DCBA27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09" y="4748962"/>
            <a:ext cx="4102100" cy="110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C19F9-A745-F847-8E60-9BF8406C3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821" y="5983844"/>
            <a:ext cx="7696200" cy="584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DE654F2-D2B1-F045-B3BA-497EC6D4B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24" t="47900" r="12853" b="11151"/>
          <a:stretch/>
        </p:blipFill>
        <p:spPr>
          <a:xfrm>
            <a:off x="551384" y="413171"/>
            <a:ext cx="8506165" cy="60316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7A2442-488F-D743-B403-4F5163A06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39" y="547236"/>
            <a:ext cx="8036117" cy="9375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8B0ADB-4B04-A244-BB8F-33B3F244D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4"/>
          <a:stretch/>
        </p:blipFill>
        <p:spPr>
          <a:xfrm>
            <a:off x="387747" y="2348880"/>
            <a:ext cx="10486336" cy="33988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97B5E-599C-1649-A17E-E81930662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620688"/>
            <a:ext cx="4841924" cy="607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52D49-E068-3549-B690-09DF660BF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620687"/>
            <a:ext cx="4752528" cy="607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666644-AA60-7949-9F93-C7B3449D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66328"/>
            <a:ext cx="8681545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9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>
            <a:extLst>
              <a:ext uri="{FF2B5EF4-FFF2-40B4-BE49-F238E27FC236}">
                <a16:creationId xmlns:a16="http://schemas.microsoft.com/office/drawing/2014/main" id="{5E641178-5AAF-7040-9F8A-B4ED1A031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3080698"/>
            <a:ext cx="8534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</a:rPr>
              <a:t>In the regular solution model, atoms are treated as independent entities. </a:t>
            </a:r>
          </a:p>
          <a:p>
            <a:pPr>
              <a:spcBef>
                <a:spcPct val="50000"/>
              </a:spcBef>
            </a:pPr>
            <a: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</a:rPr>
              <a:t>Regular solution model is the </a:t>
            </a:r>
            <a:r>
              <a:rPr lang="en-GB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zeroth quasichemical approximation</a:t>
            </a:r>
            <a: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9C1145CF-E523-CE4C-A5BC-0B12F5D8A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373216"/>
            <a:ext cx="8534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(first) quasichemical approximation, atoms are not distributed at random, but pairs of atoms are treated as independent entities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1AD9D-4E3D-0240-B5A5-8CB24FE71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1" y="133114"/>
            <a:ext cx="5243955" cy="2947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3">
            <a:extLst>
              <a:ext uri="{FF2B5EF4-FFF2-40B4-BE49-F238E27FC236}">
                <a16:creationId xmlns:a16="http://schemas.microsoft.com/office/drawing/2014/main" id="{CECBD6E8-1423-684E-9C68-78CA064DC6A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192" y="1066800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9">
            <a:extLst>
              <a:ext uri="{FF2B5EF4-FFF2-40B4-BE49-F238E27FC236}">
                <a16:creationId xmlns:a16="http://schemas.microsoft.com/office/drawing/2014/main" id="{F27CC2A6-6FCB-1345-82AA-718F22315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0792" y="1143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3C706CD0-9614-A545-A5D1-214F69441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230" y="1311275"/>
            <a:ext cx="5524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altLang="en-US" sz="2800" b="1" i="1">
                <a:solidFill>
                  <a:schemeClr val="hlink"/>
                </a:solidFill>
                <a:latin typeface="Arial" panose="020B0604020202020204" pitchFamily="34" charset="0"/>
              </a:rPr>
              <a:t>E</a:t>
            </a:r>
            <a:r>
              <a:rPr lang="en-GB" altLang="en-US" sz="2800" b="1" i="1" baseline="-25000">
                <a:solidFill>
                  <a:schemeClr val="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04DE72CA-496B-914C-A0BE-909E43923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4830" y="777875"/>
            <a:ext cx="5334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altLang="en-US" sz="2800" b="1" i="1">
                <a:solidFill>
                  <a:schemeClr val="hlink"/>
                </a:solidFill>
                <a:latin typeface="Arial" panose="020B0604020202020204" pitchFamily="34" charset="0"/>
              </a:rPr>
              <a:t>g</a:t>
            </a:r>
            <a:r>
              <a:rPr lang="en-GB" altLang="en-US" sz="2800" b="1" i="1" baseline="-25000">
                <a:solidFill>
                  <a:schemeClr val="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4083BE57-BC81-7643-966E-1C037F963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4830" y="1768475"/>
            <a:ext cx="5334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altLang="en-US" sz="2800" b="1" i="1">
                <a:solidFill>
                  <a:schemeClr val="hlink"/>
                </a:solidFill>
                <a:latin typeface="Arial" panose="020B0604020202020204" pitchFamily="34" charset="0"/>
              </a:rPr>
              <a:t>g</a:t>
            </a:r>
            <a:r>
              <a:rPr lang="en-GB" altLang="en-US" sz="2800" b="1" i="1" baseline="-25000">
                <a:solidFill>
                  <a:schemeClr val="hlink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6052BA51-1318-6249-8D49-AC28103B0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29" y="237331"/>
            <a:ext cx="5364162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altLang="en-US" sz="2800" i="1">
                <a:latin typeface="Arial" panose="020B0604020202020204" pitchFamily="34" charset="0"/>
              </a:rPr>
              <a:t>N</a:t>
            </a:r>
            <a:r>
              <a:rPr lang="en-GB" altLang="en-US" sz="2800">
                <a:latin typeface="Arial" panose="020B0604020202020204" pitchFamily="34" charset="0"/>
              </a:rPr>
              <a:t>  = number of atoms</a:t>
            </a:r>
          </a:p>
          <a:p>
            <a:r>
              <a:rPr lang="en-GB" altLang="en-US" sz="2800" i="1">
                <a:latin typeface="Arial" panose="020B0604020202020204" pitchFamily="34" charset="0"/>
              </a:rPr>
              <a:t>N</a:t>
            </a:r>
            <a:r>
              <a:rPr lang="en-GB" altLang="en-US" sz="2800" i="1" baseline="-25000">
                <a:latin typeface="Arial" panose="020B0604020202020204" pitchFamily="34" charset="0"/>
              </a:rPr>
              <a:t>1 </a:t>
            </a:r>
            <a:r>
              <a:rPr lang="en-GB" altLang="en-US" sz="2800">
                <a:latin typeface="Arial" panose="020B0604020202020204" pitchFamily="34" charset="0"/>
              </a:rPr>
              <a:t>= number in high energy state</a:t>
            </a:r>
          </a:p>
          <a:p>
            <a:r>
              <a:rPr lang="en-GB" altLang="en-US" sz="2800" i="1">
                <a:latin typeface="Arial" panose="020B0604020202020204" pitchFamily="34" charset="0"/>
              </a:rPr>
              <a:t>N</a:t>
            </a:r>
            <a:r>
              <a:rPr lang="en-GB" altLang="en-US" sz="2800" i="1" baseline="-25000">
                <a:latin typeface="Arial" panose="020B0604020202020204" pitchFamily="34" charset="0"/>
              </a:rPr>
              <a:t>0 </a:t>
            </a:r>
            <a:r>
              <a:rPr lang="en-GB" altLang="en-US" sz="2800">
                <a:latin typeface="Arial" panose="020B0604020202020204" pitchFamily="34" charset="0"/>
              </a:rPr>
              <a:t>= number in ground state</a:t>
            </a:r>
          </a:p>
        </p:txBody>
      </p:sp>
      <p:sp>
        <p:nvSpPr>
          <p:cNvPr id="3102" name="Line 30">
            <a:extLst>
              <a:ext uri="{FF2B5EF4-FFF2-40B4-BE49-F238E27FC236}">
                <a16:creationId xmlns:a16="http://schemas.microsoft.com/office/drawing/2014/main" id="{14699576-142A-D040-B8DC-A86CF76AE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4592" y="1066800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Line 31">
            <a:extLst>
              <a:ext uri="{FF2B5EF4-FFF2-40B4-BE49-F238E27FC236}">
                <a16:creationId xmlns:a16="http://schemas.microsoft.com/office/drawing/2014/main" id="{9E0F4702-F111-5045-BD83-F143F96C8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192" y="2133600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Line 32">
            <a:extLst>
              <a:ext uri="{FF2B5EF4-FFF2-40B4-BE49-F238E27FC236}">
                <a16:creationId xmlns:a16="http://schemas.microsoft.com/office/drawing/2014/main" id="{E2A7CC0F-1A14-BC4C-9519-E36D2947C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4592" y="2133600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Line 33">
            <a:extLst>
              <a:ext uri="{FF2B5EF4-FFF2-40B4-BE49-F238E27FC236}">
                <a16:creationId xmlns:a16="http://schemas.microsoft.com/office/drawing/2014/main" id="{DBD75A00-6806-7C40-B20E-E2EBE5D1E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3992" y="2133600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C5583-3F97-3347-9FF8-62C2F346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1" y="2857500"/>
            <a:ext cx="5874185" cy="1359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54BDF1-2D87-BA48-95BF-E1FD4030A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009" y="4633912"/>
            <a:ext cx="6111528" cy="157108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9D6383A-E414-594F-8320-788E1284C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1464" y="693442"/>
            <a:ext cx="5245100" cy="457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4000">
                <a:latin typeface="Arial" panose="020B0604020202020204" pitchFamily="34" charset="0"/>
                <a:cs typeface="Arial" panose="020B0604020202020204" pitchFamily="34" charset="0"/>
              </a:rPr>
              <a:t>Partition Function</a:t>
            </a:r>
          </a:p>
        </p:txBody>
      </p:sp>
      <p:sp>
        <p:nvSpPr>
          <p:cNvPr id="4134" name="Line 38">
            <a:extLst>
              <a:ext uri="{FF2B5EF4-FFF2-40B4-BE49-F238E27FC236}">
                <a16:creationId xmlns:a16="http://schemas.microsoft.com/office/drawing/2014/main" id="{7FD196C0-498D-1F4E-9193-63FA0F1A9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4963" y="5259388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Line 39">
            <a:extLst>
              <a:ext uri="{FF2B5EF4-FFF2-40B4-BE49-F238E27FC236}">
                <a16:creationId xmlns:a16="http://schemas.microsoft.com/office/drawing/2014/main" id="{D33899F2-9EEB-7243-A582-974067E5A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5335588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Rectangle 40">
            <a:extLst>
              <a:ext uri="{FF2B5EF4-FFF2-40B4-BE49-F238E27FC236}">
                <a16:creationId xmlns:a16="http://schemas.microsoft.com/office/drawing/2014/main" id="{CA64D515-1846-8E4F-AF8B-F2713203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03864"/>
            <a:ext cx="5524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altLang="en-US" sz="2800" b="1" i="1">
                <a:solidFill>
                  <a:schemeClr val="hlink"/>
                </a:solidFill>
                <a:latin typeface="Arial" panose="020B0604020202020204" pitchFamily="34" charset="0"/>
              </a:rPr>
              <a:t>E</a:t>
            </a:r>
            <a:r>
              <a:rPr lang="en-GB" altLang="en-US" sz="2800" b="1" i="1" baseline="-25000">
                <a:solidFill>
                  <a:schemeClr val="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137" name="Rectangle 41">
            <a:extLst>
              <a:ext uri="{FF2B5EF4-FFF2-40B4-BE49-F238E27FC236}">
                <a16:creationId xmlns:a16="http://schemas.microsoft.com/office/drawing/2014/main" id="{E78A80B7-534A-CA4C-A6F5-BF0428FF2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970464"/>
            <a:ext cx="5334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altLang="en-US" sz="2800" b="1" i="1">
                <a:solidFill>
                  <a:schemeClr val="hlink"/>
                </a:solidFill>
                <a:latin typeface="Arial" panose="020B0604020202020204" pitchFamily="34" charset="0"/>
              </a:rPr>
              <a:t>g</a:t>
            </a:r>
            <a:r>
              <a:rPr lang="en-GB" altLang="en-US" sz="2800" b="1" i="1" baseline="-25000">
                <a:solidFill>
                  <a:schemeClr val="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138" name="Rectangle 42">
            <a:extLst>
              <a:ext uri="{FF2B5EF4-FFF2-40B4-BE49-F238E27FC236}">
                <a16:creationId xmlns:a16="http://schemas.microsoft.com/office/drawing/2014/main" id="{AC49B49C-8242-B742-88FC-937A75646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961064"/>
            <a:ext cx="5334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altLang="en-US" sz="2800" b="1" i="1">
                <a:solidFill>
                  <a:schemeClr val="hlink"/>
                </a:solidFill>
                <a:latin typeface="Arial" panose="020B0604020202020204" pitchFamily="34" charset="0"/>
              </a:rPr>
              <a:t>g</a:t>
            </a:r>
            <a:r>
              <a:rPr lang="en-GB" altLang="en-US" sz="2800" b="1" i="1" baseline="-25000">
                <a:solidFill>
                  <a:schemeClr val="hlink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39" name="Line 43">
            <a:extLst>
              <a:ext uri="{FF2B5EF4-FFF2-40B4-BE49-F238E27FC236}">
                <a16:creationId xmlns:a16="http://schemas.microsoft.com/office/drawing/2014/main" id="{4B41F443-2567-4F4E-AA7B-6B79D37D6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363" y="5259388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0" name="Line 44">
            <a:extLst>
              <a:ext uri="{FF2B5EF4-FFF2-40B4-BE49-F238E27FC236}">
                <a16:creationId xmlns:a16="http://schemas.microsoft.com/office/drawing/2014/main" id="{3682C3AC-3533-2446-B15F-665897EF79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4963" y="6326188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1" name="Line 45">
            <a:extLst>
              <a:ext uri="{FF2B5EF4-FFF2-40B4-BE49-F238E27FC236}">
                <a16:creationId xmlns:a16="http://schemas.microsoft.com/office/drawing/2014/main" id="{C0B9DD28-39A4-D54F-83D2-B74084189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363" y="6326188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2" name="Line 46">
            <a:extLst>
              <a:ext uri="{FF2B5EF4-FFF2-40B4-BE49-F238E27FC236}">
                <a16:creationId xmlns:a16="http://schemas.microsoft.com/office/drawing/2014/main" id="{DB4251DF-F5D2-BF4E-8547-F41B8C209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3763" y="6326188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CC9023-B928-184A-80F3-33F8E737C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32" y="1988841"/>
            <a:ext cx="7571368" cy="204340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19F7E-9EA7-B14F-B69A-5D28BAFD7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764704"/>
            <a:ext cx="8856210" cy="3096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75A4A5-F6E0-3745-B48D-D95CB4237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4236070"/>
            <a:ext cx="8983791" cy="18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3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6600C6-DA90-274F-B1B1-205524DB7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132856"/>
            <a:ext cx="7642579" cy="1584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3E5B37-A0B4-AB4E-9308-B3630F8DE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4149080"/>
            <a:ext cx="7556948" cy="1584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67978D-954D-9E4A-8C7D-737358672D15}"/>
              </a:ext>
            </a:extLst>
          </p:cNvPr>
          <p:cNvSpPr txBox="1"/>
          <p:nvPr/>
        </p:nvSpPr>
        <p:spPr>
          <a:xfrm>
            <a:off x="327786" y="188640"/>
            <a:ext cx="5514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First order quasichemical model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F7669C-6DC8-BB47-A5C7-AD040B6B1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700808"/>
            <a:ext cx="8634487" cy="496855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F5C7124-FEC5-6E4F-96E2-1AE216262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92" b="79668"/>
          <a:stretch/>
        </p:blipFill>
        <p:spPr bwMode="auto">
          <a:xfrm>
            <a:off x="623392" y="100506"/>
            <a:ext cx="849694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1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F1A406D8-465A-9448-B7E8-1CF5CC8FD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21603" r="2606" b="5963"/>
          <a:stretch/>
        </p:blipFill>
        <p:spPr bwMode="auto">
          <a:xfrm>
            <a:off x="234296" y="1268760"/>
            <a:ext cx="1172340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BD779-F661-804C-8A9C-A6E55CC6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620688"/>
            <a:ext cx="10417564" cy="3093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35AF2D-CBE8-5749-B87B-9C6315A1F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4071328"/>
            <a:ext cx="10439400" cy="44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75F89-7CF5-2C4C-B435-9738C9063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5085184"/>
            <a:ext cx="3517900" cy="102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A77CD8-FADB-A74E-A1E2-A6CF6BD41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928" y="4856584"/>
            <a:ext cx="5029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02C081-B4A8-EE4A-B760-022DF60C3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428" y="5557858"/>
            <a:ext cx="3632200" cy="1028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139</Words>
  <Application>Microsoft Macintosh PowerPoint</Application>
  <PresentationFormat>Widescreen</PresentationFormat>
  <Paragraphs>27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Blank Presentation</vt:lpstr>
      <vt:lpstr>PowerPoint Presentation</vt:lpstr>
      <vt:lpstr>PowerPoint Presentation</vt:lpstr>
      <vt:lpstr>PowerPoint Presentation</vt:lpstr>
      <vt:lpstr>Partition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hkdb_2</dc:creator>
  <cp:lastModifiedBy>H.K.D.H. Bhadeshia</cp:lastModifiedBy>
  <cp:revision>61</cp:revision>
  <dcterms:created xsi:type="dcterms:W3CDTF">2002-11-11T09:21:56Z</dcterms:created>
  <dcterms:modified xsi:type="dcterms:W3CDTF">2020-10-19T12:16:04Z</dcterms:modified>
</cp:coreProperties>
</file>