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88" r:id="rId2"/>
    <p:sldId id="281" r:id="rId3"/>
    <p:sldId id="258" r:id="rId4"/>
    <p:sldId id="260" r:id="rId5"/>
    <p:sldId id="261" r:id="rId6"/>
    <p:sldId id="263" r:id="rId7"/>
    <p:sldId id="264" r:id="rId8"/>
    <p:sldId id="266" r:id="rId9"/>
    <p:sldId id="282" r:id="rId10"/>
    <p:sldId id="284" r:id="rId11"/>
    <p:sldId id="267" r:id="rId12"/>
    <p:sldId id="270" r:id="rId13"/>
    <p:sldId id="271" r:id="rId14"/>
    <p:sldId id="296" r:id="rId15"/>
    <p:sldId id="272" r:id="rId16"/>
    <p:sldId id="273" r:id="rId17"/>
    <p:sldId id="274" r:id="rId18"/>
    <p:sldId id="275" r:id="rId19"/>
    <p:sldId id="285" r:id="rId20"/>
    <p:sldId id="290" r:id="rId21"/>
    <p:sldId id="297" r:id="rId22"/>
    <p:sldId id="291" r:id="rId23"/>
    <p:sldId id="294" r:id="rId24"/>
    <p:sldId id="293" r:id="rId25"/>
    <p:sldId id="289" r:id="rId26"/>
    <p:sldId id="278" r:id="rId27"/>
    <p:sldId id="295" r:id="rId28"/>
    <p:sldId id="280" r:id="rId29"/>
    <p:sldId id="286" r:id="rId3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71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F1B312-CF85-8546-913D-1EB68C1AA8FE}" type="datetimeFigureOut">
              <a:rPr lang="en-US" smtClean="0"/>
              <a:t>31/10/19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3B9F8-4F23-004A-86F0-49C2BFB6B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251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022D26D-1A9B-BD4D-A0DA-AD40C29DF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040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AFA1915-7429-9843-AE34-99B22DFDE282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34D43DF-7143-1849-A017-9B54B4254680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CE3455A-CFC7-D540-AD45-AB164248B761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39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C389331-BE6D-0D41-942D-C7C9D577DE47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70DE926-183A-444B-982B-A0E64107F151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284BB76-E92D-3045-8533-48C3E1D91B48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BA4A227-2746-6F4E-BD71-3A546C7BC3B2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D12B31-FB97-F541-9660-C1C2377367D1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EB8648C-CC6A-EE4E-87A7-723A39A32D9A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501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6087E49-E847-0345-803E-38A1D28B357D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52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83B66C8-6C63-9040-8F88-EAD02AB5E461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3371643-C520-0E42-9C32-0E32D7B966BA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B55DA07-739B-B84D-AC7E-7EFCF6D720F3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583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892BDB1-4108-6F41-8B77-71BF5574E842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604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FE19689-5717-7D42-A4C3-F6E7119B086D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DC9F22B-A463-9541-B730-FB6E5A4A7F40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9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5D09746-649C-2043-AD8D-BB18184393BD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3C35BD6-78FE-8745-AA89-ADCBCE1E721C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BD5ACBE-5F29-CF47-8250-5CA314A392D8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0803E1E-A34F-7040-8B5F-B5ED121B2594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296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8C07C52-9468-B24C-BDEA-32AFA26F681D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337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DB0EC40-7B84-AA45-8184-028A863D9476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BF14A-B9B8-7A4E-A3BD-562B211B2A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56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4E824-95D6-B24C-B4F9-751382E02C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19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21CCF-CD01-0844-9686-5CC97C797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83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D88B1-1AD3-9147-AB34-03DBB8EFA7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66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EEB2B-05F4-554D-A9EE-D897EE3A9F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18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CECE0-EAAA-C043-90D4-E6FEE1F8BC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522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5D644-D28B-754B-A7FA-026948FE35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896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40BD8-F443-E94B-A938-C4B86DBFE3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97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051A0-41D5-4C4C-8395-1471017A11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92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1EB3C-FC7A-5C4E-94E7-D4920B087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09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17728-C232-4A48-A162-07BFD407C2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99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E07FD501-FB97-5E4E-B6B5-43FCBB813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 rot="-5400000">
            <a:off x="1781175" y="2662238"/>
            <a:ext cx="3651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GB">
              <a:latin typeface="Times New Roman" charset="0"/>
            </a:endParaRPr>
          </a:p>
        </p:txBody>
      </p:sp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304800" y="1066800"/>
            <a:ext cx="68580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000"/>
              <a:t>Introduction and point groups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000"/>
              <a:t>Stereographic projections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000"/>
              <a:t>Low symmetry systems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000"/>
              <a:t>Space groups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000"/>
              <a:t>Reciprocal Lattice &amp; Diffraction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000"/>
              <a:t>Deformation and texture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000"/>
              <a:t>Interfaces, orientation relationships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000"/>
              <a:t>Martensitic transformations</a:t>
            </a:r>
          </a:p>
        </p:txBody>
      </p:sp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457200" y="228600"/>
            <a:ext cx="4114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>
                <a:solidFill>
                  <a:srgbClr val="000080"/>
                </a:solidFill>
                <a:cs typeface="Arial" charset="0"/>
              </a:rPr>
              <a:t>Crystallography</a:t>
            </a:r>
          </a:p>
        </p:txBody>
      </p:sp>
      <p:pic>
        <p:nvPicPr>
          <p:cNvPr id="1536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066800"/>
            <a:ext cx="23622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10"/>
          <p:cNvSpPr txBox="1">
            <a:spLocks noChangeArrowheads="1"/>
          </p:cNvSpPr>
          <p:nvPr/>
        </p:nvSpPr>
        <p:spPr bwMode="auto">
          <a:xfrm>
            <a:off x="5410200" y="381000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H. K. D. H. Bhadeshia</a:t>
            </a:r>
          </a:p>
        </p:txBody>
      </p:sp>
    </p:spTree>
    <p:extLst>
      <p:ext uri="{BB962C8B-B14F-4D97-AF65-F5344CB8AC3E}">
        <p14:creationId xmlns:p14="http://schemas.microsoft.com/office/powerpoint/2010/main" val="1631515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5" descr="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133600"/>
            <a:ext cx="3810000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6" descr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4467225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2"/>
          <p:cNvSpPr txBox="1">
            <a:spLocks noChangeArrowheads="1"/>
          </p:cNvSpPr>
          <p:nvPr/>
        </p:nvSpPr>
        <p:spPr bwMode="auto">
          <a:xfrm>
            <a:off x="685800" y="1066800"/>
            <a:ext cx="74676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>
                <a:latin typeface="Verdana" charset="0"/>
              </a:rPr>
              <a:t>A non-random distribution of crystal orientations in a polycrystalline sample is said to be textured.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4653136"/>
            <a:ext cx="8477846" cy="1740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3"/>
          <p:cNvSpPr txBox="1">
            <a:spLocks noChangeArrowheads="1"/>
          </p:cNvSpPr>
          <p:nvPr/>
        </p:nvSpPr>
        <p:spPr bwMode="auto">
          <a:xfrm>
            <a:off x="4876800" y="228600"/>
            <a:ext cx="3962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  <a:latin typeface="Verdana" charset="0"/>
              </a:rPr>
              <a:t>100 pole figure plotted relative to sample axes</a:t>
            </a:r>
          </a:p>
        </p:txBody>
      </p:sp>
      <p:pic>
        <p:nvPicPr>
          <p:cNvPr id="40962" name="Picture 4" descr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3672408" cy="363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5" descr="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250" y="3284984"/>
            <a:ext cx="5710658" cy="348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8463"/>
            <a:ext cx="4572000" cy="279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3" descr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286000"/>
            <a:ext cx="4876800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152400" y="5410200"/>
            <a:ext cx="3124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  <a:latin typeface="Verdana" charset="0"/>
              </a:rPr>
              <a:t>100 pole figure showing </a:t>
            </a:r>
            <a:r>
              <a:rPr lang="ja-JP" altLang="en-US">
                <a:solidFill>
                  <a:srgbClr val="0000FF"/>
                </a:solidFill>
                <a:latin typeface="Verdana" charset="0"/>
              </a:rPr>
              <a:t>“</a:t>
            </a:r>
            <a:r>
              <a:rPr lang="en-US" altLang="ja-JP">
                <a:solidFill>
                  <a:srgbClr val="0000FF"/>
                </a:solidFill>
                <a:latin typeface="Verdana" charset="0"/>
              </a:rPr>
              <a:t>cube</a:t>
            </a:r>
            <a:r>
              <a:rPr lang="ja-JP" altLang="en-US">
                <a:solidFill>
                  <a:srgbClr val="0000FF"/>
                </a:solidFill>
                <a:latin typeface="Verdana" charset="0"/>
              </a:rPr>
              <a:t>”</a:t>
            </a:r>
            <a:r>
              <a:rPr lang="en-US" altLang="ja-JP">
                <a:solidFill>
                  <a:srgbClr val="0000FF"/>
                </a:solidFill>
                <a:latin typeface="Verdana" charset="0"/>
              </a:rPr>
              <a:t> texture</a:t>
            </a:r>
            <a:endParaRPr lang="en-US">
              <a:solidFill>
                <a:srgbClr val="0000FF"/>
              </a:solidFill>
              <a:latin typeface="Verdana" charset="0"/>
            </a:endParaRPr>
          </a:p>
        </p:txBody>
      </p:sp>
      <p:sp>
        <p:nvSpPr>
          <p:cNvPr id="43012" name="Text Box 5"/>
          <p:cNvSpPr txBox="1">
            <a:spLocks noChangeArrowheads="1"/>
          </p:cNvSpPr>
          <p:nvPr/>
        </p:nvSpPr>
        <p:spPr bwMode="auto">
          <a:xfrm>
            <a:off x="8153400" y="4114800"/>
            <a:ext cx="914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Times" charset="0"/>
              </a:rPr>
              <a:t>RD</a:t>
            </a:r>
          </a:p>
        </p:txBody>
      </p:sp>
      <p:sp>
        <p:nvSpPr>
          <p:cNvPr id="43013" name="Text Box 6"/>
          <p:cNvSpPr txBox="1">
            <a:spLocks noChangeArrowheads="1"/>
          </p:cNvSpPr>
          <p:nvPr/>
        </p:nvSpPr>
        <p:spPr bwMode="auto">
          <a:xfrm>
            <a:off x="5791200" y="6324600"/>
            <a:ext cx="914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Times" charset="0"/>
              </a:rPr>
              <a:t>TD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-315416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Cubic symmetry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412776"/>
            <a:ext cx="4637532" cy="429768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303" y="1556792"/>
            <a:ext cx="4318937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861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3244" r="32885"/>
          <a:stretch/>
        </p:blipFill>
        <p:spPr>
          <a:xfrm>
            <a:off x="4644008" y="44624"/>
            <a:ext cx="3678582" cy="68825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116632"/>
            <a:ext cx="467507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inverse pole figures</a:t>
            </a:r>
          </a:p>
          <a:p>
            <a:endParaRPr lang="en-US" sz="4000" dirty="0"/>
          </a:p>
          <a:p>
            <a:r>
              <a:rPr lang="en-US" sz="4000" dirty="0" smtClean="0"/>
              <a:t>RD=rolling direction</a:t>
            </a:r>
          </a:p>
          <a:p>
            <a:endParaRPr lang="en-US" sz="4000" dirty="0"/>
          </a:p>
          <a:p>
            <a:r>
              <a:rPr lang="en-US" sz="4000" dirty="0" smtClean="0"/>
              <a:t>relative to crystal</a:t>
            </a:r>
          </a:p>
          <a:p>
            <a:r>
              <a:rPr lang="en-US" sz="4000" dirty="0" smtClean="0"/>
              <a:t>axes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654" y="1"/>
            <a:ext cx="5366570" cy="6762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3"/>
          <p:cNvSpPr txBox="1">
            <a:spLocks noChangeArrowheads="1"/>
          </p:cNvSpPr>
          <p:nvPr/>
        </p:nvSpPr>
        <p:spPr bwMode="auto">
          <a:xfrm>
            <a:off x="685800" y="533400"/>
            <a:ext cx="5181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0000FF"/>
                </a:solidFill>
              </a:rPr>
              <a:t>Electron back-scattered diffraction</a:t>
            </a:r>
          </a:p>
        </p:txBody>
      </p:sp>
      <p:pic>
        <p:nvPicPr>
          <p:cNvPr id="49155" name="Picture 4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71600"/>
            <a:ext cx="2856434" cy="360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2425699"/>
            <a:ext cx="4974664" cy="4232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9875"/>
            <a:ext cx="8610600" cy="637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7-10-27 at 08.12.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2514600" cy="237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6"/>
          <p:cNvSpPr txBox="1">
            <a:spLocks noChangeArrowheads="1"/>
          </p:cNvSpPr>
          <p:nvPr/>
        </p:nvSpPr>
        <p:spPr bwMode="auto">
          <a:xfrm>
            <a:off x="6384925" y="200025"/>
            <a:ext cx="1878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Euler angles</a:t>
            </a:r>
          </a:p>
        </p:txBody>
      </p:sp>
      <p:pic>
        <p:nvPicPr>
          <p:cNvPr id="5325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692150"/>
            <a:ext cx="7894638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571500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24200"/>
            <a:ext cx="4495800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514600"/>
            <a:ext cx="39465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0" y="368300"/>
            <a:ext cx="6373368" cy="6108192"/>
          </a:xfrm>
          <a:prstGeom prst="rect">
            <a:avLst/>
          </a:prstGeom>
        </p:spPr>
      </p:pic>
      <p:pic>
        <p:nvPicPr>
          <p:cNvPr id="2" name="Picture 1" descr="Screen Shot 2017-10-27 at 08.32.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356992"/>
            <a:ext cx="1800200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199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984" y="348140"/>
            <a:ext cx="6445376" cy="617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48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0" y="203200"/>
            <a:ext cx="6373368" cy="64495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203200"/>
            <a:ext cx="6641592" cy="64495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5" y="-171400"/>
            <a:ext cx="7070990" cy="698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178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0" y="203200"/>
            <a:ext cx="6641592" cy="64495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2776" y="203200"/>
            <a:ext cx="6641592" cy="644956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591" y="0"/>
            <a:ext cx="7152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02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258" y="260647"/>
            <a:ext cx="6687110" cy="628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01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88641"/>
            <a:ext cx="7277976" cy="666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52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860725"/>
            <a:ext cx="5904656" cy="58045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525" y="980728"/>
            <a:ext cx="7929312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519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700" y="558800"/>
            <a:ext cx="5538216" cy="5736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6" descr="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5410200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2" name="Picture 3" descr="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54102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5" descr="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71600"/>
            <a:ext cx="39306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7"/>
          <p:cNvSpPr txBox="1">
            <a:spLocks noChangeArrowheads="1"/>
          </p:cNvSpPr>
          <p:nvPr/>
        </p:nvSpPr>
        <p:spPr bwMode="auto">
          <a:xfrm>
            <a:off x="1371600" y="624840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err="1" smtClean="0">
                <a:solidFill>
                  <a:srgbClr val="800080"/>
                </a:solidFill>
              </a:rPr>
              <a:t>www.phase-trans.msm.cam.ac.uk</a:t>
            </a:r>
            <a:r>
              <a:rPr lang="en-US" dirty="0" smtClean="0">
                <a:solidFill>
                  <a:srgbClr val="800080"/>
                </a:solidFill>
              </a:rPr>
              <a:t>/</a:t>
            </a:r>
            <a:r>
              <a:rPr lang="en-US" dirty="0" err="1" smtClean="0">
                <a:solidFill>
                  <a:srgbClr val="800080"/>
                </a:solidFill>
              </a:rPr>
              <a:t>books.html</a:t>
            </a:r>
            <a:endParaRPr lang="en-US" dirty="0">
              <a:solidFill>
                <a:srgbClr val="80008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838200"/>
            <a:ext cx="4662488" cy="562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76200"/>
            <a:ext cx="536257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3" y="1066800"/>
            <a:ext cx="4922837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828800"/>
            <a:ext cx="2994025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033963" y="3657600"/>
            <a:ext cx="4033837" cy="2836863"/>
            <a:chOff x="2880" y="2304"/>
            <a:chExt cx="2541" cy="1787"/>
          </a:xfrm>
        </p:grpSpPr>
        <p:pic>
          <p:nvPicPr>
            <p:cNvPr id="18438" name="Picture 7" descr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304"/>
              <a:ext cx="2541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9" name="Picture 8" descr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3216"/>
              <a:ext cx="1988" cy="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0" descr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17344" y="2255044"/>
            <a:ext cx="5486400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548680"/>
            <a:ext cx="6552728" cy="6020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025" y="304800"/>
            <a:ext cx="614997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3" descr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67000"/>
            <a:ext cx="2124075" cy="338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Line 4"/>
          <p:cNvSpPr>
            <a:spLocks noChangeShapeType="1"/>
          </p:cNvSpPr>
          <p:nvPr/>
        </p:nvSpPr>
        <p:spPr bwMode="auto">
          <a:xfrm flipH="1" flipV="1">
            <a:off x="5105400" y="3048000"/>
            <a:ext cx="533400" cy="457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 descr="Screen Shot 2017-10-27 at 08.03.5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942" y="2766694"/>
            <a:ext cx="685800" cy="806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024" y="3049488"/>
            <a:ext cx="9144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 descr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624" y="3049488"/>
            <a:ext cx="833438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5" descr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89040"/>
            <a:ext cx="34163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6" descr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3443288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1840" y="404664"/>
            <a:ext cx="30635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Slip systems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548680"/>
            <a:ext cx="6310491" cy="5882234"/>
          </a:xfrm>
          <a:prstGeom prst="rect">
            <a:avLst/>
          </a:prstGeom>
        </p:spPr>
      </p:pic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6172200" y="60198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err="1">
                <a:latin typeface="Verdana" charset="0"/>
              </a:rPr>
              <a:t>Deihl</a:t>
            </a:r>
            <a:r>
              <a:rPr lang="ja-JP" altLang="en-US" dirty="0">
                <a:latin typeface="Verdana" charset="0"/>
              </a:rPr>
              <a:t>’</a:t>
            </a:r>
            <a:r>
              <a:rPr lang="en-US" altLang="ja-JP" dirty="0">
                <a:latin typeface="Verdana" charset="0"/>
              </a:rPr>
              <a:t>s rule</a:t>
            </a:r>
            <a:endParaRPr lang="en-US" dirty="0">
              <a:latin typeface="Verdan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929" y="332656"/>
            <a:ext cx="3121895" cy="1296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9863"/>
            <a:ext cx="7239000" cy="658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 descr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231775"/>
            <a:ext cx="7061200" cy="632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</TotalTime>
  <Words>121</Words>
  <Application>Microsoft Macintosh PowerPoint</Application>
  <PresentationFormat>On-screen Show (4:3)</PresentationFormat>
  <Paragraphs>49</Paragraphs>
  <Slides>29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Cubic symmetry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HARRY BHADESHIA</dc:creator>
  <cp:lastModifiedBy>gjgh</cp:lastModifiedBy>
  <cp:revision>69</cp:revision>
  <cp:lastPrinted>2016-10-27T07:44:59Z</cp:lastPrinted>
  <dcterms:created xsi:type="dcterms:W3CDTF">2008-10-26T19:10:03Z</dcterms:created>
  <dcterms:modified xsi:type="dcterms:W3CDTF">2019-10-31T21:32:21Z</dcterms:modified>
</cp:coreProperties>
</file>