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6"/>
  </p:notesMasterIdLst>
  <p:sldIdLst>
    <p:sldId id="344" r:id="rId2"/>
    <p:sldId id="289" r:id="rId3"/>
    <p:sldId id="290" r:id="rId4"/>
    <p:sldId id="291" r:id="rId5"/>
    <p:sldId id="343" r:id="rId6"/>
    <p:sldId id="355" r:id="rId7"/>
    <p:sldId id="345" r:id="rId8"/>
    <p:sldId id="346" r:id="rId9"/>
    <p:sldId id="350" r:id="rId10"/>
    <p:sldId id="292" r:id="rId11"/>
    <p:sldId id="293" r:id="rId12"/>
    <p:sldId id="348" r:id="rId13"/>
    <p:sldId id="316" r:id="rId14"/>
    <p:sldId id="328" r:id="rId15"/>
    <p:sldId id="331" r:id="rId16"/>
    <p:sldId id="332" r:id="rId17"/>
    <p:sldId id="333" r:id="rId18"/>
    <p:sldId id="335" r:id="rId19"/>
    <p:sldId id="341" r:id="rId20"/>
    <p:sldId id="352" r:id="rId21"/>
    <p:sldId id="354" r:id="rId22"/>
    <p:sldId id="353" r:id="rId23"/>
    <p:sldId id="342" r:id="rId24"/>
    <p:sldId id="351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FFFF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7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B613D83-65D7-E84A-B41E-FA78EA679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0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AFA1915-7429-9843-AE34-99B22DFDE282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BFF0076-5708-CC49-A9D3-05BC1B078C86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BCD26FA-E5C9-F248-AA40-4548FE52AC90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9F71775-CB5C-C64E-A4B6-CAE6C13FCADE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38AB99D-25C4-7C46-A960-7EB3CEA5E4B0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F19F97E-E7E7-2B43-9FC9-92672DF884D3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BB2438D-FDA7-204A-A5CF-608E043EAFCC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81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BADDBA0-6B83-E541-A792-BB9A220F56ED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0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E0F6064-F531-2D48-875B-E87F25A77ECD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22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5FC4EF6-BDDF-2945-B253-2141BE900235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43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27A5770-CAA9-CA4E-ABB8-93D9DB2EB904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2E39F72-0D72-BC4E-BC46-7ABB7EC254FC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F53A14-76F9-F74E-9162-52BBB2516CFA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9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1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02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9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87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6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8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7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69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913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278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18.png"/><Relationship Id="rId1" Type="http://schemas.microsoft.com/office/2007/relationships/media" Target="file://localhost/Users/harshadbhadeshia/Teaching/Part.IB/lectures/Pictures/CSL.large.mov" TargetMode="External"/><Relationship Id="rId2" Type="http://schemas.openxmlformats.org/officeDocument/2006/relationships/video" Target="file://localhost/Users/harshadbhadeshia/Teaching/Part.IB/lectures/Pictures/CSL.large.mo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6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 rot="-5400000">
            <a:off x="1781175" y="2662238"/>
            <a:ext cx="3651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/>
          <a:p>
            <a:endParaRPr lang="en-GB">
              <a:latin typeface="Times New Roman" charset="0"/>
            </a:endParaRP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304800" y="1066800"/>
            <a:ext cx="685800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000"/>
              <a:t>Introduction and point groups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000"/>
              <a:t>Stereographic projections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000"/>
              <a:t>Low symmetry systems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000"/>
              <a:t>Space groups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000"/>
              <a:t>Reciprocal Lattice &amp; Diffraction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000"/>
              <a:t>Deformation and texture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000"/>
              <a:t>Interfaces, orientation relationships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000"/>
              <a:t>Martensitic transformations</a:t>
            </a:r>
          </a:p>
        </p:txBody>
      </p:sp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457200" y="228600"/>
            <a:ext cx="411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>
                <a:solidFill>
                  <a:srgbClr val="000080"/>
                </a:solidFill>
                <a:cs typeface="Arial" charset="0"/>
              </a:rPr>
              <a:t>Crystallography</a:t>
            </a:r>
          </a:p>
        </p:txBody>
      </p:sp>
      <p:pic>
        <p:nvPicPr>
          <p:cNvPr id="1536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66800"/>
            <a:ext cx="23622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5410200" y="3810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H. K. D. H. Bhadeshia</a:t>
            </a:r>
          </a:p>
        </p:txBody>
      </p:sp>
    </p:spTree>
    <p:extLst>
      <p:ext uri="{BB962C8B-B14F-4D97-AF65-F5344CB8AC3E}">
        <p14:creationId xmlns:p14="http://schemas.microsoft.com/office/powerpoint/2010/main" val="247966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464820"/>
            <a:ext cx="6624736" cy="5904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4648200" cy="30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600">
                <a:latin typeface="Comic Sans MS" charset="0"/>
              </a:rPr>
              <a:t>Coincidence site lattice</a:t>
            </a:r>
          </a:p>
        </p:txBody>
      </p:sp>
      <p:pic>
        <p:nvPicPr>
          <p:cNvPr id="24579" name="CSL.large.mov" descr="/Users/harshadbhadeshia/Teaching/Part.IB/lectures/Pictures/CSL.large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7700"/>
            <a:ext cx="7977188" cy="598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45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7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579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990"/>
          <a:stretch/>
        </p:blipFill>
        <p:spPr>
          <a:xfrm>
            <a:off x="1479613" y="548680"/>
            <a:ext cx="6489059" cy="6171048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165304"/>
            <a:ext cx="34544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9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7454900" cy="635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41910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37973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62400"/>
            <a:ext cx="5456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91200"/>
            <a:ext cx="60198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52" y="332656"/>
            <a:ext cx="3168352" cy="3540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6" name="Picture 4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43400"/>
            <a:ext cx="6834188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32656"/>
            <a:ext cx="3168352" cy="3540746"/>
          </a:xfrm>
          <a:prstGeom prst="rect">
            <a:avLst/>
          </a:prstGeom>
        </p:spPr>
      </p:pic>
      <p:pic>
        <p:nvPicPr>
          <p:cNvPr id="3" name="Picture 2" descr="Screen Shot 2017-10-31 at 08.14.2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4664"/>
            <a:ext cx="4406900" cy="337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609600"/>
            <a:ext cx="511968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 descr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7848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457200" y="5410200"/>
            <a:ext cx="5638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each column of (B J A) represents the components of a basis vector of A with respect to B </a:t>
            </a:r>
          </a:p>
        </p:txBody>
      </p:sp>
      <p:pic>
        <p:nvPicPr>
          <p:cNvPr id="2" name="Picture 1" descr="Screen Shot 2017-10-31 at 08.14.2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7" y="216185"/>
            <a:ext cx="3815412" cy="2924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48641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8428038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6019800" y="457200"/>
            <a:ext cx="2743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coordinate transformation matrix </a:t>
            </a:r>
            <a:r>
              <a:rPr lang="en-US" b="1">
                <a:latin typeface="Arial" charset="0"/>
              </a:rPr>
              <a:t>J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1" name="Picture 3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65188"/>
            <a:ext cx="51466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32" name="Picture 4" descr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451" y="3645024"/>
            <a:ext cx="62357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476672"/>
            <a:ext cx="2642768" cy="3456384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0" y="6172200"/>
            <a:ext cx="640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Arian" charset="0"/>
                <a:cs typeface="Arian" charset="0"/>
              </a:rPr>
              <a:t>equivalent to a rotation of 45° about [001]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38200" y="3862388"/>
            <a:ext cx="5334000" cy="2527300"/>
            <a:chOff x="528" y="2433"/>
            <a:chExt cx="3360" cy="1592"/>
          </a:xfrm>
        </p:grpSpPr>
        <p:pic>
          <p:nvPicPr>
            <p:cNvPr id="35845" name="Picture 4" descr="Screen shot 2009-11-03 at 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976"/>
              <a:ext cx="2256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6" name="Picture 5" descr="Screen shot 2009-11-03 at 0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433"/>
              <a:ext cx="3360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842" name="Picture 6" descr="Screen shot 2009-11-03 at 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122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7" descr="Screen shot 2009-11-03 at 0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7963"/>
            <a:ext cx="22098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8" descr="Screen shot 2009-11-03 at 0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743200"/>
            <a:ext cx="22034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52736"/>
            <a:ext cx="8714868" cy="5160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990"/>
          <a:stretch/>
        </p:blipFill>
        <p:spPr>
          <a:xfrm>
            <a:off x="1479613" y="548680"/>
            <a:ext cx="6489059" cy="6171048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165304"/>
            <a:ext cx="3454400" cy="4699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2555776" y="2060848"/>
            <a:ext cx="432048" cy="50405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555776" y="2564904"/>
            <a:ext cx="72008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275856" y="2564904"/>
            <a:ext cx="57606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3851920" y="2564904"/>
            <a:ext cx="57606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4499992" y="2564904"/>
            <a:ext cx="57606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076056" y="2564904"/>
            <a:ext cx="57606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307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990"/>
          <a:stretch/>
        </p:blipFill>
        <p:spPr>
          <a:xfrm>
            <a:off x="1479613" y="548680"/>
            <a:ext cx="6489059" cy="6171048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165304"/>
            <a:ext cx="3454400" cy="4699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2555776" y="2060848"/>
            <a:ext cx="432048" cy="50405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555776" y="2564904"/>
            <a:ext cx="72008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2203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96751"/>
            <a:ext cx="3456384" cy="2769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128431"/>
            <a:ext cx="3888432" cy="27228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88640"/>
            <a:ext cx="421836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3" y="4132680"/>
            <a:ext cx="4024016" cy="2464672"/>
          </a:xfrm>
          <a:prstGeom prst="rect">
            <a:avLst/>
          </a:prstGeom>
        </p:spPr>
      </p:pic>
      <p:pic>
        <p:nvPicPr>
          <p:cNvPr id="9" name="Picture 8" descr="Screen Shot 2018-11-02 at 08.40.2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764704"/>
            <a:ext cx="3675161" cy="31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9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 descr="Screen shot 2009-11-03 at 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7089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5" descr="Screen shot 2009-11-03 at 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91000"/>
            <a:ext cx="4356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6598"/>
            <a:ext cx="7416824" cy="641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6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6286500" cy="583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76672"/>
            <a:ext cx="7471749" cy="38879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4869160"/>
            <a:ext cx="2893754" cy="1611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interfa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25" cy="636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07657">
            <a:off x="825625" y="2671465"/>
            <a:ext cx="4121340" cy="2520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844" y="189465"/>
            <a:ext cx="3179139" cy="431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80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844824"/>
            <a:ext cx="7996653" cy="1463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3" y="3644901"/>
            <a:ext cx="6506116" cy="15122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66636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energy per unit length of dislocation</a:t>
            </a: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9897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332656"/>
            <a:ext cx="7267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how far does the strain field of a dislocation extend?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1412776"/>
            <a:ext cx="2952328" cy="338406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220072" y="1844824"/>
            <a:ext cx="3356813" cy="2050006"/>
            <a:chOff x="5220072" y="1844824"/>
            <a:chExt cx="3356813" cy="205000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0072" y="1844824"/>
              <a:ext cx="864096" cy="205000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8224" y="2204864"/>
              <a:ext cx="1988661" cy="110750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23528" y="4797152"/>
            <a:ext cx="4570153" cy="1862786"/>
            <a:chOff x="323528" y="4797152"/>
            <a:chExt cx="4570153" cy="18627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9552" y="5949280"/>
              <a:ext cx="4032448" cy="71065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3528" y="4797152"/>
              <a:ext cx="4570153" cy="938396"/>
            </a:xfrm>
            <a:prstGeom prst="rect">
              <a:avLst/>
            </a:prstGeom>
          </p:spPr>
        </p:pic>
      </p:grp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221088"/>
            <a:ext cx="2692400" cy="1104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64196" y="405787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667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32656"/>
            <a:ext cx="4032448" cy="710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573016"/>
            <a:ext cx="7697195" cy="2880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1052736"/>
            <a:ext cx="2952328" cy="338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5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6-2">
  <a:themeElements>
    <a:clrScheme name="C6-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6-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C6-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-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-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-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-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-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-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-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-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-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-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-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HD:Users:cathy:Documents:Teaching:C6:C6-2.ppt</Template>
  <TotalTime>6230</TotalTime>
  <Words>103</Words>
  <Application>Microsoft Macintosh PowerPoint</Application>
  <PresentationFormat>On-screen Show (4:3)</PresentationFormat>
  <Paragraphs>29</Paragraphs>
  <Slides>24</Slides>
  <Notes>13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C6-2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Coincidence site lattice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gjgh</cp:lastModifiedBy>
  <cp:revision>200</cp:revision>
  <dcterms:created xsi:type="dcterms:W3CDTF">2010-11-03T08:46:25Z</dcterms:created>
  <dcterms:modified xsi:type="dcterms:W3CDTF">2019-11-04T10:47:37Z</dcterms:modified>
  <cp:category/>
</cp:coreProperties>
</file>