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3" r:id="rId4"/>
    <p:sldId id="264" r:id="rId5"/>
    <p:sldId id="277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6327"/>
  </p:normalViewPr>
  <p:slideViewPr>
    <p:cSldViewPr snapToGrid="0">
      <p:cViewPr varScale="1">
        <p:scale>
          <a:sx n="69" d="100"/>
          <a:sy n="69" d="100"/>
        </p:scale>
        <p:origin x="4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DCDA2-BE3A-4EE3-A2C0-AD434595B889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752B5-58A9-453F-A050-5F4D2D071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2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00DE13-5B4C-4408-9AC1-97D42009C355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1623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BC6766-4306-4D3F-AF76-78CD1D3F765B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2346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58C62-F7FA-4013-8E8D-4C7F0AC6909C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8185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336C62-A7FB-4CA4-B0F9-2288BB628342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6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7BF459-A457-44FE-90A1-F2279778FACA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3A32C2-1ED5-4D28-89F3-B68A471E3DD5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5532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D8B7-B961-E214-9064-A52732456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050B0-EF9E-FB7C-6484-DE9E5269F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9A585-3D43-8903-6D05-BF66BD72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17-Nov-22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7A939-FADD-E606-6D2E-42555328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BBE7A-71BC-2AE7-88EF-C4DC57F1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1C8B-305E-79D9-6AD8-85F80BAF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CD54D-919F-FEF6-E820-3360662B4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9D29C-6FD7-2DA1-ABD0-7681197E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17-Nov-22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EFC85-A0E9-4719-E28E-C8773DA3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FAFD9-47DC-B0B8-2265-6DE9379A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9EA55-6CBC-D021-7A83-30E5D573A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AE024-E96C-342A-53EB-B745F484B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51D4-BF03-AAAC-3A4F-B72364ED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17-Nov-22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141E-9AF7-404E-42B7-3C2E99FA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8D0AF-C19D-7744-8F75-FAD295D1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96838"/>
            <a:ext cx="11233149" cy="595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8" y="981076"/>
            <a:ext cx="5325533" cy="511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3152" y="981076"/>
            <a:ext cx="5327649" cy="2481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3152" y="3614738"/>
            <a:ext cx="5327649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 601 Manufacturing Processes					     Department of Materials, QMUL</a:t>
            </a:r>
          </a:p>
        </p:txBody>
      </p:sp>
    </p:spTree>
    <p:extLst>
      <p:ext uri="{BB962C8B-B14F-4D97-AF65-F5344CB8AC3E}">
        <p14:creationId xmlns:p14="http://schemas.microsoft.com/office/powerpoint/2010/main" val="23537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D4E9-B1A3-4DC2-C290-45858970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0294C-7970-4F50-98D7-B518E0FA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92ED9-C53A-9D10-739E-8FE31B61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17-Nov-22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4952F-8D80-6468-141C-944EB0BD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82A60-173B-CB8C-AFB3-702C3FDE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FC92-DE3D-CD15-10BE-7CB5B275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E82F8-CD80-9328-D363-95391C060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1F226-D106-6C72-8AA2-7E888923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17-Nov-22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9C1D4-EF5A-48AA-3D35-D87B733C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696B0-49BC-532A-5119-8C634305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7BD25-DA30-62DA-89F0-76B38090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48966-D99D-C7FF-6562-48C2FD4A5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CEE37-12C4-EDC0-A808-536B56AC5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FA34A-D7F8-4E82-C713-163A29BC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17-Nov-22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DE4EC-C334-5A93-3CB6-43154450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C928C-3D6D-135B-92A1-B89C451D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B0DD-8B14-A98F-DEE1-967D6DDA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80237-2EF9-88A3-F5BF-05BB55CAE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81E0A-B591-96AC-1C38-93245FBB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8B3DF-D608-A7EE-6F4B-5F8129196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00C61-7005-74E5-C70A-F864F90AA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3141C5-3343-424A-6EE0-C5207D75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17-Nov-22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FB661-65C2-0DFD-6006-4A91F70F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A2598-F4F0-B6EC-47A4-775F08A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5323-7921-980C-B510-ADD2E7AA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1E363-EBF4-35F1-A86A-BA8221B1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17-Nov-22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98D38-E9C6-FE8E-844A-83A4BF72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0B911-3638-0C4A-DB5A-E92A8E63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6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1DA23F-5533-24F2-1581-B297BE4B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17-Nov-22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FFBB-6B14-23B0-99EE-9EFE48E7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D91C5-777B-C904-B058-B3031CDC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E6B0-F223-8291-94CC-8F9B55C3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F5430-5C1F-F269-04B1-479F4C4F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33DDF-C8FB-BFCB-A10C-69FD191A1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F320C-1123-4F10-D9E8-AF35A89E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17-Nov-22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04AC8-D14A-1C88-9B2E-1D9DD652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ACB1-4583-7C9B-060F-54E233A2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6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B88-DD7A-E820-72C3-395CAEEB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E2F0AF-61B7-0924-B329-A91232752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8CBCB-53A9-BF96-73FC-5619B5AA4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A5E5-842E-5406-D52B-5AB381F4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17-Nov-22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D5887-6898-D7DA-1BB3-0EB19E68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5DA67-8421-BBCA-F78C-DD4921E0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5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A5097A-D1C7-E0B4-F645-6FA0BE13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B78B4-F7F0-5CDD-C4FA-532722611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0810B-8F04-D173-A3A3-334C1FE28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65AD-CF2B-A749-8348-F2C7FDA09338}" type="datetimeFigureOut">
              <a:rPr lang="en-US" smtClean="0"/>
              <a:t>17-Nov-22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2BB78-EE7B-C95B-710B-50A50992C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A8FCA-831D-F3CB-D38E-72C153363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4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0.jp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D95D-671D-3450-4E58-8D108302E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356" y="2257657"/>
            <a:ext cx="7216840" cy="1595454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Phase </a:t>
            </a:r>
            <a:r>
              <a:rPr lang="en-US" sz="8000" dirty="0" smtClean="0"/>
              <a:t>transitions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5300" dirty="0" smtClean="0"/>
              <a:t>Solidification </a:t>
            </a:r>
            <a:r>
              <a:rPr lang="en-US" sz="4400" dirty="0" smtClean="0"/>
              <a:t> 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075B1-7C12-55FC-389D-39F6DE86F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9037" y="4709912"/>
            <a:ext cx="2732979" cy="113349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j-lt"/>
              </a:rPr>
              <a:t>Harry </a:t>
            </a:r>
            <a:r>
              <a:rPr lang="en-US" sz="2800" dirty="0" err="1">
                <a:latin typeface="+mj-lt"/>
              </a:rPr>
              <a:t>Bhadeshia</a:t>
            </a:r>
            <a:r>
              <a:rPr lang="en-US" sz="2800" dirty="0">
                <a:latin typeface="+mj-lt"/>
              </a:rPr>
              <a:t>  </a:t>
            </a:r>
          </a:p>
          <a:p>
            <a:pPr algn="l"/>
            <a:r>
              <a:rPr lang="en-US" sz="2800" dirty="0" err="1">
                <a:latin typeface="+mj-lt"/>
              </a:rPr>
              <a:t>Haixue</a:t>
            </a:r>
            <a:r>
              <a:rPr lang="en-US" sz="2800" dirty="0">
                <a:latin typeface="+mj-lt"/>
              </a:rPr>
              <a:t> Yan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B47CF-9DF7-35FA-9979-36AE19647561}"/>
              </a:ext>
            </a:extLst>
          </p:cNvPr>
          <p:cNvSpPr txBox="1"/>
          <p:nvPr/>
        </p:nvSpPr>
        <p:spPr>
          <a:xfrm>
            <a:off x="172102" y="6256858"/>
            <a:ext cx="8866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photograph courtesy of Sunita Hansraj from her Antarctica expedition</a:t>
            </a:r>
          </a:p>
        </p:txBody>
      </p:sp>
    </p:spTree>
    <p:extLst>
      <p:ext uri="{BB962C8B-B14F-4D97-AF65-F5344CB8AC3E}">
        <p14:creationId xmlns:p14="http://schemas.microsoft.com/office/powerpoint/2010/main" val="13792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8134"/>
          <a:stretch/>
        </p:blipFill>
        <p:spPr>
          <a:xfrm>
            <a:off x="1238002" y="1847273"/>
            <a:ext cx="2548907" cy="1618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686"/>
          <a:stretch/>
        </p:blipFill>
        <p:spPr>
          <a:xfrm>
            <a:off x="798194" y="3623210"/>
            <a:ext cx="3428521" cy="1618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26" y="1286031"/>
            <a:ext cx="5262860" cy="561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45" y="759814"/>
            <a:ext cx="4950691" cy="541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1461358"/>
            <a:ext cx="6325928" cy="5040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31" y="1107685"/>
            <a:ext cx="3493008" cy="234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564" y="3668379"/>
            <a:ext cx="3360375" cy="275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982" y="461354"/>
            <a:ext cx="5852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Non-equilibrium solidification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879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86" y="1200186"/>
            <a:ext cx="7394123" cy="298767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289975"/>
              </p:ext>
            </p:extLst>
          </p:nvPr>
        </p:nvGraphicFramePr>
        <p:xfrm>
          <a:off x="7726302" y="4439607"/>
          <a:ext cx="25590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Acrobat Document" r:id="rId4" imgW="2558742" imgH="590264" progId="Acrobat.Document.DC">
                  <p:embed/>
                </p:oleObj>
              </mc:Choice>
              <mc:Fallback>
                <p:oleObj name="Acrobat Document" r:id="rId4" imgW="2558742" imgH="590264" progId="Acrobat.Document.DC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26302" y="4439607"/>
                        <a:ext cx="255905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058297"/>
              </p:ext>
            </p:extLst>
          </p:nvPr>
        </p:nvGraphicFramePr>
        <p:xfrm>
          <a:off x="1846982" y="4483858"/>
          <a:ext cx="4749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Acrobat Document" r:id="rId6" imgW="4749751" imgH="571236" progId="Acrobat.Document.DC">
                  <p:embed/>
                </p:oleObj>
              </mc:Choice>
              <mc:Fallback>
                <p:oleObj name="Acrobat Document" r:id="rId6" imgW="4749751" imgH="571236" progId="Acrobat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6982" y="4483858"/>
                        <a:ext cx="47498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0620" y="5350395"/>
            <a:ext cx="2434732" cy="841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857" y="5647350"/>
            <a:ext cx="6628051" cy="2479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55998" y="242867"/>
            <a:ext cx="7379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 smtClean="0"/>
              <a:t>Constitutionally </a:t>
            </a:r>
            <a:r>
              <a:rPr lang="en-GB" altLang="en-US" sz="3200" dirty="0" err="1" smtClean="0"/>
              <a:t>supercooling</a:t>
            </a:r>
            <a:r>
              <a:rPr lang="en-GB" altLang="en-US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540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5636" y="476250"/>
            <a:ext cx="5570827" cy="2808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In the PRESENCE of C.S. planar interface become unstable due to an increase in the level of C.S. from the interface to a distance in the melt where max. C.S. in encountered.  At relatively low C.S., a cellular growth front develops.</a:t>
            </a:r>
          </a:p>
        </p:txBody>
      </p:sp>
      <p:sp>
        <p:nvSpPr>
          <p:cNvPr id="66564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6138862" y="404814"/>
            <a:ext cx="5434301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As C.S. increases, the cells ‘caps’ becomes extended &amp; eventually branch to form dendrites. No clear transition from cellular to dendritic growth.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</p:txBody>
      </p:sp>
      <p:pic>
        <p:nvPicPr>
          <p:cNvPr id="66565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1676" y="3971926"/>
            <a:ext cx="2925763" cy="2193925"/>
          </a:xfrm>
          <a:noFill/>
          <a:ln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656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5821" y="2552701"/>
            <a:ext cx="2197100" cy="2151062"/>
          </a:xfrm>
          <a:solidFill>
            <a:schemeClr val="bg1"/>
          </a:solidFill>
          <a:ln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656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908426"/>
            <a:ext cx="3097212" cy="23288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1973263"/>
            <a:ext cx="2428875" cy="22479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59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007" y="647559"/>
            <a:ext cx="100306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PBL two: </a:t>
            </a:r>
          </a:p>
          <a:p>
            <a:r>
              <a:rPr lang="en-US" sz="3600" dirty="0" smtClean="0"/>
              <a:t>Show  the equation below and discuss </a:t>
            </a:r>
            <a:r>
              <a:rPr lang="en-US" sz="3600" dirty="0"/>
              <a:t>the effect of parameters on constitutional </a:t>
            </a:r>
            <a:r>
              <a:rPr lang="en-US" sz="3600" dirty="0" err="1"/>
              <a:t>supercooling</a:t>
            </a:r>
            <a:r>
              <a:rPr lang="en-US" sz="3600" dirty="0"/>
              <a:t> </a:t>
            </a:r>
            <a:endParaRPr lang="en-GB" sz="3600" dirty="0"/>
          </a:p>
          <a:p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61" y="3214379"/>
            <a:ext cx="6811149" cy="23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velocity </a:t>
            </a:r>
            <a:r>
              <a:rPr lang="en-US" sz="4000" dirty="0" smtClean="0">
                <a:sym typeface="Symbol" panose="05050102010706020507" pitchFamily="18" charset="2"/>
              </a:rPr>
              <a:t> </a:t>
            </a:r>
            <a:r>
              <a:rPr lang="en-US" sz="4000" dirty="0" smtClean="0"/>
              <a:t>of the transformation from L to S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071882"/>
              </p:ext>
            </p:extLst>
          </p:nvPr>
        </p:nvGraphicFramePr>
        <p:xfrm>
          <a:off x="1006764" y="2141586"/>
          <a:ext cx="5339484" cy="1378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Acrobat Document" r:id="rId3" imgW="3714417" imgH="958534" progId="Acrobat.Document.DC">
                  <p:embed/>
                </p:oleObj>
              </mc:Choice>
              <mc:Fallback>
                <p:oleObj name="Acrobat Document" r:id="rId3" imgW="3714417" imgH="958534" progId="Acrobat.Document.DC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6764" y="2141586"/>
                        <a:ext cx="5339484" cy="1378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29" y="1824918"/>
            <a:ext cx="4456176" cy="4291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6764" y="4146200"/>
            <a:ext cx="521783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Below the equilibrium melting temperature Tm</a:t>
            </a:r>
          </a:p>
          <a:p>
            <a:endParaRPr lang="en-US" dirty="0" smtClean="0"/>
          </a:p>
          <a:p>
            <a:r>
              <a:rPr lang="en-US" sz="6000" dirty="0" smtClean="0">
                <a:sym typeface="Symbol" panose="05050102010706020507" pitchFamily="18" charset="2"/>
              </a:rPr>
              <a:t>      (m/s)  </a:t>
            </a:r>
            <a:r>
              <a:rPr lang="en-US" sz="6000" i="1" dirty="0" smtClean="0">
                <a:sym typeface="Symbol" panose="05050102010706020507" pitchFamily="18" charset="2"/>
              </a:rPr>
              <a:t>T</a:t>
            </a:r>
            <a:endParaRPr lang="en-US" sz="6000" i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0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2"/>
          <p:cNvSpPr>
            <a:spLocks noGrp="1" noChangeArrowheads="1"/>
          </p:cNvSpPr>
          <p:nvPr>
            <p:ph type="title"/>
          </p:nvPr>
        </p:nvSpPr>
        <p:spPr>
          <a:xfrm>
            <a:off x="284208" y="139539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Solidification of Pure Metals </a:t>
            </a:r>
          </a:p>
        </p:txBody>
      </p:sp>
      <p:sp>
        <p:nvSpPr>
          <p:cNvPr id="38916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838199" y="1825625"/>
            <a:ext cx="5313373" cy="4351338"/>
          </a:xfrm>
        </p:spPr>
        <p:txBody>
          <a:bodyPr/>
          <a:lstStyle/>
          <a:p>
            <a:pPr eaLnBrk="1" hangingPunct="1"/>
            <a:r>
              <a:rPr lang="en-GB" altLang="en-US" sz="2000" dirty="0"/>
              <a:t>Liquid &amp; solid have only one possible composition. Thus crystal growth in a pure metal is controlled only by flow of heat away from the interface</a:t>
            </a:r>
            <a:r>
              <a:rPr lang="en-GB" altLang="en-US" sz="2000" dirty="0" smtClean="0"/>
              <a:t>.</a:t>
            </a:r>
          </a:p>
          <a:p>
            <a:r>
              <a:rPr lang="en-GB" altLang="en-US" sz="2000" dirty="0"/>
              <a:t>Temperature Gradient, </a:t>
            </a:r>
            <a:r>
              <a:rPr lang="en-GB" altLang="en-US" sz="2000" i="1" dirty="0" smtClean="0"/>
              <a:t>G </a:t>
            </a:r>
            <a:r>
              <a:rPr lang="en-GB" altLang="en-US" sz="2000" dirty="0" smtClean="0"/>
              <a:t>(K/m)</a:t>
            </a:r>
            <a:endParaRPr lang="en-GB" altLang="en-US" sz="2000" dirty="0"/>
          </a:p>
          <a:p>
            <a:pPr eaLnBrk="1" hangingPunct="1"/>
            <a:endParaRPr lang="en-GB" altLang="en-US" sz="2000" dirty="0" smtClean="0"/>
          </a:p>
          <a:p>
            <a:pPr eaLnBrk="1" hangingPunct="1"/>
            <a:r>
              <a:rPr lang="en-GB" altLang="en-US" sz="2000" dirty="0" smtClean="0"/>
              <a:t>Case </a:t>
            </a:r>
            <a:r>
              <a:rPr lang="en-GB" altLang="en-US" sz="2000" dirty="0"/>
              <a:t>I:  (</a:t>
            </a:r>
            <a:r>
              <a:rPr lang="en-GB" altLang="en-US" sz="2000" i="1" dirty="0"/>
              <a:t>G</a:t>
            </a:r>
            <a:r>
              <a:rPr lang="en-GB" altLang="en-US" sz="2000" baseline="-25000" dirty="0"/>
              <a:t>S</a:t>
            </a:r>
            <a:r>
              <a:rPr lang="en-GB" altLang="en-US" sz="2000" dirty="0"/>
              <a:t> &gt;) </a:t>
            </a:r>
            <a:r>
              <a:rPr lang="en-GB" altLang="en-US" sz="2000" i="1" dirty="0"/>
              <a:t>G</a:t>
            </a:r>
            <a:r>
              <a:rPr lang="en-GB" altLang="en-US" sz="2000" baseline="-25000" dirty="0"/>
              <a:t>L</a:t>
            </a:r>
            <a:r>
              <a:rPr lang="en-GB" altLang="en-US" sz="2000" dirty="0"/>
              <a:t> &gt; 0</a:t>
            </a:r>
            <a:br>
              <a:rPr lang="en-GB" altLang="en-US" sz="2000" dirty="0"/>
            </a:br>
            <a:r>
              <a:rPr lang="en-GB" altLang="en-US" sz="2000" dirty="0"/>
              <a:t>Here the solid is a better conductor of heat than the liquid, leading to a positive </a:t>
            </a:r>
            <a:r>
              <a:rPr lang="en-GB" altLang="en-US" sz="2000" i="1" dirty="0"/>
              <a:t>G</a:t>
            </a:r>
            <a:r>
              <a:rPr lang="en-GB" altLang="en-US" sz="2000" baseline="-25000" dirty="0"/>
              <a:t>L</a:t>
            </a:r>
            <a:r>
              <a:rPr lang="en-GB" altLang="en-US" sz="2000" dirty="0"/>
              <a:t> </a:t>
            </a:r>
          </a:p>
        </p:txBody>
      </p:sp>
      <p:sp>
        <p:nvSpPr>
          <p:cNvPr id="38917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766762" y="4975666"/>
            <a:ext cx="51816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 interface is usually at a temperature just below </a:t>
            </a:r>
            <a:r>
              <a:rPr lang="en-GB" altLang="en-US" sz="2000" i="1" dirty="0"/>
              <a:t>T</a:t>
            </a:r>
            <a:r>
              <a:rPr lang="en-GB" altLang="en-US" sz="2000" i="1" baseline="-25000" dirty="0"/>
              <a:t>m</a:t>
            </a:r>
            <a:r>
              <a:rPr lang="en-GB" altLang="en-US" sz="2000" dirty="0"/>
              <a:t>. If a protuberance forms at a growth face,</a:t>
            </a:r>
          </a:p>
        </p:txBody>
      </p:sp>
      <p:sp>
        <p:nvSpPr>
          <p:cNvPr id="38918" name="Line 38"/>
          <p:cNvSpPr>
            <a:spLocks noChangeShapeType="1"/>
          </p:cNvSpPr>
          <p:nvPr/>
        </p:nvSpPr>
        <p:spPr bwMode="auto">
          <a:xfrm>
            <a:off x="2279651" y="5734050"/>
            <a:ext cx="35290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19" name="Line 39"/>
          <p:cNvSpPr>
            <a:spLocks noChangeShapeType="1"/>
          </p:cNvSpPr>
          <p:nvPr/>
        </p:nvSpPr>
        <p:spPr bwMode="auto">
          <a:xfrm>
            <a:off x="2279651" y="6373813"/>
            <a:ext cx="35290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20" name="Line 40"/>
          <p:cNvSpPr>
            <a:spLocks noChangeShapeType="1"/>
          </p:cNvSpPr>
          <p:nvPr/>
        </p:nvSpPr>
        <p:spPr bwMode="auto">
          <a:xfrm>
            <a:off x="2279650" y="5734051"/>
            <a:ext cx="0" cy="639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21" name="Line 41"/>
          <p:cNvSpPr>
            <a:spLocks noChangeShapeType="1"/>
          </p:cNvSpPr>
          <p:nvPr/>
        </p:nvSpPr>
        <p:spPr bwMode="auto">
          <a:xfrm>
            <a:off x="5808663" y="5734051"/>
            <a:ext cx="0" cy="639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8922" name="Group 56"/>
          <p:cNvGrpSpPr>
            <a:grpSpLocks/>
          </p:cNvGrpSpPr>
          <p:nvPr/>
        </p:nvGrpSpPr>
        <p:grpSpPr bwMode="auto">
          <a:xfrm>
            <a:off x="7364010" y="546396"/>
            <a:ext cx="3615238" cy="2569282"/>
            <a:chOff x="476" y="2432"/>
            <a:chExt cx="2223" cy="1633"/>
          </a:xfrm>
        </p:grpSpPr>
        <p:sp>
          <p:nvSpPr>
            <p:cNvPr id="38939" name="Rectangle 55"/>
            <p:cNvSpPr>
              <a:spLocks noChangeArrowheads="1"/>
            </p:cNvSpPr>
            <p:nvPr/>
          </p:nvSpPr>
          <p:spPr bwMode="auto">
            <a:xfrm>
              <a:off x="476" y="2432"/>
              <a:ext cx="2086" cy="1633"/>
            </a:xfrm>
            <a:prstGeom prst="rect">
              <a:avLst/>
            </a:prstGeom>
            <a:solidFill>
              <a:srgbClr val="E3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0" name="Line 5"/>
            <p:cNvSpPr>
              <a:spLocks noChangeShapeType="1"/>
            </p:cNvSpPr>
            <p:nvPr/>
          </p:nvSpPr>
          <p:spPr bwMode="auto">
            <a:xfrm>
              <a:off x="1457" y="2523"/>
              <a:ext cx="1" cy="1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41" name="Line 6"/>
            <p:cNvSpPr>
              <a:spLocks noChangeShapeType="1"/>
            </p:cNvSpPr>
            <p:nvPr/>
          </p:nvSpPr>
          <p:spPr bwMode="auto">
            <a:xfrm flipV="1">
              <a:off x="612" y="2974"/>
              <a:ext cx="846" cy="4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42" name="Line 7"/>
            <p:cNvSpPr>
              <a:spLocks noChangeShapeType="1"/>
            </p:cNvSpPr>
            <p:nvPr/>
          </p:nvSpPr>
          <p:spPr bwMode="auto">
            <a:xfrm flipV="1">
              <a:off x="1457" y="2766"/>
              <a:ext cx="1015" cy="20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43" name="Line 8"/>
            <p:cNvSpPr>
              <a:spLocks noChangeShapeType="1"/>
            </p:cNvSpPr>
            <p:nvPr/>
          </p:nvSpPr>
          <p:spPr bwMode="auto">
            <a:xfrm flipH="1" flipV="1">
              <a:off x="1457" y="3489"/>
              <a:ext cx="198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44" name="Rectangle 37"/>
            <p:cNvSpPr>
              <a:spLocks noChangeArrowheads="1"/>
            </p:cNvSpPr>
            <p:nvPr/>
          </p:nvSpPr>
          <p:spPr bwMode="auto">
            <a:xfrm>
              <a:off x="476" y="3612"/>
              <a:ext cx="222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000099"/>
                  </a:solidFill>
                  <a:latin typeface="Times" panose="02020603050405020304" pitchFamily="18" charset="0"/>
                  <a:cs typeface="Times New Roman" panose="02020603050405020304" pitchFamily="18" charset="0"/>
                </a:rPr>
                <a:t>Solid                      Liquid Interface</a:t>
              </a:r>
              <a:endParaRPr lang="en-US" altLang="en-US" b="1" dirty="0">
                <a:solidFill>
                  <a:srgbClr val="000099"/>
                </a:solidFill>
              </a:endParaRPr>
            </a:p>
          </p:txBody>
        </p:sp>
        <p:sp>
          <p:nvSpPr>
            <p:cNvPr id="38945" name="Rectangle 52"/>
            <p:cNvSpPr>
              <a:spLocks noChangeArrowheads="1"/>
            </p:cNvSpPr>
            <p:nvPr/>
          </p:nvSpPr>
          <p:spPr bwMode="auto">
            <a:xfrm>
              <a:off x="1234" y="2459"/>
              <a:ext cx="2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 i="1">
                  <a:latin typeface="Times New Roman" panose="02020603050405020304" pitchFamily="18" charset="0"/>
                </a:rPr>
                <a:t>T</a:t>
              </a:r>
              <a:r>
                <a:rPr lang="en-US" altLang="en-US" b="1" i="1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946" name="Rectangle 53"/>
            <p:cNvSpPr>
              <a:spLocks noChangeArrowheads="1"/>
            </p:cNvSpPr>
            <p:nvPr/>
          </p:nvSpPr>
          <p:spPr bwMode="auto">
            <a:xfrm>
              <a:off x="666" y="3008"/>
              <a:ext cx="35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 i="1" dirty="0">
                  <a:latin typeface="Times New Roman" panose="02020603050405020304" pitchFamily="18" charset="0"/>
                </a:rPr>
                <a:t>G</a:t>
              </a:r>
              <a:r>
                <a:rPr lang="en-GB" altLang="en-US" b="1" baseline="-25000" dirty="0">
                  <a:latin typeface="Times New Roman" panose="02020603050405020304" pitchFamily="18" charset="0"/>
                </a:rPr>
                <a:t>S</a:t>
              </a:r>
              <a:r>
                <a:rPr lang="en-US" altLang="en-US" b="1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947" name="Rectangle 54"/>
            <p:cNvSpPr>
              <a:spLocks noChangeArrowheads="1"/>
            </p:cNvSpPr>
            <p:nvPr/>
          </p:nvSpPr>
          <p:spPr bwMode="auto">
            <a:xfrm>
              <a:off x="1882" y="2599"/>
              <a:ext cx="3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 i="1">
                  <a:latin typeface="Times New Roman" panose="02020603050405020304" pitchFamily="18" charset="0"/>
                </a:rPr>
                <a:t>G</a:t>
              </a:r>
              <a:r>
                <a:rPr lang="en-GB" altLang="en-US" b="1" baseline="-25000">
                  <a:latin typeface="Times New Roman" panose="02020603050405020304" pitchFamily="18" charset="0"/>
                </a:rPr>
                <a:t>L</a:t>
              </a:r>
              <a:r>
                <a:rPr lang="en-US" altLang="en-US" b="1">
                  <a:latin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8923" name="Group 74"/>
          <p:cNvGrpSpPr>
            <a:grpSpLocks/>
          </p:cNvGrpSpPr>
          <p:nvPr/>
        </p:nvGrpSpPr>
        <p:grpSpPr bwMode="auto">
          <a:xfrm>
            <a:off x="6696365" y="3519821"/>
            <a:ext cx="4679706" cy="2985258"/>
            <a:chOff x="2925" y="1525"/>
            <a:chExt cx="2677" cy="1860"/>
          </a:xfrm>
        </p:grpSpPr>
        <p:grpSp>
          <p:nvGrpSpPr>
            <p:cNvPr id="38924" name="Group 71"/>
            <p:cNvGrpSpPr>
              <a:grpSpLocks/>
            </p:cNvGrpSpPr>
            <p:nvPr/>
          </p:nvGrpSpPr>
          <p:grpSpPr bwMode="auto">
            <a:xfrm>
              <a:off x="2925" y="1525"/>
              <a:ext cx="2677" cy="1860"/>
              <a:chOff x="2925" y="1525"/>
              <a:chExt cx="2677" cy="1860"/>
            </a:xfrm>
          </p:grpSpPr>
          <p:sp>
            <p:nvSpPr>
              <p:cNvPr id="38927" name="Rectangle 70"/>
              <p:cNvSpPr>
                <a:spLocks noChangeArrowheads="1"/>
              </p:cNvSpPr>
              <p:nvPr/>
            </p:nvSpPr>
            <p:spPr bwMode="auto">
              <a:xfrm>
                <a:off x="2925" y="1525"/>
                <a:ext cx="2677" cy="1860"/>
              </a:xfrm>
              <a:prstGeom prst="rect">
                <a:avLst/>
              </a:prstGeom>
              <a:solidFill>
                <a:srgbClr val="FFD66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38928" name="Group 69"/>
              <p:cNvGrpSpPr>
                <a:grpSpLocks/>
              </p:cNvGrpSpPr>
              <p:nvPr/>
            </p:nvGrpSpPr>
            <p:grpSpPr bwMode="auto">
              <a:xfrm>
                <a:off x="3107" y="1616"/>
                <a:ext cx="2359" cy="1589"/>
                <a:chOff x="3107" y="1842"/>
                <a:chExt cx="2359" cy="1589"/>
              </a:xfrm>
            </p:grpSpPr>
            <p:grpSp>
              <p:nvGrpSpPr>
                <p:cNvPr id="38929" name="Group 59"/>
                <p:cNvGrpSpPr>
                  <a:grpSpLocks/>
                </p:cNvGrpSpPr>
                <p:nvPr/>
              </p:nvGrpSpPr>
              <p:grpSpPr bwMode="auto">
                <a:xfrm>
                  <a:off x="3107" y="1842"/>
                  <a:ext cx="363" cy="1588"/>
                  <a:chOff x="0" y="0"/>
                  <a:chExt cx="20000" cy="20000"/>
                </a:xfrm>
              </p:grpSpPr>
              <p:sp>
                <p:nvSpPr>
                  <p:cNvPr id="38935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420" cy="20000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38936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8553" y="0"/>
                    <a:ext cx="24" cy="700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lg"/>
                    <a:tailEnd type="non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937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8553" y="11994"/>
                    <a:ext cx="24" cy="800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lg"/>
                    <a:tailEnd type="non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938" name="Freeform 63"/>
                  <p:cNvSpPr>
                    <a:spLocks/>
                  </p:cNvSpPr>
                  <p:nvPr/>
                </p:nvSpPr>
                <p:spPr bwMode="auto">
                  <a:xfrm>
                    <a:off x="8397" y="6894"/>
                    <a:ext cx="11603" cy="5429"/>
                  </a:xfrm>
                  <a:custGeom>
                    <a:avLst/>
                    <a:gdLst>
                      <a:gd name="T0" fmla="*/ 1 w 20000"/>
                      <a:gd name="T1" fmla="*/ 0 h 20000"/>
                      <a:gd name="T2" fmla="*/ 0 w 20000"/>
                      <a:gd name="T3" fmla="*/ 0 h 20000"/>
                      <a:gd name="T4" fmla="*/ 1 w 20000"/>
                      <a:gd name="T5" fmla="*/ 0 h 20000"/>
                      <a:gd name="T6" fmla="*/ 1 w 20000"/>
                      <a:gd name="T7" fmla="*/ 0 h 20000"/>
                      <a:gd name="T8" fmla="*/ 4 w 20000"/>
                      <a:gd name="T9" fmla="*/ 0 h 20000"/>
                      <a:gd name="T10" fmla="*/ 4 w 20000"/>
                      <a:gd name="T11" fmla="*/ 0 h 20000"/>
                      <a:gd name="T12" fmla="*/ 5 w 20000"/>
                      <a:gd name="T13" fmla="*/ 0 h 20000"/>
                      <a:gd name="T14" fmla="*/ 8 w 20000"/>
                      <a:gd name="T15" fmla="*/ 0 h 20000"/>
                      <a:gd name="T16" fmla="*/ 11 w 20000"/>
                      <a:gd name="T17" fmla="*/ 0 h 20000"/>
                      <a:gd name="T18" fmla="*/ 12 w 20000"/>
                      <a:gd name="T19" fmla="*/ 0 h 20000"/>
                      <a:gd name="T20" fmla="*/ 14 w 20000"/>
                      <a:gd name="T21" fmla="*/ 0 h 20000"/>
                      <a:gd name="T22" fmla="*/ 17 w 20000"/>
                      <a:gd name="T23" fmla="*/ 0 h 20000"/>
                      <a:gd name="T24" fmla="*/ 23 w 20000"/>
                      <a:gd name="T25" fmla="*/ 0 h 20000"/>
                      <a:gd name="T26" fmla="*/ 23 w 20000"/>
                      <a:gd name="T27" fmla="*/ 0 h 20000"/>
                      <a:gd name="T28" fmla="*/ 24 w 20000"/>
                      <a:gd name="T29" fmla="*/ 0 h 20000"/>
                      <a:gd name="T30" fmla="*/ 26 w 20000"/>
                      <a:gd name="T31" fmla="*/ 0 h 20000"/>
                      <a:gd name="T32" fmla="*/ 28 w 20000"/>
                      <a:gd name="T33" fmla="*/ 0 h 20000"/>
                      <a:gd name="T34" fmla="*/ 31 w 20000"/>
                      <a:gd name="T35" fmla="*/ 0 h 20000"/>
                      <a:gd name="T36" fmla="*/ 38 w 20000"/>
                      <a:gd name="T37" fmla="*/ 0 h 20000"/>
                      <a:gd name="T38" fmla="*/ 38 w 20000"/>
                      <a:gd name="T39" fmla="*/ 0 h 20000"/>
                      <a:gd name="T40" fmla="*/ 41 w 20000"/>
                      <a:gd name="T41" fmla="*/ 0 h 20000"/>
                      <a:gd name="T42" fmla="*/ 44 w 20000"/>
                      <a:gd name="T43" fmla="*/ 0 h 20000"/>
                      <a:gd name="T44" fmla="*/ 46 w 20000"/>
                      <a:gd name="T45" fmla="*/ 0 h 20000"/>
                      <a:gd name="T46" fmla="*/ 48 w 20000"/>
                      <a:gd name="T47" fmla="*/ 0 h 20000"/>
                      <a:gd name="T48" fmla="*/ 49 w 20000"/>
                      <a:gd name="T49" fmla="*/ 0 h 20000"/>
                      <a:gd name="T50" fmla="*/ 49 w 20000"/>
                      <a:gd name="T51" fmla="*/ 0 h 20000"/>
                      <a:gd name="T52" fmla="*/ 50 w 20000"/>
                      <a:gd name="T53" fmla="*/ 0 h 20000"/>
                      <a:gd name="T54" fmla="*/ 50 w 20000"/>
                      <a:gd name="T55" fmla="*/ 0 h 20000"/>
                      <a:gd name="T56" fmla="*/ 48 w 20000"/>
                      <a:gd name="T57" fmla="*/ 0 h 20000"/>
                      <a:gd name="T58" fmla="*/ 44 w 20000"/>
                      <a:gd name="T59" fmla="*/ 0 h 20000"/>
                      <a:gd name="T60" fmla="*/ 42 w 20000"/>
                      <a:gd name="T61" fmla="*/ 0 h 20000"/>
                      <a:gd name="T62" fmla="*/ 38 w 20000"/>
                      <a:gd name="T63" fmla="*/ 0 h 20000"/>
                      <a:gd name="T64" fmla="*/ 37 w 20000"/>
                      <a:gd name="T65" fmla="*/ 0 h 20000"/>
                      <a:gd name="T66" fmla="*/ 34 w 20000"/>
                      <a:gd name="T67" fmla="*/ 0 h 20000"/>
                      <a:gd name="T68" fmla="*/ 32 w 20000"/>
                      <a:gd name="T69" fmla="*/ 0 h 20000"/>
                      <a:gd name="T70" fmla="*/ 20 w 20000"/>
                      <a:gd name="T71" fmla="*/ 0 h 20000"/>
                      <a:gd name="T72" fmla="*/ 17 w 20000"/>
                      <a:gd name="T73" fmla="*/ 0 h 20000"/>
                      <a:gd name="T74" fmla="*/ 16 w 20000"/>
                      <a:gd name="T75" fmla="*/ 0 h 20000"/>
                      <a:gd name="T76" fmla="*/ 15 w 20000"/>
                      <a:gd name="T77" fmla="*/ 0 h 20000"/>
                      <a:gd name="T78" fmla="*/ 14 w 20000"/>
                      <a:gd name="T79" fmla="*/ 0 h 20000"/>
                      <a:gd name="T80" fmla="*/ 12 w 20000"/>
                      <a:gd name="T81" fmla="*/ 0 h 20000"/>
                      <a:gd name="T82" fmla="*/ 11 w 20000"/>
                      <a:gd name="T83" fmla="*/ 0 h 20000"/>
                      <a:gd name="T84" fmla="*/ 9 w 20000"/>
                      <a:gd name="T85" fmla="*/ 0 h 20000"/>
                      <a:gd name="T86" fmla="*/ 7 w 20000"/>
                      <a:gd name="T87" fmla="*/ 0 h 20000"/>
                      <a:gd name="T88" fmla="*/ 7 w 20000"/>
                      <a:gd name="T89" fmla="*/ 0 h 20000"/>
                      <a:gd name="T90" fmla="*/ 5 w 20000"/>
                      <a:gd name="T91" fmla="*/ 0 h 20000"/>
                      <a:gd name="T92" fmla="*/ 5 w 20000"/>
                      <a:gd name="T93" fmla="*/ 0 h 20000"/>
                      <a:gd name="T94" fmla="*/ 4 w 20000"/>
                      <a:gd name="T95" fmla="*/ 0 h 20000"/>
                      <a:gd name="T96" fmla="*/ 3 w 20000"/>
                      <a:gd name="T97" fmla="*/ 0 h 20000"/>
                      <a:gd name="T98" fmla="*/ 3 w 20000"/>
                      <a:gd name="T99" fmla="*/ 0 h 20000"/>
                      <a:gd name="T100" fmla="*/ 1 w 20000"/>
                      <a:gd name="T101" fmla="*/ 0 h 20000"/>
                      <a:gd name="T102" fmla="*/ 1 w 20000"/>
                      <a:gd name="T103" fmla="*/ 0 h 20000"/>
                      <a:gd name="T104" fmla="*/ 1 w 20000"/>
                      <a:gd name="T105" fmla="*/ 0 h 2000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0000"/>
                      <a:gd name="T160" fmla="*/ 0 h 20000"/>
                      <a:gd name="T161" fmla="*/ 20000 w 20000"/>
                      <a:gd name="T162" fmla="*/ 20000 h 20000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0000" h="20000">
                        <a:moveTo>
                          <a:pt x="229" y="403"/>
                        </a:moveTo>
                        <a:lnTo>
                          <a:pt x="0" y="0"/>
                        </a:lnTo>
                        <a:lnTo>
                          <a:pt x="549" y="0"/>
                        </a:lnTo>
                        <a:lnTo>
                          <a:pt x="549" y="537"/>
                        </a:lnTo>
                        <a:lnTo>
                          <a:pt x="1602" y="1544"/>
                        </a:lnTo>
                        <a:lnTo>
                          <a:pt x="1602" y="2047"/>
                        </a:lnTo>
                        <a:lnTo>
                          <a:pt x="2151" y="2550"/>
                        </a:lnTo>
                        <a:lnTo>
                          <a:pt x="3249" y="3087"/>
                        </a:lnTo>
                        <a:lnTo>
                          <a:pt x="4302" y="4094"/>
                        </a:lnTo>
                        <a:lnTo>
                          <a:pt x="4851" y="4094"/>
                        </a:lnTo>
                        <a:lnTo>
                          <a:pt x="5400" y="4631"/>
                        </a:lnTo>
                        <a:lnTo>
                          <a:pt x="7002" y="4631"/>
                        </a:lnTo>
                        <a:lnTo>
                          <a:pt x="9153" y="5101"/>
                        </a:lnTo>
                        <a:lnTo>
                          <a:pt x="9153" y="5638"/>
                        </a:lnTo>
                        <a:lnTo>
                          <a:pt x="9703" y="5638"/>
                        </a:lnTo>
                        <a:lnTo>
                          <a:pt x="10252" y="6141"/>
                        </a:lnTo>
                        <a:lnTo>
                          <a:pt x="11350" y="6141"/>
                        </a:lnTo>
                        <a:lnTo>
                          <a:pt x="12403" y="7181"/>
                        </a:lnTo>
                        <a:lnTo>
                          <a:pt x="15103" y="7181"/>
                        </a:lnTo>
                        <a:lnTo>
                          <a:pt x="15103" y="7685"/>
                        </a:lnTo>
                        <a:lnTo>
                          <a:pt x="16156" y="7685"/>
                        </a:lnTo>
                        <a:lnTo>
                          <a:pt x="17254" y="8725"/>
                        </a:lnTo>
                        <a:lnTo>
                          <a:pt x="18352" y="9228"/>
                        </a:lnTo>
                        <a:lnTo>
                          <a:pt x="18902" y="9732"/>
                        </a:lnTo>
                        <a:lnTo>
                          <a:pt x="19451" y="9732"/>
                        </a:lnTo>
                        <a:lnTo>
                          <a:pt x="19451" y="10235"/>
                        </a:lnTo>
                        <a:lnTo>
                          <a:pt x="19954" y="11275"/>
                        </a:lnTo>
                        <a:lnTo>
                          <a:pt x="19954" y="12282"/>
                        </a:lnTo>
                        <a:lnTo>
                          <a:pt x="18902" y="13322"/>
                        </a:lnTo>
                        <a:lnTo>
                          <a:pt x="17254" y="13322"/>
                        </a:lnTo>
                        <a:lnTo>
                          <a:pt x="16751" y="13826"/>
                        </a:lnTo>
                        <a:lnTo>
                          <a:pt x="15103" y="13826"/>
                        </a:lnTo>
                        <a:lnTo>
                          <a:pt x="14600" y="14329"/>
                        </a:lnTo>
                        <a:lnTo>
                          <a:pt x="13501" y="14329"/>
                        </a:lnTo>
                        <a:lnTo>
                          <a:pt x="12952" y="14866"/>
                        </a:lnTo>
                        <a:lnTo>
                          <a:pt x="7963" y="15134"/>
                        </a:lnTo>
                        <a:lnTo>
                          <a:pt x="7002" y="15369"/>
                        </a:lnTo>
                        <a:lnTo>
                          <a:pt x="6499" y="15369"/>
                        </a:lnTo>
                        <a:lnTo>
                          <a:pt x="5950" y="15872"/>
                        </a:lnTo>
                        <a:lnTo>
                          <a:pt x="5400" y="15872"/>
                        </a:lnTo>
                        <a:lnTo>
                          <a:pt x="4851" y="16409"/>
                        </a:lnTo>
                        <a:lnTo>
                          <a:pt x="4302" y="16409"/>
                        </a:lnTo>
                        <a:lnTo>
                          <a:pt x="3799" y="16879"/>
                        </a:lnTo>
                        <a:lnTo>
                          <a:pt x="2746" y="16879"/>
                        </a:lnTo>
                        <a:lnTo>
                          <a:pt x="2746" y="17416"/>
                        </a:lnTo>
                        <a:lnTo>
                          <a:pt x="2151" y="17416"/>
                        </a:lnTo>
                        <a:lnTo>
                          <a:pt x="2151" y="17919"/>
                        </a:lnTo>
                        <a:lnTo>
                          <a:pt x="1602" y="17919"/>
                        </a:lnTo>
                        <a:lnTo>
                          <a:pt x="1053" y="18423"/>
                        </a:lnTo>
                        <a:lnTo>
                          <a:pt x="1053" y="18960"/>
                        </a:lnTo>
                        <a:lnTo>
                          <a:pt x="549" y="18960"/>
                        </a:lnTo>
                        <a:lnTo>
                          <a:pt x="549" y="19966"/>
                        </a:lnTo>
                        <a:lnTo>
                          <a:pt x="229" y="18859"/>
                        </a:lnTo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5400" cap="flat">
                    <a:solidFill>
                      <a:srgbClr val="000000"/>
                    </a:solidFill>
                    <a:prstDash val="solid"/>
                    <a:round/>
                    <a:headEnd type="none" w="sm" len="lg"/>
                    <a:tailEnd type="none" w="sm" len="lg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8930" name="Group 66"/>
                <p:cNvGrpSpPr>
                  <a:grpSpLocks/>
                </p:cNvGrpSpPr>
                <p:nvPr/>
              </p:nvGrpSpPr>
              <p:grpSpPr bwMode="auto">
                <a:xfrm>
                  <a:off x="5284" y="1888"/>
                  <a:ext cx="182" cy="1543"/>
                  <a:chOff x="5387" y="1974"/>
                  <a:chExt cx="127" cy="790"/>
                </a:xfrm>
              </p:grpSpPr>
              <p:sp>
                <p:nvSpPr>
                  <p:cNvPr id="38933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387" y="1974"/>
                    <a:ext cx="127" cy="790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38934" name="Freeform 64"/>
                  <p:cNvSpPr>
                    <a:spLocks/>
                  </p:cNvSpPr>
                  <p:nvPr/>
                </p:nvSpPr>
                <p:spPr bwMode="auto">
                  <a:xfrm>
                    <a:off x="5513" y="1974"/>
                    <a:ext cx="1" cy="790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w 20000"/>
                      <a:gd name="T9" fmla="*/ 0 h 20000"/>
                      <a:gd name="T10" fmla="*/ 0 w 20000"/>
                      <a:gd name="T11" fmla="*/ 0 h 20000"/>
                      <a:gd name="T12" fmla="*/ 0 w 20000"/>
                      <a:gd name="T13" fmla="*/ 0 h 20000"/>
                      <a:gd name="T14" fmla="*/ 0 w 20000"/>
                      <a:gd name="T15" fmla="*/ 0 h 20000"/>
                      <a:gd name="T16" fmla="*/ 0 w 20000"/>
                      <a:gd name="T17" fmla="*/ 0 h 20000"/>
                      <a:gd name="T18" fmla="*/ 0 w 20000"/>
                      <a:gd name="T19" fmla="*/ 0 h 20000"/>
                      <a:gd name="T20" fmla="*/ 0 w 20000"/>
                      <a:gd name="T21" fmla="*/ 0 h 20000"/>
                      <a:gd name="T22" fmla="*/ 0 w 20000"/>
                      <a:gd name="T23" fmla="*/ 0 h 20000"/>
                      <a:gd name="T24" fmla="*/ 0 w 20000"/>
                      <a:gd name="T25" fmla="*/ 0 h 20000"/>
                      <a:gd name="T26" fmla="*/ 0 w 20000"/>
                      <a:gd name="T27" fmla="*/ 0 h 20000"/>
                      <a:gd name="T28" fmla="*/ 0 w 20000"/>
                      <a:gd name="T29" fmla="*/ 0 h 20000"/>
                      <a:gd name="T30" fmla="*/ 0 w 20000"/>
                      <a:gd name="T31" fmla="*/ 0 h 20000"/>
                      <a:gd name="T32" fmla="*/ 0 w 20000"/>
                      <a:gd name="T33" fmla="*/ 0 h 20000"/>
                      <a:gd name="T34" fmla="*/ 0 w 20000"/>
                      <a:gd name="T35" fmla="*/ 0 h 20000"/>
                      <a:gd name="T36" fmla="*/ 0 w 20000"/>
                      <a:gd name="T37" fmla="*/ 0 h 20000"/>
                      <a:gd name="T38" fmla="*/ 0 w 20000"/>
                      <a:gd name="T39" fmla="*/ 0 h 2000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0000"/>
                      <a:gd name="T61" fmla="*/ 0 h 20000"/>
                      <a:gd name="T62" fmla="*/ 20000 w 20000"/>
                      <a:gd name="T63" fmla="*/ 20000 h 2000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0000" h="20000">
                        <a:moveTo>
                          <a:pt x="0" y="294"/>
                        </a:moveTo>
                        <a:lnTo>
                          <a:pt x="0" y="0"/>
                        </a:lnTo>
                        <a:lnTo>
                          <a:pt x="10000" y="668"/>
                        </a:lnTo>
                        <a:lnTo>
                          <a:pt x="10000" y="1346"/>
                        </a:lnTo>
                        <a:lnTo>
                          <a:pt x="10000" y="2692"/>
                        </a:lnTo>
                        <a:lnTo>
                          <a:pt x="10000" y="3188"/>
                        </a:lnTo>
                        <a:lnTo>
                          <a:pt x="10000" y="4372"/>
                        </a:lnTo>
                        <a:lnTo>
                          <a:pt x="10000" y="5709"/>
                        </a:lnTo>
                        <a:lnTo>
                          <a:pt x="10000" y="6387"/>
                        </a:lnTo>
                        <a:lnTo>
                          <a:pt x="10000" y="7055"/>
                        </a:lnTo>
                        <a:lnTo>
                          <a:pt x="10000" y="7895"/>
                        </a:lnTo>
                        <a:lnTo>
                          <a:pt x="10000" y="8563"/>
                        </a:lnTo>
                        <a:lnTo>
                          <a:pt x="10000" y="16468"/>
                        </a:lnTo>
                        <a:lnTo>
                          <a:pt x="10000" y="16802"/>
                        </a:lnTo>
                        <a:lnTo>
                          <a:pt x="10000" y="18138"/>
                        </a:lnTo>
                        <a:lnTo>
                          <a:pt x="10000" y="18310"/>
                        </a:lnTo>
                        <a:lnTo>
                          <a:pt x="10000" y="19990"/>
                        </a:lnTo>
                        <a:lnTo>
                          <a:pt x="10000" y="19484"/>
                        </a:lnTo>
                        <a:lnTo>
                          <a:pt x="10000" y="19656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000000"/>
                    </a:solidFill>
                    <a:prstDash val="solid"/>
                    <a:round/>
                    <a:headEnd type="none" w="sm" len="lg"/>
                    <a:tailEnd type="none" w="sm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8931" name="Rectangle 67"/>
                <p:cNvSpPr>
                  <a:spLocks noChangeArrowheads="1"/>
                </p:cNvSpPr>
                <p:nvPr/>
              </p:nvSpPr>
              <p:spPr bwMode="auto">
                <a:xfrm>
                  <a:off x="3470" y="2154"/>
                  <a:ext cx="1633" cy="1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b="1" i="1" dirty="0" err="1">
                      <a:latin typeface="Times New Roman" panose="02020603050405020304" pitchFamily="18" charset="0"/>
                    </a:rPr>
                    <a:t>T</a:t>
                  </a:r>
                  <a:r>
                    <a:rPr lang="en-US" altLang="en-US" b="1" baseline="-25000" dirty="0" err="1">
                      <a:latin typeface="Times New Roman" panose="02020603050405020304" pitchFamily="18" charset="0"/>
                    </a:rPr>
                    <a:t>local</a:t>
                  </a:r>
                  <a:r>
                    <a:rPr lang="en-US" altLang="en-US" b="1" dirty="0">
                      <a:latin typeface="Times New Roman" panose="02020603050405020304" pitchFamily="18" charset="0"/>
                    </a:rPr>
                    <a:t> &gt; </a:t>
                  </a:r>
                  <a:r>
                    <a:rPr lang="en-US" altLang="en-US" b="1" i="1" dirty="0">
                      <a:latin typeface="Times New Roman" panose="02020603050405020304" pitchFamily="18" charset="0"/>
                    </a:rPr>
                    <a:t>T</a:t>
                  </a:r>
                  <a:r>
                    <a:rPr lang="en-US" altLang="en-US" b="1" baseline="-25000" dirty="0">
                      <a:latin typeface="Times New Roman" panose="02020603050405020304" pitchFamily="18" charset="0"/>
                    </a:rPr>
                    <a:t>m</a:t>
                  </a:r>
                  <a:r>
                    <a:rPr lang="en-US" altLang="en-US" b="1" dirty="0">
                      <a:latin typeface="Times New Roman" panose="02020603050405020304" pitchFamily="18" charset="0"/>
                    </a:rPr>
                    <a:t> &amp; tip </a:t>
                  </a:r>
                  <a:r>
                    <a:rPr lang="en-US" altLang="en-US" b="1" dirty="0" smtClean="0">
                      <a:latin typeface="Times New Roman" panose="02020603050405020304" pitchFamily="18" charset="0"/>
                    </a:rPr>
                    <a:t>re-melts</a:t>
                  </a:r>
                  <a:endParaRPr lang="en-US" altLang="en-US" b="1" dirty="0">
                    <a:latin typeface="Times New Roman" panose="02020603050405020304" pitchFamily="18" charset="0"/>
                  </a:endParaRPr>
                </a:p>
                <a:p>
                  <a:pPr algn="ctr"/>
                  <a:endParaRPr lang="en-US" altLang="en-US" sz="1600" b="1" dirty="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en-US" altLang="en-US" sz="1600" b="1" dirty="0">
                      <a:latin typeface="Times New Roman" panose="02020603050405020304" pitchFamily="18" charset="0"/>
                    </a:rPr>
                    <a:t>Thus growth front remains planar: planar or columnar growth (the growth is relatively ‘stable)</a:t>
                  </a:r>
                </a:p>
              </p:txBody>
            </p:sp>
            <p:sp>
              <p:nvSpPr>
                <p:cNvPr id="38932" name="Line 68"/>
                <p:cNvSpPr>
                  <a:spLocks noChangeShapeType="1"/>
                </p:cNvSpPr>
                <p:nvPr/>
              </p:nvSpPr>
              <p:spPr bwMode="auto">
                <a:xfrm>
                  <a:off x="4967" y="2976"/>
                  <a:ext cx="27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8925" name="Text Box 72"/>
            <p:cNvSpPr txBox="1">
              <a:spLocks noChangeArrowheads="1"/>
            </p:cNvSpPr>
            <p:nvPr/>
          </p:nvSpPr>
          <p:spPr bwMode="auto">
            <a:xfrm>
              <a:off x="2925" y="1570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b="1"/>
                <a:t>S</a:t>
              </a:r>
            </a:p>
          </p:txBody>
        </p:sp>
        <p:sp>
          <p:nvSpPr>
            <p:cNvPr id="38926" name="Text Box 73"/>
            <p:cNvSpPr txBox="1">
              <a:spLocks noChangeArrowheads="1"/>
            </p:cNvSpPr>
            <p:nvPr/>
          </p:nvSpPr>
          <p:spPr bwMode="auto">
            <a:xfrm>
              <a:off x="3288" y="1570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b="1"/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40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2367" y="860009"/>
            <a:ext cx="5222328" cy="18002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altLang="en-US" sz="1800" dirty="0"/>
              <a:t>Case II:   (</a:t>
            </a:r>
            <a:r>
              <a:rPr lang="en-GB" altLang="en-US" sz="1800" i="1" dirty="0"/>
              <a:t>G</a:t>
            </a:r>
            <a:r>
              <a:rPr lang="en-GB" altLang="en-US" sz="1800" baseline="-25000" dirty="0"/>
              <a:t>S</a:t>
            </a:r>
            <a:r>
              <a:rPr lang="en-GB" altLang="en-US" sz="1800" dirty="0"/>
              <a:t> &gt; 0) </a:t>
            </a:r>
            <a:r>
              <a:rPr lang="en-GB" altLang="en-US" sz="1800" i="1" dirty="0"/>
              <a:t>G</a:t>
            </a:r>
            <a:r>
              <a:rPr lang="en-GB" altLang="en-US" sz="1800" baseline="-25000" dirty="0"/>
              <a:t>L</a:t>
            </a:r>
            <a:r>
              <a:rPr lang="en-GB" altLang="en-US" sz="1800" dirty="0"/>
              <a:t> &lt; </a:t>
            </a:r>
            <a:r>
              <a:rPr lang="en-GB" altLang="en-US" sz="1800" dirty="0" smtClean="0"/>
              <a:t>0</a:t>
            </a:r>
            <a:r>
              <a:rPr lang="en-GB" altLang="en-US" sz="1800" dirty="0"/>
              <a:t/>
            </a:r>
            <a:br>
              <a:rPr lang="en-GB" altLang="en-US" sz="1800" dirty="0"/>
            </a:br>
            <a:r>
              <a:rPr lang="en-GB" altLang="en-US" sz="1800" dirty="0"/>
              <a:t>This situation exists during the initial stages of nucleation when a ‘large’ </a:t>
            </a:r>
            <a:r>
              <a:rPr lang="en-GB" altLang="en-US" sz="1800" dirty="0" err="1"/>
              <a:t>supercooling</a:t>
            </a:r>
            <a:r>
              <a:rPr lang="en-GB" altLang="en-US" sz="1800" dirty="0"/>
              <a:t> is involved to initiate nucleation.</a:t>
            </a: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2279651" y="5734050"/>
            <a:ext cx="35290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>
            <a:off x="2279651" y="6373813"/>
            <a:ext cx="35290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2279650" y="5734051"/>
            <a:ext cx="0" cy="639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5808663" y="5734051"/>
            <a:ext cx="0" cy="639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0968" name="Group 94"/>
          <p:cNvGrpSpPr>
            <a:grpSpLocks/>
          </p:cNvGrpSpPr>
          <p:nvPr/>
        </p:nvGrpSpPr>
        <p:grpSpPr bwMode="auto">
          <a:xfrm>
            <a:off x="7300914" y="1582322"/>
            <a:ext cx="3384550" cy="2089150"/>
            <a:chOff x="476" y="1207"/>
            <a:chExt cx="2132" cy="1316"/>
          </a:xfrm>
        </p:grpSpPr>
        <p:sp>
          <p:nvSpPr>
            <p:cNvPr id="41014" name="Rectangle 10"/>
            <p:cNvSpPr>
              <a:spLocks noChangeArrowheads="1"/>
            </p:cNvSpPr>
            <p:nvPr/>
          </p:nvSpPr>
          <p:spPr bwMode="auto">
            <a:xfrm>
              <a:off x="476" y="1207"/>
              <a:ext cx="2001" cy="1316"/>
            </a:xfrm>
            <a:prstGeom prst="rect">
              <a:avLst/>
            </a:prstGeom>
            <a:solidFill>
              <a:srgbClr val="E3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5" name="Line 11"/>
            <p:cNvSpPr>
              <a:spLocks noChangeShapeType="1"/>
            </p:cNvSpPr>
            <p:nvPr/>
          </p:nvSpPr>
          <p:spPr bwMode="auto">
            <a:xfrm>
              <a:off x="1417" y="1280"/>
              <a:ext cx="1" cy="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16" name="Line 12"/>
            <p:cNvSpPr>
              <a:spLocks noChangeShapeType="1"/>
            </p:cNvSpPr>
            <p:nvPr/>
          </p:nvSpPr>
          <p:spPr bwMode="auto">
            <a:xfrm flipV="1">
              <a:off x="606" y="1644"/>
              <a:ext cx="812" cy="3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17" name="Line 13"/>
            <p:cNvSpPr>
              <a:spLocks noChangeShapeType="1"/>
            </p:cNvSpPr>
            <p:nvPr/>
          </p:nvSpPr>
          <p:spPr bwMode="auto">
            <a:xfrm>
              <a:off x="1417" y="1645"/>
              <a:ext cx="893" cy="1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18" name="Line 14"/>
            <p:cNvSpPr>
              <a:spLocks noChangeShapeType="1"/>
            </p:cNvSpPr>
            <p:nvPr/>
          </p:nvSpPr>
          <p:spPr bwMode="auto">
            <a:xfrm flipH="1" flipV="1">
              <a:off x="1417" y="2059"/>
              <a:ext cx="190" cy="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19" name="Rectangle 15"/>
            <p:cNvSpPr>
              <a:spLocks noChangeArrowheads="1"/>
            </p:cNvSpPr>
            <p:nvPr/>
          </p:nvSpPr>
          <p:spPr bwMode="auto">
            <a:xfrm>
              <a:off x="476" y="2158"/>
              <a:ext cx="213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000099"/>
                  </a:solidFill>
                  <a:latin typeface="Times" panose="02020603050405020304" pitchFamily="18" charset="0"/>
                  <a:cs typeface="Times New Roman" panose="02020603050405020304" pitchFamily="18" charset="0"/>
                </a:rPr>
                <a:t>Solid                      Liquid Interface</a:t>
              </a:r>
              <a:endParaRPr lang="en-US" altLang="en-US" b="1" dirty="0">
                <a:solidFill>
                  <a:srgbClr val="000099"/>
                </a:solidFill>
              </a:endParaRPr>
            </a:p>
          </p:txBody>
        </p:sp>
        <p:sp>
          <p:nvSpPr>
            <p:cNvPr id="41020" name="Rectangle 16"/>
            <p:cNvSpPr>
              <a:spLocks noChangeArrowheads="1"/>
            </p:cNvSpPr>
            <p:nvPr/>
          </p:nvSpPr>
          <p:spPr bwMode="auto">
            <a:xfrm>
              <a:off x="1203" y="121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 i="1">
                  <a:latin typeface="Times New Roman" panose="02020603050405020304" pitchFamily="18" charset="0"/>
                </a:rPr>
                <a:t>T</a:t>
              </a:r>
              <a:r>
                <a:rPr lang="en-US" altLang="en-US" b="1" i="1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021" name="Rectangle 17"/>
            <p:cNvSpPr>
              <a:spLocks noChangeArrowheads="1"/>
            </p:cNvSpPr>
            <p:nvPr/>
          </p:nvSpPr>
          <p:spPr bwMode="auto">
            <a:xfrm>
              <a:off x="658" y="1661"/>
              <a:ext cx="3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 i="1">
                  <a:latin typeface="Times New Roman" panose="02020603050405020304" pitchFamily="18" charset="0"/>
                </a:rPr>
                <a:t>G</a:t>
              </a:r>
              <a:r>
                <a:rPr lang="en-GB" altLang="en-US" b="1" baseline="-25000">
                  <a:latin typeface="Times New Roman" panose="02020603050405020304" pitchFamily="18" charset="0"/>
                </a:rPr>
                <a:t>S</a:t>
              </a:r>
              <a:r>
                <a:rPr lang="en-US" altLang="en-US" b="1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022" name="Rectangle 18"/>
            <p:cNvSpPr>
              <a:spLocks noChangeArrowheads="1"/>
            </p:cNvSpPr>
            <p:nvPr/>
          </p:nvSpPr>
          <p:spPr bwMode="auto">
            <a:xfrm>
              <a:off x="2059" y="1522"/>
              <a:ext cx="3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 i="1">
                  <a:latin typeface="Times New Roman" panose="02020603050405020304" pitchFamily="18" charset="0"/>
                </a:rPr>
                <a:t>G</a:t>
              </a:r>
              <a:r>
                <a:rPr lang="en-GB" altLang="en-US" b="1" baseline="-25000">
                  <a:latin typeface="Times New Roman" panose="02020603050405020304" pitchFamily="18" charset="0"/>
                </a:rPr>
                <a:t>L</a:t>
              </a:r>
              <a:r>
                <a:rPr lang="en-US" altLang="en-US" b="1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023" name="Rectangle 33"/>
            <p:cNvSpPr>
              <a:spLocks noChangeArrowheads="1"/>
            </p:cNvSpPr>
            <p:nvPr/>
          </p:nvSpPr>
          <p:spPr bwMode="auto">
            <a:xfrm>
              <a:off x="1567" y="1319"/>
              <a:ext cx="2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 i="1">
                  <a:latin typeface="Times New Roman" panose="02020603050405020304" pitchFamily="18" charset="0"/>
                </a:rPr>
                <a:t>T</a:t>
              </a:r>
              <a:r>
                <a:rPr lang="en-GB" altLang="en-US" b="1" i="1" baseline="-25000">
                  <a:latin typeface="Times New Roman" panose="02020603050405020304" pitchFamily="18" charset="0"/>
                </a:rPr>
                <a:t>m</a:t>
              </a:r>
              <a:endParaRPr lang="en-US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1024" name="Line 34"/>
            <p:cNvSpPr>
              <a:spLocks noChangeShapeType="1"/>
            </p:cNvSpPr>
            <p:nvPr/>
          </p:nvSpPr>
          <p:spPr bwMode="auto">
            <a:xfrm flipH="1">
              <a:off x="1467" y="1495"/>
              <a:ext cx="149" cy="123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0978" name="Group 48"/>
          <p:cNvGrpSpPr>
            <a:grpSpLocks/>
          </p:cNvGrpSpPr>
          <p:nvPr/>
        </p:nvGrpSpPr>
        <p:grpSpPr bwMode="auto">
          <a:xfrm>
            <a:off x="2482850" y="4808538"/>
            <a:ext cx="444500" cy="971550"/>
            <a:chOff x="0" y="0"/>
            <a:chExt cx="20015" cy="20000"/>
          </a:xfrm>
        </p:grpSpPr>
        <p:sp>
          <p:nvSpPr>
            <p:cNvPr id="41010" name="Rectangle 49"/>
            <p:cNvSpPr>
              <a:spLocks noChangeArrowheads="1"/>
            </p:cNvSpPr>
            <p:nvPr/>
          </p:nvSpPr>
          <p:spPr bwMode="auto">
            <a:xfrm>
              <a:off x="0" y="0"/>
              <a:ext cx="10093" cy="200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1" name="Line 50"/>
            <p:cNvSpPr>
              <a:spLocks noChangeShapeType="1"/>
            </p:cNvSpPr>
            <p:nvPr/>
          </p:nvSpPr>
          <p:spPr bwMode="auto">
            <a:xfrm>
              <a:off x="10050" y="0"/>
              <a:ext cx="43" cy="70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12" name="Line 51"/>
            <p:cNvSpPr>
              <a:spLocks noChangeShapeType="1"/>
            </p:cNvSpPr>
            <p:nvPr/>
          </p:nvSpPr>
          <p:spPr bwMode="auto">
            <a:xfrm>
              <a:off x="10050" y="11997"/>
              <a:ext cx="43" cy="80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13" name="Freeform 52"/>
            <p:cNvSpPr>
              <a:spLocks/>
            </p:cNvSpPr>
            <p:nvPr/>
          </p:nvSpPr>
          <p:spPr bwMode="auto">
            <a:xfrm>
              <a:off x="10521" y="6879"/>
              <a:ext cx="9494" cy="542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1 w 20000"/>
                <a:gd name="T15" fmla="*/ 0 h 20000"/>
                <a:gd name="T16" fmla="*/ 1 w 20000"/>
                <a:gd name="T17" fmla="*/ 0 h 20000"/>
                <a:gd name="T18" fmla="*/ 1 w 20000"/>
                <a:gd name="T19" fmla="*/ 0 h 20000"/>
                <a:gd name="T20" fmla="*/ 1 w 20000"/>
                <a:gd name="T21" fmla="*/ 0 h 20000"/>
                <a:gd name="T22" fmla="*/ 2 w 20000"/>
                <a:gd name="T23" fmla="*/ 0 h 20000"/>
                <a:gd name="T24" fmla="*/ 2 w 20000"/>
                <a:gd name="T25" fmla="*/ 0 h 20000"/>
                <a:gd name="T26" fmla="*/ 2 w 20000"/>
                <a:gd name="T27" fmla="*/ 0 h 20000"/>
                <a:gd name="T28" fmla="*/ 3 w 20000"/>
                <a:gd name="T29" fmla="*/ 0 h 20000"/>
                <a:gd name="T30" fmla="*/ 3 w 20000"/>
                <a:gd name="T31" fmla="*/ 0 h 20000"/>
                <a:gd name="T32" fmla="*/ 3 w 20000"/>
                <a:gd name="T33" fmla="*/ 0 h 20000"/>
                <a:gd name="T34" fmla="*/ 3 w 20000"/>
                <a:gd name="T35" fmla="*/ 0 h 20000"/>
                <a:gd name="T36" fmla="*/ 4 w 20000"/>
                <a:gd name="T37" fmla="*/ 0 h 20000"/>
                <a:gd name="T38" fmla="*/ 4 w 20000"/>
                <a:gd name="T39" fmla="*/ 0 h 20000"/>
                <a:gd name="T40" fmla="*/ 4 w 20000"/>
                <a:gd name="T41" fmla="*/ 0 h 20000"/>
                <a:gd name="T42" fmla="*/ 5 w 20000"/>
                <a:gd name="T43" fmla="*/ 0 h 20000"/>
                <a:gd name="T44" fmla="*/ 5 w 20000"/>
                <a:gd name="T45" fmla="*/ 0 h 20000"/>
                <a:gd name="T46" fmla="*/ 5 w 20000"/>
                <a:gd name="T47" fmla="*/ 0 h 20000"/>
                <a:gd name="T48" fmla="*/ 5 w 20000"/>
                <a:gd name="T49" fmla="*/ 0 h 20000"/>
                <a:gd name="T50" fmla="*/ 5 w 20000"/>
                <a:gd name="T51" fmla="*/ 0 h 20000"/>
                <a:gd name="T52" fmla="*/ 5 w 20000"/>
                <a:gd name="T53" fmla="*/ 0 h 20000"/>
                <a:gd name="T54" fmla="*/ 5 w 20000"/>
                <a:gd name="T55" fmla="*/ 0 h 20000"/>
                <a:gd name="T56" fmla="*/ 5 w 20000"/>
                <a:gd name="T57" fmla="*/ 0 h 20000"/>
                <a:gd name="T58" fmla="*/ 5 w 20000"/>
                <a:gd name="T59" fmla="*/ 0 h 20000"/>
                <a:gd name="T60" fmla="*/ 4 w 20000"/>
                <a:gd name="T61" fmla="*/ 0 h 20000"/>
                <a:gd name="T62" fmla="*/ 4 w 20000"/>
                <a:gd name="T63" fmla="*/ 0 h 20000"/>
                <a:gd name="T64" fmla="*/ 4 w 20000"/>
                <a:gd name="T65" fmla="*/ 0 h 20000"/>
                <a:gd name="T66" fmla="*/ 4 w 20000"/>
                <a:gd name="T67" fmla="*/ 0 h 20000"/>
                <a:gd name="T68" fmla="*/ 4 w 20000"/>
                <a:gd name="T69" fmla="*/ 0 h 20000"/>
                <a:gd name="T70" fmla="*/ 2 w 20000"/>
                <a:gd name="T71" fmla="*/ 0 h 20000"/>
                <a:gd name="T72" fmla="*/ 2 w 20000"/>
                <a:gd name="T73" fmla="*/ 0 h 20000"/>
                <a:gd name="T74" fmla="*/ 2 w 20000"/>
                <a:gd name="T75" fmla="*/ 0 h 20000"/>
                <a:gd name="T76" fmla="*/ 2 w 20000"/>
                <a:gd name="T77" fmla="*/ 0 h 20000"/>
                <a:gd name="T78" fmla="*/ 1 w 20000"/>
                <a:gd name="T79" fmla="*/ 0 h 20000"/>
                <a:gd name="T80" fmla="*/ 1 w 20000"/>
                <a:gd name="T81" fmla="*/ 0 h 20000"/>
                <a:gd name="T82" fmla="*/ 1 w 20000"/>
                <a:gd name="T83" fmla="*/ 0 h 20000"/>
                <a:gd name="T84" fmla="*/ 1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82" y="398"/>
                  </a:moveTo>
                  <a:lnTo>
                    <a:pt x="0" y="0"/>
                  </a:lnTo>
                  <a:lnTo>
                    <a:pt x="455" y="0"/>
                  </a:lnTo>
                  <a:lnTo>
                    <a:pt x="455" y="518"/>
                  </a:lnTo>
                  <a:lnTo>
                    <a:pt x="1727" y="1554"/>
                  </a:lnTo>
                  <a:lnTo>
                    <a:pt x="1727" y="2032"/>
                  </a:lnTo>
                  <a:lnTo>
                    <a:pt x="2091" y="2550"/>
                  </a:lnTo>
                  <a:lnTo>
                    <a:pt x="3182" y="3068"/>
                  </a:lnTo>
                  <a:lnTo>
                    <a:pt x="4364" y="4104"/>
                  </a:lnTo>
                  <a:lnTo>
                    <a:pt x="4909" y="4104"/>
                  </a:lnTo>
                  <a:lnTo>
                    <a:pt x="5364" y="4622"/>
                  </a:lnTo>
                  <a:lnTo>
                    <a:pt x="6909" y="4622"/>
                  </a:lnTo>
                  <a:lnTo>
                    <a:pt x="9182" y="5139"/>
                  </a:lnTo>
                  <a:lnTo>
                    <a:pt x="9182" y="5618"/>
                  </a:lnTo>
                  <a:lnTo>
                    <a:pt x="9636" y="5618"/>
                  </a:lnTo>
                  <a:lnTo>
                    <a:pt x="10273" y="6135"/>
                  </a:lnTo>
                  <a:lnTo>
                    <a:pt x="11364" y="6135"/>
                  </a:lnTo>
                  <a:lnTo>
                    <a:pt x="12364" y="7171"/>
                  </a:lnTo>
                  <a:lnTo>
                    <a:pt x="15000" y="7171"/>
                  </a:lnTo>
                  <a:lnTo>
                    <a:pt x="15000" y="7689"/>
                  </a:lnTo>
                  <a:lnTo>
                    <a:pt x="16182" y="7689"/>
                  </a:lnTo>
                  <a:lnTo>
                    <a:pt x="17091" y="8725"/>
                  </a:lnTo>
                  <a:lnTo>
                    <a:pt x="18273" y="9203"/>
                  </a:lnTo>
                  <a:lnTo>
                    <a:pt x="18818" y="9721"/>
                  </a:lnTo>
                  <a:lnTo>
                    <a:pt x="19364" y="9721"/>
                  </a:lnTo>
                  <a:lnTo>
                    <a:pt x="19364" y="10239"/>
                  </a:lnTo>
                  <a:lnTo>
                    <a:pt x="19909" y="11275"/>
                  </a:lnTo>
                  <a:lnTo>
                    <a:pt x="19909" y="12311"/>
                  </a:lnTo>
                  <a:lnTo>
                    <a:pt x="18818" y="13307"/>
                  </a:lnTo>
                  <a:lnTo>
                    <a:pt x="17091" y="13307"/>
                  </a:lnTo>
                  <a:lnTo>
                    <a:pt x="16727" y="13825"/>
                  </a:lnTo>
                  <a:lnTo>
                    <a:pt x="15000" y="13825"/>
                  </a:lnTo>
                  <a:lnTo>
                    <a:pt x="14545" y="14343"/>
                  </a:lnTo>
                  <a:lnTo>
                    <a:pt x="13455" y="14343"/>
                  </a:lnTo>
                  <a:lnTo>
                    <a:pt x="12909" y="14861"/>
                  </a:lnTo>
                  <a:lnTo>
                    <a:pt x="7909" y="15179"/>
                  </a:lnTo>
                  <a:lnTo>
                    <a:pt x="6909" y="15378"/>
                  </a:lnTo>
                  <a:lnTo>
                    <a:pt x="6455" y="15378"/>
                  </a:lnTo>
                  <a:lnTo>
                    <a:pt x="6000" y="15896"/>
                  </a:lnTo>
                  <a:lnTo>
                    <a:pt x="5364" y="15896"/>
                  </a:lnTo>
                  <a:lnTo>
                    <a:pt x="4909" y="16375"/>
                  </a:lnTo>
                  <a:lnTo>
                    <a:pt x="4364" y="16375"/>
                  </a:lnTo>
                  <a:lnTo>
                    <a:pt x="3727" y="16892"/>
                  </a:lnTo>
                  <a:lnTo>
                    <a:pt x="2818" y="16892"/>
                  </a:lnTo>
                  <a:lnTo>
                    <a:pt x="2818" y="17410"/>
                  </a:lnTo>
                  <a:lnTo>
                    <a:pt x="2091" y="17410"/>
                  </a:lnTo>
                  <a:lnTo>
                    <a:pt x="2091" y="17928"/>
                  </a:lnTo>
                  <a:lnTo>
                    <a:pt x="1727" y="17928"/>
                  </a:lnTo>
                  <a:lnTo>
                    <a:pt x="1091" y="18446"/>
                  </a:lnTo>
                  <a:lnTo>
                    <a:pt x="1091" y="18964"/>
                  </a:lnTo>
                  <a:lnTo>
                    <a:pt x="455" y="18964"/>
                  </a:lnTo>
                  <a:lnTo>
                    <a:pt x="455" y="19960"/>
                  </a:lnTo>
                  <a:lnTo>
                    <a:pt x="182" y="18845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0979" name="Group 53"/>
          <p:cNvGrpSpPr>
            <a:grpSpLocks/>
          </p:cNvGrpSpPr>
          <p:nvPr/>
        </p:nvGrpSpPr>
        <p:grpSpPr bwMode="auto">
          <a:xfrm>
            <a:off x="4943476" y="4797425"/>
            <a:ext cx="1222375" cy="971550"/>
            <a:chOff x="0" y="0"/>
            <a:chExt cx="20006" cy="20000"/>
          </a:xfrm>
        </p:grpSpPr>
        <p:sp>
          <p:nvSpPr>
            <p:cNvPr id="41006" name="Rectangle 54"/>
            <p:cNvSpPr>
              <a:spLocks noChangeArrowheads="1"/>
            </p:cNvSpPr>
            <p:nvPr/>
          </p:nvSpPr>
          <p:spPr bwMode="auto">
            <a:xfrm>
              <a:off x="0" y="0"/>
              <a:ext cx="3671" cy="200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7" name="Line 55"/>
            <p:cNvSpPr>
              <a:spLocks noChangeShapeType="1"/>
            </p:cNvSpPr>
            <p:nvPr/>
          </p:nvSpPr>
          <p:spPr bwMode="auto">
            <a:xfrm>
              <a:off x="3624" y="0"/>
              <a:ext cx="16" cy="80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08" name="Line 56"/>
            <p:cNvSpPr>
              <a:spLocks noChangeShapeType="1"/>
            </p:cNvSpPr>
            <p:nvPr/>
          </p:nvSpPr>
          <p:spPr bwMode="auto">
            <a:xfrm>
              <a:off x="3624" y="10993"/>
              <a:ext cx="16" cy="90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09" name="Freeform 57"/>
            <p:cNvSpPr>
              <a:spLocks/>
            </p:cNvSpPr>
            <p:nvPr/>
          </p:nvSpPr>
          <p:spPr bwMode="auto">
            <a:xfrm>
              <a:off x="3827" y="8002"/>
              <a:ext cx="16179" cy="3002"/>
            </a:xfrm>
            <a:custGeom>
              <a:avLst/>
              <a:gdLst>
                <a:gd name="T0" fmla="*/ 13 w 20000"/>
                <a:gd name="T1" fmla="*/ 0 h 20000"/>
                <a:gd name="T2" fmla="*/ 0 w 20000"/>
                <a:gd name="T3" fmla="*/ 0 h 20000"/>
                <a:gd name="T4" fmla="*/ 43 w 20000"/>
                <a:gd name="T5" fmla="*/ 0 h 20000"/>
                <a:gd name="T6" fmla="*/ 43 w 20000"/>
                <a:gd name="T7" fmla="*/ 0 h 20000"/>
                <a:gd name="T8" fmla="*/ 164 w 20000"/>
                <a:gd name="T9" fmla="*/ 0 h 20000"/>
                <a:gd name="T10" fmla="*/ 164 w 20000"/>
                <a:gd name="T11" fmla="*/ 0 h 20000"/>
                <a:gd name="T12" fmla="*/ 207 w 20000"/>
                <a:gd name="T13" fmla="*/ 0 h 20000"/>
                <a:gd name="T14" fmla="*/ 315 w 20000"/>
                <a:gd name="T15" fmla="*/ 0 h 20000"/>
                <a:gd name="T16" fmla="*/ 421 w 20000"/>
                <a:gd name="T17" fmla="*/ 0 h 20000"/>
                <a:gd name="T18" fmla="*/ 478 w 20000"/>
                <a:gd name="T19" fmla="*/ 0 h 20000"/>
                <a:gd name="T20" fmla="*/ 521 w 20000"/>
                <a:gd name="T21" fmla="*/ 0 h 20000"/>
                <a:gd name="T22" fmla="*/ 669 w 20000"/>
                <a:gd name="T23" fmla="*/ 0 h 20000"/>
                <a:gd name="T24" fmla="*/ 893 w 20000"/>
                <a:gd name="T25" fmla="*/ 0 h 20000"/>
                <a:gd name="T26" fmla="*/ 893 w 20000"/>
                <a:gd name="T27" fmla="*/ 0 h 20000"/>
                <a:gd name="T28" fmla="*/ 944 w 20000"/>
                <a:gd name="T29" fmla="*/ 0 h 20000"/>
                <a:gd name="T30" fmla="*/ 998 w 20000"/>
                <a:gd name="T31" fmla="*/ 0 h 20000"/>
                <a:gd name="T32" fmla="*/ 1105 w 20000"/>
                <a:gd name="T33" fmla="*/ 0 h 20000"/>
                <a:gd name="T34" fmla="*/ 1205 w 20000"/>
                <a:gd name="T35" fmla="*/ 0 h 20000"/>
                <a:gd name="T36" fmla="*/ 1463 w 20000"/>
                <a:gd name="T37" fmla="*/ 0 h 20000"/>
                <a:gd name="T38" fmla="*/ 1463 w 20000"/>
                <a:gd name="T39" fmla="*/ 0 h 20000"/>
                <a:gd name="T40" fmla="*/ 1569 w 20000"/>
                <a:gd name="T41" fmla="*/ 0 h 20000"/>
                <a:gd name="T42" fmla="*/ 1671 w 20000"/>
                <a:gd name="T43" fmla="*/ 0 h 20000"/>
                <a:gd name="T44" fmla="*/ 1778 w 20000"/>
                <a:gd name="T45" fmla="*/ 0 h 20000"/>
                <a:gd name="T46" fmla="*/ 1834 w 20000"/>
                <a:gd name="T47" fmla="*/ 0 h 20000"/>
                <a:gd name="T48" fmla="*/ 1883 w 20000"/>
                <a:gd name="T49" fmla="*/ 0 h 20000"/>
                <a:gd name="T50" fmla="*/ 1883 w 20000"/>
                <a:gd name="T51" fmla="*/ 0 h 20000"/>
                <a:gd name="T52" fmla="*/ 1941 w 20000"/>
                <a:gd name="T53" fmla="*/ 0 h 20000"/>
                <a:gd name="T54" fmla="*/ 1941 w 20000"/>
                <a:gd name="T55" fmla="*/ 0 h 20000"/>
                <a:gd name="T56" fmla="*/ 1834 w 20000"/>
                <a:gd name="T57" fmla="*/ 0 h 20000"/>
                <a:gd name="T58" fmla="*/ 1671 w 20000"/>
                <a:gd name="T59" fmla="*/ 0 h 20000"/>
                <a:gd name="T60" fmla="*/ 1628 w 20000"/>
                <a:gd name="T61" fmla="*/ 0 h 20000"/>
                <a:gd name="T62" fmla="*/ 1463 w 20000"/>
                <a:gd name="T63" fmla="*/ 0 h 20000"/>
                <a:gd name="T64" fmla="*/ 1418 w 20000"/>
                <a:gd name="T65" fmla="*/ 0 h 20000"/>
                <a:gd name="T66" fmla="*/ 1312 w 20000"/>
                <a:gd name="T67" fmla="*/ 0 h 20000"/>
                <a:gd name="T68" fmla="*/ 1256 w 20000"/>
                <a:gd name="T69" fmla="*/ 0 h 20000"/>
                <a:gd name="T70" fmla="*/ 778 w 20000"/>
                <a:gd name="T71" fmla="*/ 0 h 20000"/>
                <a:gd name="T72" fmla="*/ 669 w 20000"/>
                <a:gd name="T73" fmla="*/ 0 h 20000"/>
                <a:gd name="T74" fmla="*/ 627 w 20000"/>
                <a:gd name="T75" fmla="*/ 0 h 20000"/>
                <a:gd name="T76" fmla="*/ 584 w 20000"/>
                <a:gd name="T77" fmla="*/ 0 h 20000"/>
                <a:gd name="T78" fmla="*/ 521 w 20000"/>
                <a:gd name="T79" fmla="*/ 0 h 20000"/>
                <a:gd name="T80" fmla="*/ 478 w 20000"/>
                <a:gd name="T81" fmla="*/ 0 h 20000"/>
                <a:gd name="T82" fmla="*/ 421 w 20000"/>
                <a:gd name="T83" fmla="*/ 0 h 20000"/>
                <a:gd name="T84" fmla="*/ 371 w 20000"/>
                <a:gd name="T85" fmla="*/ 0 h 20000"/>
                <a:gd name="T86" fmla="*/ 269 w 20000"/>
                <a:gd name="T87" fmla="*/ 0 h 20000"/>
                <a:gd name="T88" fmla="*/ 269 w 20000"/>
                <a:gd name="T89" fmla="*/ 0 h 20000"/>
                <a:gd name="T90" fmla="*/ 207 w 20000"/>
                <a:gd name="T91" fmla="*/ 0 h 20000"/>
                <a:gd name="T92" fmla="*/ 207 w 20000"/>
                <a:gd name="T93" fmla="*/ 0 h 20000"/>
                <a:gd name="T94" fmla="*/ 164 w 20000"/>
                <a:gd name="T95" fmla="*/ 0 h 20000"/>
                <a:gd name="T96" fmla="*/ 108 w 20000"/>
                <a:gd name="T97" fmla="*/ 0 h 20000"/>
                <a:gd name="T98" fmla="*/ 108 w 20000"/>
                <a:gd name="T99" fmla="*/ 0 h 20000"/>
                <a:gd name="T100" fmla="*/ 43 w 20000"/>
                <a:gd name="T101" fmla="*/ 0 h 20000"/>
                <a:gd name="T102" fmla="*/ 43 w 20000"/>
                <a:gd name="T103" fmla="*/ 0 h 20000"/>
                <a:gd name="T104" fmla="*/ 13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36" y="432"/>
                  </a:moveTo>
                  <a:lnTo>
                    <a:pt x="0" y="0"/>
                  </a:lnTo>
                  <a:lnTo>
                    <a:pt x="446" y="0"/>
                  </a:lnTo>
                  <a:lnTo>
                    <a:pt x="446" y="504"/>
                  </a:lnTo>
                  <a:lnTo>
                    <a:pt x="1688" y="1511"/>
                  </a:lnTo>
                  <a:lnTo>
                    <a:pt x="1688" y="2086"/>
                  </a:lnTo>
                  <a:lnTo>
                    <a:pt x="2134" y="2590"/>
                  </a:lnTo>
                  <a:lnTo>
                    <a:pt x="3240" y="3022"/>
                  </a:lnTo>
                  <a:lnTo>
                    <a:pt x="4345" y="4101"/>
                  </a:lnTo>
                  <a:lnTo>
                    <a:pt x="4927" y="4101"/>
                  </a:lnTo>
                  <a:lnTo>
                    <a:pt x="5373" y="4604"/>
                  </a:lnTo>
                  <a:lnTo>
                    <a:pt x="6887" y="4604"/>
                  </a:lnTo>
                  <a:lnTo>
                    <a:pt x="9195" y="5108"/>
                  </a:lnTo>
                  <a:lnTo>
                    <a:pt x="9195" y="5612"/>
                  </a:lnTo>
                  <a:lnTo>
                    <a:pt x="9719" y="5612"/>
                  </a:lnTo>
                  <a:lnTo>
                    <a:pt x="10281" y="6115"/>
                  </a:lnTo>
                  <a:lnTo>
                    <a:pt x="11387" y="6115"/>
                  </a:lnTo>
                  <a:lnTo>
                    <a:pt x="12415" y="7194"/>
                  </a:lnTo>
                  <a:lnTo>
                    <a:pt x="15073" y="7194"/>
                  </a:lnTo>
                  <a:lnTo>
                    <a:pt x="15073" y="7698"/>
                  </a:lnTo>
                  <a:lnTo>
                    <a:pt x="16159" y="7698"/>
                  </a:lnTo>
                  <a:lnTo>
                    <a:pt x="17207" y="8705"/>
                  </a:lnTo>
                  <a:lnTo>
                    <a:pt x="18312" y="9209"/>
                  </a:lnTo>
                  <a:lnTo>
                    <a:pt x="18894" y="9712"/>
                  </a:lnTo>
                  <a:lnTo>
                    <a:pt x="19399" y="9712"/>
                  </a:lnTo>
                  <a:lnTo>
                    <a:pt x="19399" y="10288"/>
                  </a:lnTo>
                  <a:lnTo>
                    <a:pt x="19981" y="11295"/>
                  </a:lnTo>
                  <a:lnTo>
                    <a:pt x="19981" y="12302"/>
                  </a:lnTo>
                  <a:lnTo>
                    <a:pt x="18894" y="13309"/>
                  </a:lnTo>
                  <a:lnTo>
                    <a:pt x="17207" y="13309"/>
                  </a:lnTo>
                  <a:lnTo>
                    <a:pt x="16760" y="13813"/>
                  </a:lnTo>
                  <a:lnTo>
                    <a:pt x="15073" y="13813"/>
                  </a:lnTo>
                  <a:lnTo>
                    <a:pt x="14607" y="14317"/>
                  </a:lnTo>
                  <a:lnTo>
                    <a:pt x="13521" y="14317"/>
                  </a:lnTo>
                  <a:lnTo>
                    <a:pt x="12939" y="14820"/>
                  </a:lnTo>
                  <a:lnTo>
                    <a:pt x="8012" y="15180"/>
                  </a:lnTo>
                  <a:lnTo>
                    <a:pt x="6887" y="15396"/>
                  </a:lnTo>
                  <a:lnTo>
                    <a:pt x="6460" y="15396"/>
                  </a:lnTo>
                  <a:lnTo>
                    <a:pt x="6014" y="15899"/>
                  </a:lnTo>
                  <a:lnTo>
                    <a:pt x="5373" y="15899"/>
                  </a:lnTo>
                  <a:lnTo>
                    <a:pt x="4927" y="16403"/>
                  </a:lnTo>
                  <a:lnTo>
                    <a:pt x="4345" y="16403"/>
                  </a:lnTo>
                  <a:lnTo>
                    <a:pt x="3822" y="16906"/>
                  </a:lnTo>
                  <a:lnTo>
                    <a:pt x="2774" y="16906"/>
                  </a:lnTo>
                  <a:lnTo>
                    <a:pt x="2774" y="17410"/>
                  </a:lnTo>
                  <a:lnTo>
                    <a:pt x="2134" y="17410"/>
                  </a:lnTo>
                  <a:lnTo>
                    <a:pt x="2134" y="17914"/>
                  </a:lnTo>
                  <a:lnTo>
                    <a:pt x="1688" y="17914"/>
                  </a:lnTo>
                  <a:lnTo>
                    <a:pt x="1106" y="18417"/>
                  </a:lnTo>
                  <a:lnTo>
                    <a:pt x="1106" y="18921"/>
                  </a:lnTo>
                  <a:lnTo>
                    <a:pt x="446" y="18921"/>
                  </a:lnTo>
                  <a:lnTo>
                    <a:pt x="446" y="19928"/>
                  </a:lnTo>
                  <a:lnTo>
                    <a:pt x="136" y="18849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0980" name="Group 76"/>
          <p:cNvGrpSpPr>
            <a:grpSpLocks/>
          </p:cNvGrpSpPr>
          <p:nvPr/>
        </p:nvGrpSpPr>
        <p:grpSpPr bwMode="auto">
          <a:xfrm>
            <a:off x="7524750" y="4797425"/>
            <a:ext cx="2674938" cy="971550"/>
            <a:chOff x="3100" y="3022"/>
            <a:chExt cx="1685" cy="612"/>
          </a:xfrm>
        </p:grpSpPr>
        <p:sp>
          <p:nvSpPr>
            <p:cNvPr id="41002" name="Rectangle 58"/>
            <p:cNvSpPr>
              <a:spLocks noChangeArrowheads="1"/>
            </p:cNvSpPr>
            <p:nvPr/>
          </p:nvSpPr>
          <p:spPr bwMode="auto">
            <a:xfrm>
              <a:off x="3100" y="3022"/>
              <a:ext cx="142" cy="6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3" name="Line 59"/>
            <p:cNvSpPr>
              <a:spLocks noChangeShapeType="1"/>
            </p:cNvSpPr>
            <p:nvPr/>
          </p:nvSpPr>
          <p:spPr bwMode="auto">
            <a:xfrm>
              <a:off x="3241" y="3022"/>
              <a:ext cx="1" cy="2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04" name="Line 60"/>
            <p:cNvSpPr>
              <a:spLocks noChangeShapeType="1"/>
            </p:cNvSpPr>
            <p:nvPr/>
          </p:nvSpPr>
          <p:spPr bwMode="auto">
            <a:xfrm>
              <a:off x="3241" y="3420"/>
              <a:ext cx="1" cy="2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05" name="Freeform 61"/>
            <p:cNvSpPr>
              <a:spLocks/>
            </p:cNvSpPr>
            <p:nvPr/>
          </p:nvSpPr>
          <p:spPr bwMode="auto">
            <a:xfrm>
              <a:off x="3241" y="3083"/>
              <a:ext cx="1544" cy="49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33" y="6397"/>
                  </a:moveTo>
                  <a:lnTo>
                    <a:pt x="0" y="6248"/>
                  </a:lnTo>
                  <a:lnTo>
                    <a:pt x="415" y="6248"/>
                  </a:lnTo>
                  <a:lnTo>
                    <a:pt x="415" y="6451"/>
                  </a:lnTo>
                  <a:lnTo>
                    <a:pt x="1611" y="6815"/>
                  </a:lnTo>
                  <a:lnTo>
                    <a:pt x="1611" y="7031"/>
                  </a:lnTo>
                  <a:lnTo>
                    <a:pt x="2034" y="7233"/>
                  </a:lnTo>
                  <a:lnTo>
                    <a:pt x="3097" y="7395"/>
                  </a:lnTo>
                  <a:lnTo>
                    <a:pt x="3629" y="0"/>
                  </a:lnTo>
                  <a:lnTo>
                    <a:pt x="4709" y="7800"/>
                  </a:lnTo>
                  <a:lnTo>
                    <a:pt x="5123" y="7976"/>
                  </a:lnTo>
                  <a:lnTo>
                    <a:pt x="6586" y="7976"/>
                  </a:lnTo>
                  <a:lnTo>
                    <a:pt x="8768" y="8178"/>
                  </a:lnTo>
                  <a:lnTo>
                    <a:pt x="8768" y="8367"/>
                  </a:lnTo>
                  <a:lnTo>
                    <a:pt x="9996" y="2497"/>
                  </a:lnTo>
                  <a:lnTo>
                    <a:pt x="9824" y="8543"/>
                  </a:lnTo>
                  <a:lnTo>
                    <a:pt x="10880" y="8543"/>
                  </a:lnTo>
                  <a:lnTo>
                    <a:pt x="13633" y="8745"/>
                  </a:lnTo>
                  <a:lnTo>
                    <a:pt x="14540" y="8745"/>
                  </a:lnTo>
                  <a:lnTo>
                    <a:pt x="15448" y="6248"/>
                  </a:lnTo>
                  <a:lnTo>
                    <a:pt x="15448" y="8745"/>
                  </a:lnTo>
                  <a:lnTo>
                    <a:pt x="17270" y="8745"/>
                  </a:lnTo>
                  <a:lnTo>
                    <a:pt x="18170" y="8745"/>
                  </a:lnTo>
                  <a:lnTo>
                    <a:pt x="19992" y="10000"/>
                  </a:lnTo>
                  <a:lnTo>
                    <a:pt x="19085" y="10850"/>
                  </a:lnTo>
                  <a:lnTo>
                    <a:pt x="18037" y="11242"/>
                  </a:lnTo>
                  <a:lnTo>
                    <a:pt x="16425" y="11242"/>
                  </a:lnTo>
                  <a:lnTo>
                    <a:pt x="14540" y="11242"/>
                  </a:lnTo>
                  <a:lnTo>
                    <a:pt x="14540" y="13738"/>
                  </a:lnTo>
                  <a:lnTo>
                    <a:pt x="13962" y="11619"/>
                  </a:lnTo>
                  <a:lnTo>
                    <a:pt x="11819" y="11242"/>
                  </a:lnTo>
                  <a:lnTo>
                    <a:pt x="8174" y="11242"/>
                  </a:lnTo>
                  <a:lnTo>
                    <a:pt x="8174" y="16248"/>
                  </a:lnTo>
                  <a:lnTo>
                    <a:pt x="7274" y="11242"/>
                  </a:lnTo>
                  <a:lnTo>
                    <a:pt x="6171" y="12024"/>
                  </a:lnTo>
                  <a:lnTo>
                    <a:pt x="5757" y="12200"/>
                  </a:lnTo>
                  <a:lnTo>
                    <a:pt x="5123" y="12200"/>
                  </a:lnTo>
                  <a:lnTo>
                    <a:pt x="4709" y="12402"/>
                  </a:lnTo>
                  <a:lnTo>
                    <a:pt x="4544" y="19987"/>
                  </a:lnTo>
                  <a:lnTo>
                    <a:pt x="3645" y="12605"/>
                  </a:lnTo>
                  <a:lnTo>
                    <a:pt x="2659" y="12605"/>
                  </a:lnTo>
                  <a:lnTo>
                    <a:pt x="2659" y="12767"/>
                  </a:lnTo>
                  <a:lnTo>
                    <a:pt x="2034" y="12767"/>
                  </a:lnTo>
                  <a:lnTo>
                    <a:pt x="2034" y="12969"/>
                  </a:lnTo>
                  <a:lnTo>
                    <a:pt x="1611" y="12969"/>
                  </a:lnTo>
                  <a:lnTo>
                    <a:pt x="1048" y="13171"/>
                  </a:lnTo>
                  <a:lnTo>
                    <a:pt x="1048" y="13347"/>
                  </a:lnTo>
                  <a:lnTo>
                    <a:pt x="415" y="13347"/>
                  </a:lnTo>
                  <a:lnTo>
                    <a:pt x="415" y="13738"/>
                  </a:lnTo>
                  <a:lnTo>
                    <a:pt x="133" y="13333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981" name="Line 63"/>
          <p:cNvSpPr>
            <a:spLocks noChangeShapeType="1"/>
          </p:cNvSpPr>
          <p:nvPr/>
        </p:nvSpPr>
        <p:spPr bwMode="auto">
          <a:xfrm>
            <a:off x="6743701" y="5229225"/>
            <a:ext cx="55721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2" name="Rectangle 64"/>
          <p:cNvSpPr>
            <a:spLocks noChangeArrowheads="1"/>
          </p:cNvSpPr>
          <p:nvPr/>
        </p:nvSpPr>
        <p:spPr bwMode="auto">
          <a:xfrm>
            <a:off x="4583114" y="5964238"/>
            <a:ext cx="195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660033"/>
                </a:solidFill>
                <a:latin typeface="Times New Roman" panose="02020603050405020304" pitchFamily="18" charset="0"/>
              </a:rPr>
              <a:t>Stable protuberance</a:t>
            </a:r>
          </a:p>
        </p:txBody>
      </p:sp>
      <p:sp>
        <p:nvSpPr>
          <p:cNvPr id="40983" name="Rectangle 65"/>
          <p:cNvSpPr>
            <a:spLocks noChangeArrowheads="1"/>
          </p:cNvSpPr>
          <p:nvPr/>
        </p:nvSpPr>
        <p:spPr bwMode="auto">
          <a:xfrm>
            <a:off x="7497764" y="5972175"/>
            <a:ext cx="284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660033"/>
                </a:solidFill>
                <a:latin typeface="Times New Roman" panose="02020603050405020304" pitchFamily="18" charset="0"/>
              </a:rPr>
              <a:t>Dendritic growth by repetition</a:t>
            </a:r>
          </a:p>
        </p:txBody>
      </p:sp>
      <p:sp>
        <p:nvSpPr>
          <p:cNvPr id="40984" name="Text Box 66"/>
          <p:cNvSpPr txBox="1">
            <a:spLocks noChangeArrowheads="1"/>
          </p:cNvSpPr>
          <p:nvPr/>
        </p:nvSpPr>
        <p:spPr bwMode="auto">
          <a:xfrm>
            <a:off x="2063751" y="4797426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S</a:t>
            </a:r>
          </a:p>
        </p:txBody>
      </p:sp>
      <p:sp>
        <p:nvSpPr>
          <p:cNvPr id="40985" name="Text Box 67"/>
          <p:cNvSpPr txBox="1">
            <a:spLocks noChangeArrowheads="1"/>
          </p:cNvSpPr>
          <p:nvPr/>
        </p:nvSpPr>
        <p:spPr bwMode="auto">
          <a:xfrm>
            <a:off x="4583113" y="4797426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S</a:t>
            </a:r>
          </a:p>
        </p:txBody>
      </p:sp>
      <p:sp>
        <p:nvSpPr>
          <p:cNvPr id="40986" name="Text Box 68"/>
          <p:cNvSpPr txBox="1">
            <a:spLocks noChangeArrowheads="1"/>
          </p:cNvSpPr>
          <p:nvPr/>
        </p:nvSpPr>
        <p:spPr bwMode="auto">
          <a:xfrm>
            <a:off x="7200900" y="475932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S</a:t>
            </a:r>
          </a:p>
        </p:txBody>
      </p:sp>
      <p:sp>
        <p:nvSpPr>
          <p:cNvPr id="40987" name="Text Box 69"/>
          <p:cNvSpPr txBox="1">
            <a:spLocks noChangeArrowheads="1"/>
          </p:cNvSpPr>
          <p:nvPr/>
        </p:nvSpPr>
        <p:spPr bwMode="auto">
          <a:xfrm>
            <a:off x="2711451" y="4797426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L</a:t>
            </a:r>
          </a:p>
        </p:txBody>
      </p:sp>
      <p:sp>
        <p:nvSpPr>
          <p:cNvPr id="40988" name="Text Box 70"/>
          <p:cNvSpPr txBox="1">
            <a:spLocks noChangeArrowheads="1"/>
          </p:cNvSpPr>
          <p:nvPr/>
        </p:nvSpPr>
        <p:spPr bwMode="auto">
          <a:xfrm>
            <a:off x="5159376" y="4797426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L</a:t>
            </a:r>
          </a:p>
        </p:txBody>
      </p:sp>
      <p:sp>
        <p:nvSpPr>
          <p:cNvPr id="40989" name="Text Box 71"/>
          <p:cNvSpPr txBox="1">
            <a:spLocks noChangeArrowheads="1"/>
          </p:cNvSpPr>
          <p:nvPr/>
        </p:nvSpPr>
        <p:spPr bwMode="auto">
          <a:xfrm>
            <a:off x="7751763" y="4797426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/>
              <a:t>L</a:t>
            </a:r>
          </a:p>
        </p:txBody>
      </p:sp>
      <p:sp>
        <p:nvSpPr>
          <p:cNvPr id="40991" name="Rectangle 74"/>
          <p:cNvSpPr>
            <a:spLocks noChangeArrowheads="1"/>
          </p:cNvSpPr>
          <p:nvPr/>
        </p:nvSpPr>
        <p:spPr bwMode="auto">
          <a:xfrm>
            <a:off x="1106360" y="2255015"/>
            <a:ext cx="485434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0000"/>
            </a:pPr>
            <a:r>
              <a:rPr lang="en-GB" altLang="en-US" dirty="0">
                <a:latin typeface="Times New Roman" panose="02020603050405020304" pitchFamily="18" charset="0"/>
              </a:rPr>
              <a:t>If the melt is significantly </a:t>
            </a:r>
            <a:r>
              <a:rPr lang="en-GB" altLang="en-US" dirty="0" err="1">
                <a:latin typeface="Times New Roman" panose="02020603050405020304" pitchFamily="18" charset="0"/>
              </a:rPr>
              <a:t>supercooled</a:t>
            </a:r>
            <a:r>
              <a:rPr lang="en-GB" altLang="en-US" dirty="0">
                <a:latin typeface="Times New Roman" panose="02020603050405020304" pitchFamily="18" charset="0"/>
              </a:rPr>
              <a:t>, </a:t>
            </a:r>
            <a:r>
              <a:rPr lang="en-GB" altLang="en-US" i="1" dirty="0" err="1">
                <a:latin typeface="Times New Roman" panose="02020603050405020304" pitchFamily="18" charset="0"/>
              </a:rPr>
              <a:t>T</a:t>
            </a:r>
            <a:r>
              <a:rPr lang="en-GB" altLang="en-US" baseline="-25000" dirty="0" err="1">
                <a:latin typeface="Times New Roman" panose="02020603050405020304" pitchFamily="18" charset="0"/>
              </a:rPr>
              <a:t>melt</a:t>
            </a:r>
            <a:r>
              <a:rPr lang="en-GB" altLang="en-US" dirty="0">
                <a:latin typeface="Times New Roman" panose="02020603050405020304" pitchFamily="18" charset="0"/>
              </a:rPr>
              <a:t> &lt; </a:t>
            </a:r>
            <a:r>
              <a:rPr lang="en-GB" altLang="en-US" i="1" dirty="0">
                <a:latin typeface="Times New Roman" panose="02020603050405020304" pitchFamily="18" charset="0"/>
              </a:rPr>
              <a:t>T</a:t>
            </a:r>
            <a:r>
              <a:rPr lang="en-GB" altLang="en-US" i="1" baseline="-25000" dirty="0">
                <a:latin typeface="Times New Roman" panose="02020603050405020304" pitchFamily="18" charset="0"/>
              </a:rPr>
              <a:t>m</a:t>
            </a:r>
            <a:r>
              <a:rPr lang="en-GB" altLang="en-US" dirty="0">
                <a:latin typeface="Times New Roman" panose="02020603050405020304" pitchFamily="18" charset="0"/>
              </a:rPr>
              <a:t> by many °C, then the latent heat of crystallisation warms up the interface so that </a:t>
            </a:r>
            <a:r>
              <a:rPr lang="en-GB" altLang="en-US" i="1" dirty="0">
                <a:latin typeface="Times New Roman" panose="02020603050405020304" pitchFamily="18" charset="0"/>
              </a:rPr>
              <a:t>G</a:t>
            </a:r>
            <a:r>
              <a:rPr lang="en-GB" altLang="en-US" baseline="-25000" dirty="0">
                <a:latin typeface="Times New Roman" panose="02020603050405020304" pitchFamily="18" charset="0"/>
              </a:rPr>
              <a:t>L</a:t>
            </a:r>
            <a:r>
              <a:rPr lang="en-GB" altLang="en-US" dirty="0">
                <a:latin typeface="Times New Roman" panose="02020603050405020304" pitchFamily="18" charset="0"/>
              </a:rPr>
              <a:t> is negative.</a:t>
            </a:r>
          </a:p>
        </p:txBody>
      </p:sp>
      <p:sp>
        <p:nvSpPr>
          <p:cNvPr id="40992" name="Line 77"/>
          <p:cNvSpPr>
            <a:spLocks noChangeShapeType="1"/>
          </p:cNvSpPr>
          <p:nvPr/>
        </p:nvSpPr>
        <p:spPr bwMode="auto">
          <a:xfrm>
            <a:off x="3503613" y="5229225"/>
            <a:ext cx="55721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2" y="837088"/>
            <a:ext cx="5263342" cy="522903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6280"/>
          <a:stretch/>
        </p:blipFill>
        <p:spPr>
          <a:xfrm rot="5400000">
            <a:off x="5904485" y="1769101"/>
            <a:ext cx="5700197" cy="336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16"/>
          <p:cNvSpPr>
            <a:spLocks noChangeArrowheads="1"/>
          </p:cNvSpPr>
          <p:nvPr/>
        </p:nvSpPr>
        <p:spPr bwMode="auto">
          <a:xfrm>
            <a:off x="5016501" y="2299855"/>
            <a:ext cx="5472113" cy="4008870"/>
          </a:xfrm>
          <a:prstGeom prst="rect">
            <a:avLst/>
          </a:prstGeom>
          <a:solidFill>
            <a:srgbClr val="FFD66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1" y="1123951"/>
            <a:ext cx="8065076" cy="5953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Effect of Casting Conditions</a:t>
            </a:r>
          </a:p>
        </p:txBody>
      </p:sp>
      <p:sp>
        <p:nvSpPr>
          <p:cNvPr id="89094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5905283" y="2490859"/>
            <a:ext cx="3995737" cy="122396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GB" altLang="en-US" sz="1200" b="1" dirty="0"/>
              <a:t>Alloy Content</a:t>
            </a:r>
          </a:p>
          <a:p>
            <a:pPr algn="ctr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GB" altLang="en-US" sz="1200" b="1" dirty="0"/>
              <a:t>Pouring Temperature</a:t>
            </a:r>
          </a:p>
          <a:p>
            <a:pPr algn="ctr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GB" altLang="en-US" sz="1200" b="1" dirty="0"/>
              <a:t>Cooling Rate</a:t>
            </a:r>
          </a:p>
          <a:p>
            <a:pPr algn="ctr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GB" altLang="en-US" sz="1200" b="1" dirty="0"/>
              <a:t/>
            </a:r>
            <a:br>
              <a:rPr lang="en-GB" altLang="en-US" sz="1200" b="1" dirty="0"/>
            </a:br>
            <a:endParaRPr lang="en-GB" altLang="en-US" sz="1200" b="1" dirty="0"/>
          </a:p>
        </p:txBody>
      </p:sp>
      <p:pic>
        <p:nvPicPr>
          <p:cNvPr id="89095" name="Picture 6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2"/>
          <a:stretch/>
        </p:blipFill>
        <p:spPr>
          <a:xfrm>
            <a:off x="5123657" y="3805380"/>
            <a:ext cx="5257800" cy="228686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7" name="Line 10"/>
          <p:cNvSpPr>
            <a:spLocks noChangeShapeType="1"/>
          </p:cNvSpPr>
          <p:nvPr/>
        </p:nvSpPr>
        <p:spPr bwMode="auto">
          <a:xfrm>
            <a:off x="8651875" y="2701059"/>
            <a:ext cx="1439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098" name="Line 11"/>
          <p:cNvSpPr>
            <a:spLocks noChangeShapeType="1"/>
          </p:cNvSpPr>
          <p:nvPr/>
        </p:nvSpPr>
        <p:spPr bwMode="auto">
          <a:xfrm flipH="1">
            <a:off x="5519739" y="3056948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099" name="Line 12"/>
          <p:cNvSpPr>
            <a:spLocks noChangeShapeType="1"/>
          </p:cNvSpPr>
          <p:nvPr/>
        </p:nvSpPr>
        <p:spPr bwMode="auto">
          <a:xfrm flipH="1">
            <a:off x="5366327" y="3461039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100" name="Line 13"/>
          <p:cNvSpPr>
            <a:spLocks noChangeShapeType="1"/>
          </p:cNvSpPr>
          <p:nvPr/>
        </p:nvSpPr>
        <p:spPr bwMode="auto">
          <a:xfrm>
            <a:off x="8731612" y="3515880"/>
            <a:ext cx="151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101" name="Line 14"/>
          <p:cNvSpPr>
            <a:spLocks noChangeShapeType="1"/>
          </p:cNvSpPr>
          <p:nvPr/>
        </p:nvSpPr>
        <p:spPr bwMode="auto">
          <a:xfrm>
            <a:off x="8867775" y="3102841"/>
            <a:ext cx="1223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102" name="Line 15"/>
          <p:cNvSpPr>
            <a:spLocks noChangeShapeType="1"/>
          </p:cNvSpPr>
          <p:nvPr/>
        </p:nvSpPr>
        <p:spPr bwMode="auto">
          <a:xfrm flipH="1">
            <a:off x="5519739" y="2699039"/>
            <a:ext cx="1512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3" y="826077"/>
            <a:ext cx="4188280" cy="54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7" y="574787"/>
            <a:ext cx="2600868" cy="452909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81" y="574787"/>
            <a:ext cx="7179613" cy="445903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97" y="5264727"/>
            <a:ext cx="10169277" cy="10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3925F2-511B-4EBD-B780-AB0A2E6210D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771" name="Freeform 165"/>
          <p:cNvSpPr>
            <a:spLocks/>
          </p:cNvSpPr>
          <p:nvPr/>
        </p:nvSpPr>
        <p:spPr bwMode="auto">
          <a:xfrm>
            <a:off x="5673726" y="1236664"/>
            <a:ext cx="3598863" cy="2668587"/>
          </a:xfrm>
          <a:custGeom>
            <a:avLst/>
            <a:gdLst>
              <a:gd name="T0" fmla="*/ 2147483646 w 2259"/>
              <a:gd name="T1" fmla="*/ 2147483646 h 1681"/>
              <a:gd name="T2" fmla="*/ 2147483646 w 2259"/>
              <a:gd name="T3" fmla="*/ 2147483646 h 1681"/>
              <a:gd name="T4" fmla="*/ 2147483646 w 2259"/>
              <a:gd name="T5" fmla="*/ 2147483646 h 1681"/>
              <a:gd name="T6" fmla="*/ 2147483646 w 2259"/>
              <a:gd name="T7" fmla="*/ 2147483646 h 1681"/>
              <a:gd name="T8" fmla="*/ 2147483646 w 2259"/>
              <a:gd name="T9" fmla="*/ 2147483646 h 1681"/>
              <a:gd name="T10" fmla="*/ 2147483646 w 2259"/>
              <a:gd name="T11" fmla="*/ 2147483646 h 1681"/>
              <a:gd name="T12" fmla="*/ 2147483646 w 2259"/>
              <a:gd name="T13" fmla="*/ 2147483646 h 1681"/>
              <a:gd name="T14" fmla="*/ 2147483646 w 2259"/>
              <a:gd name="T15" fmla="*/ 2147483646 h 1681"/>
              <a:gd name="T16" fmla="*/ 2147483646 w 2259"/>
              <a:gd name="T17" fmla="*/ 2147483646 h 1681"/>
              <a:gd name="T18" fmla="*/ 2147483646 w 2259"/>
              <a:gd name="T19" fmla="*/ 2147483646 h 1681"/>
              <a:gd name="T20" fmla="*/ 2147483646 w 2259"/>
              <a:gd name="T21" fmla="*/ 2147483646 h 1681"/>
              <a:gd name="T22" fmla="*/ 0 w 2259"/>
              <a:gd name="T23" fmla="*/ 2147483646 h 1681"/>
              <a:gd name="T24" fmla="*/ 0 w 2259"/>
              <a:gd name="T25" fmla="*/ 0 h 1681"/>
              <a:gd name="T26" fmla="*/ 2147483646 w 2259"/>
              <a:gd name="T27" fmla="*/ 0 h 1681"/>
              <a:gd name="T28" fmla="*/ 2147483646 w 2259"/>
              <a:gd name="T29" fmla="*/ 2147483646 h 16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59"/>
              <a:gd name="T46" fmla="*/ 0 h 1681"/>
              <a:gd name="T47" fmla="*/ 2259 w 2259"/>
              <a:gd name="T48" fmla="*/ 1681 h 16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59" h="1681">
                <a:moveTo>
                  <a:pt x="2259" y="147"/>
                </a:moveTo>
                <a:lnTo>
                  <a:pt x="2090" y="225"/>
                </a:lnTo>
                <a:lnTo>
                  <a:pt x="1900" y="330"/>
                </a:lnTo>
                <a:lnTo>
                  <a:pt x="1710" y="450"/>
                </a:lnTo>
                <a:lnTo>
                  <a:pt x="1499" y="577"/>
                </a:lnTo>
                <a:lnTo>
                  <a:pt x="1267" y="738"/>
                </a:lnTo>
                <a:lnTo>
                  <a:pt x="985" y="950"/>
                </a:lnTo>
                <a:lnTo>
                  <a:pt x="746" y="1111"/>
                </a:lnTo>
                <a:lnTo>
                  <a:pt x="535" y="1273"/>
                </a:lnTo>
                <a:lnTo>
                  <a:pt x="282" y="1463"/>
                </a:lnTo>
                <a:lnTo>
                  <a:pt x="92" y="1611"/>
                </a:lnTo>
                <a:lnTo>
                  <a:pt x="0" y="1681"/>
                </a:lnTo>
                <a:lnTo>
                  <a:pt x="0" y="0"/>
                </a:lnTo>
                <a:lnTo>
                  <a:pt x="2252" y="0"/>
                </a:lnTo>
                <a:lnTo>
                  <a:pt x="2259" y="147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2" name="Freeform 166"/>
          <p:cNvSpPr>
            <a:spLocks/>
          </p:cNvSpPr>
          <p:nvPr/>
        </p:nvSpPr>
        <p:spPr bwMode="auto">
          <a:xfrm>
            <a:off x="5662614" y="1458913"/>
            <a:ext cx="3597275" cy="2457450"/>
          </a:xfrm>
          <a:custGeom>
            <a:avLst/>
            <a:gdLst>
              <a:gd name="T0" fmla="*/ 0 w 2266"/>
              <a:gd name="T1" fmla="*/ 2147483646 h 1548"/>
              <a:gd name="T2" fmla="*/ 2147483646 w 2266"/>
              <a:gd name="T3" fmla="*/ 2147483646 h 1548"/>
              <a:gd name="T4" fmla="*/ 2147483646 w 2266"/>
              <a:gd name="T5" fmla="*/ 2147483646 h 1548"/>
              <a:gd name="T6" fmla="*/ 2147483646 w 2266"/>
              <a:gd name="T7" fmla="*/ 2147483646 h 1548"/>
              <a:gd name="T8" fmla="*/ 2147483646 w 2266"/>
              <a:gd name="T9" fmla="*/ 2147483646 h 1548"/>
              <a:gd name="T10" fmla="*/ 2147483646 w 2266"/>
              <a:gd name="T11" fmla="*/ 2147483646 h 1548"/>
              <a:gd name="T12" fmla="*/ 2147483646 w 2266"/>
              <a:gd name="T13" fmla="*/ 2147483646 h 1548"/>
              <a:gd name="T14" fmla="*/ 2147483646 w 2266"/>
              <a:gd name="T15" fmla="*/ 0 h 15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6"/>
              <a:gd name="T25" fmla="*/ 0 h 1548"/>
              <a:gd name="T26" fmla="*/ 2266 w 2266"/>
              <a:gd name="T27" fmla="*/ 1548 h 15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6" h="1548">
                <a:moveTo>
                  <a:pt x="0" y="1548"/>
                </a:moveTo>
                <a:lnTo>
                  <a:pt x="373" y="1246"/>
                </a:lnTo>
                <a:lnTo>
                  <a:pt x="851" y="894"/>
                </a:lnTo>
                <a:lnTo>
                  <a:pt x="1252" y="606"/>
                </a:lnTo>
                <a:lnTo>
                  <a:pt x="1590" y="380"/>
                </a:lnTo>
                <a:lnTo>
                  <a:pt x="1970" y="141"/>
                </a:lnTo>
                <a:lnTo>
                  <a:pt x="2139" y="57"/>
                </a:lnTo>
                <a:lnTo>
                  <a:pt x="2266" y="0"/>
                </a:lnTo>
              </a:path>
            </a:pathLst>
          </a:custGeom>
          <a:noFill/>
          <a:ln w="22225">
            <a:solidFill>
              <a:srgbClr val="004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3" name="Freeform 167"/>
          <p:cNvSpPr>
            <a:spLocks/>
          </p:cNvSpPr>
          <p:nvPr/>
        </p:nvSpPr>
        <p:spPr bwMode="auto">
          <a:xfrm>
            <a:off x="5673726" y="1470025"/>
            <a:ext cx="3597275" cy="2457450"/>
          </a:xfrm>
          <a:custGeom>
            <a:avLst/>
            <a:gdLst>
              <a:gd name="T0" fmla="*/ 0 w 2266"/>
              <a:gd name="T1" fmla="*/ 2147483646 h 1548"/>
              <a:gd name="T2" fmla="*/ 2147483646 w 2266"/>
              <a:gd name="T3" fmla="*/ 2147483646 h 1548"/>
              <a:gd name="T4" fmla="*/ 2147483646 w 2266"/>
              <a:gd name="T5" fmla="*/ 2147483646 h 1548"/>
              <a:gd name="T6" fmla="*/ 2147483646 w 2266"/>
              <a:gd name="T7" fmla="*/ 2147483646 h 1548"/>
              <a:gd name="T8" fmla="*/ 2147483646 w 2266"/>
              <a:gd name="T9" fmla="*/ 2147483646 h 1548"/>
              <a:gd name="T10" fmla="*/ 2147483646 w 2266"/>
              <a:gd name="T11" fmla="*/ 2147483646 h 1548"/>
              <a:gd name="T12" fmla="*/ 2147483646 w 2266"/>
              <a:gd name="T13" fmla="*/ 2147483646 h 1548"/>
              <a:gd name="T14" fmla="*/ 2147483646 w 2266"/>
              <a:gd name="T15" fmla="*/ 0 h 15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6"/>
              <a:gd name="T25" fmla="*/ 0 h 1548"/>
              <a:gd name="T26" fmla="*/ 2266 w 2266"/>
              <a:gd name="T27" fmla="*/ 1548 h 15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6" h="1548">
                <a:moveTo>
                  <a:pt x="0" y="1548"/>
                </a:moveTo>
                <a:lnTo>
                  <a:pt x="373" y="1246"/>
                </a:lnTo>
                <a:lnTo>
                  <a:pt x="851" y="894"/>
                </a:lnTo>
                <a:lnTo>
                  <a:pt x="1253" y="606"/>
                </a:lnTo>
                <a:lnTo>
                  <a:pt x="1590" y="380"/>
                </a:lnTo>
                <a:lnTo>
                  <a:pt x="1970" y="141"/>
                </a:lnTo>
                <a:lnTo>
                  <a:pt x="2139" y="57"/>
                </a:lnTo>
                <a:lnTo>
                  <a:pt x="2266" y="0"/>
                </a:lnTo>
              </a:path>
            </a:pathLst>
          </a:custGeom>
          <a:noFill/>
          <a:ln w="22225">
            <a:solidFill>
              <a:srgbClr val="004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4" name="Freeform 168"/>
          <p:cNvSpPr>
            <a:spLocks/>
          </p:cNvSpPr>
          <p:nvPr/>
        </p:nvSpPr>
        <p:spPr bwMode="auto">
          <a:xfrm>
            <a:off x="5662613" y="2106614"/>
            <a:ext cx="3617912" cy="3627437"/>
          </a:xfrm>
          <a:custGeom>
            <a:avLst/>
            <a:gdLst>
              <a:gd name="T0" fmla="*/ 0 w 2259"/>
              <a:gd name="T1" fmla="*/ 2147483646 h 2273"/>
              <a:gd name="T2" fmla="*/ 2147483646 w 2259"/>
              <a:gd name="T3" fmla="*/ 2147483646 h 2273"/>
              <a:gd name="T4" fmla="*/ 2147483646 w 2259"/>
              <a:gd name="T5" fmla="*/ 2147483646 h 2273"/>
              <a:gd name="T6" fmla="*/ 2147483646 w 2259"/>
              <a:gd name="T7" fmla="*/ 2147483646 h 2273"/>
              <a:gd name="T8" fmla="*/ 2147483646 w 2259"/>
              <a:gd name="T9" fmla="*/ 2147483646 h 2273"/>
              <a:gd name="T10" fmla="*/ 2147483646 w 2259"/>
              <a:gd name="T11" fmla="*/ 0 h 2273"/>
              <a:gd name="T12" fmla="*/ 2147483646 w 2259"/>
              <a:gd name="T13" fmla="*/ 2147483646 h 2273"/>
              <a:gd name="T14" fmla="*/ 2147483646 w 2259"/>
              <a:gd name="T15" fmla="*/ 2147483646 h 2273"/>
              <a:gd name="T16" fmla="*/ 0 w 2259"/>
              <a:gd name="T17" fmla="*/ 2147483646 h 22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59"/>
              <a:gd name="T28" fmla="*/ 0 h 2273"/>
              <a:gd name="T29" fmla="*/ 2259 w 2259"/>
              <a:gd name="T30" fmla="*/ 2273 h 22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59" h="2273">
                <a:moveTo>
                  <a:pt x="0" y="1612"/>
                </a:moveTo>
                <a:lnTo>
                  <a:pt x="514" y="1253"/>
                </a:lnTo>
                <a:lnTo>
                  <a:pt x="1084" y="852"/>
                </a:lnTo>
                <a:lnTo>
                  <a:pt x="1597" y="486"/>
                </a:lnTo>
                <a:lnTo>
                  <a:pt x="2097" y="120"/>
                </a:lnTo>
                <a:lnTo>
                  <a:pt x="2259" y="0"/>
                </a:lnTo>
                <a:lnTo>
                  <a:pt x="2259" y="2273"/>
                </a:lnTo>
                <a:lnTo>
                  <a:pt x="7" y="2273"/>
                </a:lnTo>
                <a:lnTo>
                  <a:pt x="0" y="1612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5" name="Rectangle 169"/>
          <p:cNvSpPr>
            <a:spLocks noChangeArrowheads="1"/>
          </p:cNvSpPr>
          <p:nvPr/>
        </p:nvSpPr>
        <p:spPr bwMode="auto">
          <a:xfrm>
            <a:off x="5662614" y="1225551"/>
            <a:ext cx="3608387" cy="4511675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2776" name="Rectangle 170"/>
          <p:cNvSpPr>
            <a:spLocks noChangeArrowheads="1"/>
          </p:cNvSpPr>
          <p:nvPr/>
        </p:nvSpPr>
        <p:spPr bwMode="auto">
          <a:xfrm>
            <a:off x="8488363" y="5994401"/>
            <a:ext cx="830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000000"/>
                </a:solidFill>
              </a:rPr>
              <a:t>wt% Ni</a:t>
            </a:r>
            <a:endParaRPr lang="en-US" altLang="en-US"/>
          </a:p>
        </p:txBody>
      </p:sp>
      <p:sp>
        <p:nvSpPr>
          <p:cNvPr id="32777" name="Rectangle 171"/>
          <p:cNvSpPr>
            <a:spLocks noChangeArrowheads="1"/>
          </p:cNvSpPr>
          <p:nvPr/>
        </p:nvSpPr>
        <p:spPr bwMode="auto">
          <a:xfrm>
            <a:off x="5573714" y="5759451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20</a:t>
            </a:r>
            <a:endParaRPr lang="en-US" altLang="en-US"/>
          </a:p>
        </p:txBody>
      </p:sp>
      <p:sp>
        <p:nvSpPr>
          <p:cNvPr id="32778" name="Rectangle 172"/>
          <p:cNvSpPr>
            <a:spLocks noChangeArrowheads="1"/>
          </p:cNvSpPr>
          <p:nvPr/>
        </p:nvSpPr>
        <p:spPr bwMode="auto">
          <a:xfrm>
            <a:off x="5170489" y="3827464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120</a:t>
            </a:r>
            <a:endParaRPr lang="en-US" altLang="en-US"/>
          </a:p>
        </p:txBody>
      </p:sp>
      <p:sp>
        <p:nvSpPr>
          <p:cNvPr id="32779" name="Rectangle 173"/>
          <p:cNvSpPr>
            <a:spLocks noChangeArrowheads="1"/>
          </p:cNvSpPr>
          <p:nvPr/>
        </p:nvSpPr>
        <p:spPr bwMode="auto">
          <a:xfrm>
            <a:off x="5529263" y="382746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32780" name="Rectangle 174"/>
          <p:cNvSpPr>
            <a:spLocks noChangeArrowheads="1"/>
          </p:cNvSpPr>
          <p:nvPr/>
        </p:nvSpPr>
        <p:spPr bwMode="auto">
          <a:xfrm>
            <a:off x="5159376" y="2017714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130</a:t>
            </a:r>
            <a:endParaRPr lang="en-US" altLang="en-US"/>
          </a:p>
        </p:txBody>
      </p:sp>
      <p:sp>
        <p:nvSpPr>
          <p:cNvPr id="32781" name="Rectangle 175"/>
          <p:cNvSpPr>
            <a:spLocks noChangeArrowheads="1"/>
          </p:cNvSpPr>
          <p:nvPr/>
        </p:nvSpPr>
        <p:spPr bwMode="auto">
          <a:xfrm>
            <a:off x="5518151" y="2017714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32782" name="Rectangle 176"/>
          <p:cNvSpPr>
            <a:spLocks noChangeArrowheads="1"/>
          </p:cNvSpPr>
          <p:nvPr/>
        </p:nvSpPr>
        <p:spPr bwMode="auto">
          <a:xfrm>
            <a:off x="6611938" y="575945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</a:t>
            </a:r>
            <a:endParaRPr lang="en-US" altLang="en-US"/>
          </a:p>
        </p:txBody>
      </p:sp>
      <p:sp>
        <p:nvSpPr>
          <p:cNvPr id="32783" name="Rectangle 177"/>
          <p:cNvSpPr>
            <a:spLocks noChangeArrowheads="1"/>
          </p:cNvSpPr>
          <p:nvPr/>
        </p:nvSpPr>
        <p:spPr bwMode="auto">
          <a:xfrm>
            <a:off x="6735763" y="575945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32784" name="Rectangle 178"/>
          <p:cNvSpPr>
            <a:spLocks noChangeArrowheads="1"/>
          </p:cNvSpPr>
          <p:nvPr/>
        </p:nvSpPr>
        <p:spPr bwMode="auto">
          <a:xfrm>
            <a:off x="7605713" y="575945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4</a:t>
            </a:r>
            <a:endParaRPr lang="en-US" altLang="en-US"/>
          </a:p>
        </p:txBody>
      </p:sp>
      <p:sp>
        <p:nvSpPr>
          <p:cNvPr id="32785" name="Rectangle 179"/>
          <p:cNvSpPr>
            <a:spLocks noChangeArrowheads="1"/>
          </p:cNvSpPr>
          <p:nvPr/>
        </p:nvSpPr>
        <p:spPr bwMode="auto">
          <a:xfrm>
            <a:off x="7729538" y="575945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32786" name="Rectangle 180"/>
          <p:cNvSpPr>
            <a:spLocks noChangeArrowheads="1"/>
          </p:cNvSpPr>
          <p:nvPr/>
        </p:nvSpPr>
        <p:spPr bwMode="auto">
          <a:xfrm>
            <a:off x="8656638" y="575945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5</a:t>
            </a:r>
            <a:endParaRPr lang="en-US" altLang="en-US"/>
          </a:p>
        </p:txBody>
      </p:sp>
      <p:sp>
        <p:nvSpPr>
          <p:cNvPr id="32787" name="Rectangle 181"/>
          <p:cNvSpPr>
            <a:spLocks noChangeArrowheads="1"/>
          </p:cNvSpPr>
          <p:nvPr/>
        </p:nvSpPr>
        <p:spPr bwMode="auto">
          <a:xfrm>
            <a:off x="8778876" y="5759451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32788" name="Rectangle 182"/>
          <p:cNvSpPr>
            <a:spLocks noChangeArrowheads="1"/>
          </p:cNvSpPr>
          <p:nvPr/>
        </p:nvSpPr>
        <p:spPr bwMode="auto">
          <a:xfrm>
            <a:off x="5170488" y="5557839"/>
            <a:ext cx="3261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110</a:t>
            </a:r>
            <a:endParaRPr lang="en-US" altLang="en-US"/>
          </a:p>
        </p:txBody>
      </p:sp>
      <p:sp>
        <p:nvSpPr>
          <p:cNvPr id="32789" name="Rectangle 183"/>
          <p:cNvSpPr>
            <a:spLocks noChangeArrowheads="1"/>
          </p:cNvSpPr>
          <p:nvPr/>
        </p:nvSpPr>
        <p:spPr bwMode="auto">
          <a:xfrm>
            <a:off x="5529263" y="5557839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32790" name="Line 184"/>
          <p:cNvSpPr>
            <a:spLocks noChangeShapeType="1"/>
          </p:cNvSpPr>
          <p:nvPr/>
        </p:nvSpPr>
        <p:spPr bwMode="auto">
          <a:xfrm>
            <a:off x="7204075" y="2106614"/>
            <a:ext cx="1588" cy="46037"/>
          </a:xfrm>
          <a:prstGeom prst="line">
            <a:avLst/>
          </a:prstGeom>
          <a:noFill/>
          <a:ln w="33338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91" name="Rectangle 185"/>
          <p:cNvSpPr>
            <a:spLocks noChangeArrowheads="1"/>
          </p:cNvSpPr>
          <p:nvPr/>
        </p:nvSpPr>
        <p:spPr bwMode="auto">
          <a:xfrm>
            <a:off x="5718175" y="1281114"/>
            <a:ext cx="1022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009900"/>
                </a:solidFill>
              </a:rPr>
              <a:t>L (liquid)</a:t>
            </a:r>
            <a:endParaRPr lang="en-US" altLang="en-US"/>
          </a:p>
        </p:txBody>
      </p:sp>
      <p:sp>
        <p:nvSpPr>
          <p:cNvPr id="32792" name="Rectangle 186"/>
          <p:cNvSpPr>
            <a:spLocks noChangeArrowheads="1"/>
          </p:cNvSpPr>
          <p:nvPr/>
        </p:nvSpPr>
        <p:spPr bwMode="auto">
          <a:xfrm>
            <a:off x="6445251" y="4508501"/>
            <a:ext cx="168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0066CC"/>
                </a:solidFill>
                <a:latin typeface="Symbol" panose="05050102010706020507" pitchFamily="18" charset="2"/>
              </a:rPr>
              <a:t>a</a:t>
            </a:r>
            <a:endParaRPr lang="en-US" altLang="en-US">
              <a:latin typeface="Symbol" panose="05050102010706020507" pitchFamily="18" charset="2"/>
            </a:endParaRPr>
          </a:p>
        </p:txBody>
      </p:sp>
      <p:sp>
        <p:nvSpPr>
          <p:cNvPr id="32793" name="Rectangle 187"/>
          <p:cNvSpPr>
            <a:spLocks noChangeArrowheads="1"/>
          </p:cNvSpPr>
          <p:nvPr/>
        </p:nvSpPr>
        <p:spPr bwMode="auto">
          <a:xfrm>
            <a:off x="6611938" y="4519614"/>
            <a:ext cx="1506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0066CC"/>
                </a:solidFill>
              </a:rPr>
              <a:t>  </a:t>
            </a:r>
            <a:endParaRPr lang="en-US" altLang="en-US"/>
          </a:p>
        </p:txBody>
      </p:sp>
      <p:sp>
        <p:nvSpPr>
          <p:cNvPr id="32794" name="Rectangle 188"/>
          <p:cNvSpPr>
            <a:spLocks noChangeArrowheads="1"/>
          </p:cNvSpPr>
          <p:nvPr/>
        </p:nvSpPr>
        <p:spPr bwMode="auto">
          <a:xfrm>
            <a:off x="6154739" y="4854576"/>
            <a:ext cx="7254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0066CC"/>
                </a:solidFill>
              </a:rPr>
              <a:t>(solid)</a:t>
            </a:r>
            <a:endParaRPr lang="en-US" altLang="en-US"/>
          </a:p>
        </p:txBody>
      </p:sp>
      <p:sp>
        <p:nvSpPr>
          <p:cNvPr id="32795" name="Rectangle 189"/>
          <p:cNvSpPr>
            <a:spLocks noChangeArrowheads="1"/>
          </p:cNvSpPr>
          <p:nvPr/>
        </p:nvSpPr>
        <p:spPr bwMode="auto">
          <a:xfrm rot="19500000">
            <a:off x="5876925" y="3881439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00CC00"/>
                </a:solidFill>
              </a:rPr>
              <a:t>L</a:t>
            </a:r>
            <a:endParaRPr lang="en-US" altLang="en-US"/>
          </a:p>
        </p:txBody>
      </p:sp>
      <p:sp>
        <p:nvSpPr>
          <p:cNvPr id="32796" name="Rectangle 190"/>
          <p:cNvSpPr>
            <a:spLocks noChangeArrowheads="1"/>
          </p:cNvSpPr>
          <p:nvPr/>
        </p:nvSpPr>
        <p:spPr bwMode="auto">
          <a:xfrm rot="19500000">
            <a:off x="5984182" y="3746844"/>
            <a:ext cx="3077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000000"/>
                </a:solidFill>
              </a:rPr>
              <a:t> + </a:t>
            </a:r>
            <a:endParaRPr lang="en-US" altLang="en-US"/>
          </a:p>
        </p:txBody>
      </p:sp>
      <p:sp>
        <p:nvSpPr>
          <p:cNvPr id="32797" name="Rectangle 191"/>
          <p:cNvSpPr>
            <a:spLocks noChangeArrowheads="1"/>
          </p:cNvSpPr>
          <p:nvPr/>
        </p:nvSpPr>
        <p:spPr bwMode="auto">
          <a:xfrm rot="19500000">
            <a:off x="6224589" y="3608389"/>
            <a:ext cx="168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0033CC"/>
                </a:solidFill>
                <a:latin typeface="Symbol" panose="05050102010706020507" pitchFamily="18" charset="2"/>
              </a:rPr>
              <a:t>a</a:t>
            </a:r>
            <a:endParaRPr lang="en-US" altLang="en-US">
              <a:latin typeface="Symbol" panose="05050102010706020507" pitchFamily="18" charset="2"/>
            </a:endParaRPr>
          </a:p>
        </p:txBody>
      </p:sp>
      <p:sp>
        <p:nvSpPr>
          <p:cNvPr id="32798" name="Rectangle 192"/>
          <p:cNvSpPr>
            <a:spLocks noChangeArrowheads="1"/>
          </p:cNvSpPr>
          <p:nvPr/>
        </p:nvSpPr>
        <p:spPr bwMode="auto">
          <a:xfrm rot="19560000">
            <a:off x="8191500" y="2239964"/>
            <a:ext cx="147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00CC00"/>
                </a:solidFill>
              </a:rPr>
              <a:t>L</a:t>
            </a:r>
            <a:endParaRPr lang="en-US" altLang="en-US"/>
          </a:p>
        </p:txBody>
      </p:sp>
      <p:sp>
        <p:nvSpPr>
          <p:cNvPr id="32799" name="Rectangle 193"/>
          <p:cNvSpPr>
            <a:spLocks noChangeArrowheads="1"/>
          </p:cNvSpPr>
          <p:nvPr/>
        </p:nvSpPr>
        <p:spPr bwMode="auto">
          <a:xfrm rot="19560000">
            <a:off x="8311457" y="2106956"/>
            <a:ext cx="3077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000000"/>
                </a:solidFill>
              </a:rPr>
              <a:t> + </a:t>
            </a:r>
            <a:endParaRPr lang="en-US" altLang="en-US"/>
          </a:p>
        </p:txBody>
      </p:sp>
      <p:sp>
        <p:nvSpPr>
          <p:cNvPr id="32800" name="Rectangle 194"/>
          <p:cNvSpPr>
            <a:spLocks noChangeArrowheads="1"/>
          </p:cNvSpPr>
          <p:nvPr/>
        </p:nvSpPr>
        <p:spPr bwMode="auto">
          <a:xfrm rot="19560000">
            <a:off x="8564564" y="1966914"/>
            <a:ext cx="168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0033CC"/>
                </a:solidFill>
                <a:latin typeface="Symbol" panose="05050102010706020507" pitchFamily="18" charset="2"/>
              </a:rPr>
              <a:t>a</a:t>
            </a:r>
            <a:endParaRPr lang="en-US" altLang="en-US">
              <a:latin typeface="Symbol" panose="05050102010706020507" pitchFamily="18" charset="2"/>
            </a:endParaRPr>
          </a:p>
        </p:txBody>
      </p:sp>
      <p:sp>
        <p:nvSpPr>
          <p:cNvPr id="32801" name="Rectangle 195"/>
          <p:cNvSpPr>
            <a:spLocks noChangeArrowheads="1"/>
          </p:cNvSpPr>
          <p:nvPr/>
        </p:nvSpPr>
        <p:spPr bwMode="auto">
          <a:xfrm>
            <a:off x="4970463" y="1168401"/>
            <a:ext cx="6397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000000"/>
                </a:solidFill>
              </a:rPr>
              <a:t>T(ºC)</a:t>
            </a:r>
            <a:endParaRPr lang="en-US" altLang="en-US"/>
          </a:p>
        </p:txBody>
      </p:sp>
      <p:sp>
        <p:nvSpPr>
          <p:cNvPr id="32802" name="Rectangle 196"/>
          <p:cNvSpPr>
            <a:spLocks noChangeArrowheads="1"/>
          </p:cNvSpPr>
          <p:nvPr/>
        </p:nvSpPr>
        <p:spPr bwMode="auto">
          <a:xfrm>
            <a:off x="7215188" y="2051051"/>
            <a:ext cx="177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000000"/>
                </a:solidFill>
              </a:rPr>
              <a:t>A</a:t>
            </a:r>
            <a:endParaRPr lang="en-US" altLang="en-US"/>
          </a:p>
        </p:txBody>
      </p:sp>
      <p:sp>
        <p:nvSpPr>
          <p:cNvPr id="32803" name="Rectangle 197"/>
          <p:cNvSpPr>
            <a:spLocks noChangeArrowheads="1"/>
          </p:cNvSpPr>
          <p:nvPr/>
        </p:nvSpPr>
        <p:spPr bwMode="auto">
          <a:xfrm>
            <a:off x="7070726" y="5748339"/>
            <a:ext cx="2968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990099"/>
                </a:solidFill>
              </a:rPr>
              <a:t>35</a:t>
            </a:r>
            <a:endParaRPr lang="en-US" altLang="en-US"/>
          </a:p>
        </p:txBody>
      </p:sp>
      <p:sp>
        <p:nvSpPr>
          <p:cNvPr id="32804" name="Rectangle 198"/>
          <p:cNvSpPr>
            <a:spLocks noChangeArrowheads="1"/>
          </p:cNvSpPr>
          <p:nvPr/>
        </p:nvSpPr>
        <p:spPr bwMode="auto">
          <a:xfrm>
            <a:off x="7048501" y="6016626"/>
            <a:ext cx="27892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>
                <a:solidFill>
                  <a:srgbClr val="990099"/>
                </a:solidFill>
              </a:rPr>
              <a:t>C</a:t>
            </a:r>
            <a:r>
              <a:rPr lang="en-US" altLang="en-US" baseline="-20000">
                <a:solidFill>
                  <a:srgbClr val="990099"/>
                </a:solidFill>
              </a:rPr>
              <a:t>0</a:t>
            </a:r>
            <a:endParaRPr lang="en-US" altLang="en-US"/>
          </a:p>
        </p:txBody>
      </p:sp>
      <p:sp>
        <p:nvSpPr>
          <p:cNvPr id="32805" name="Oval 200"/>
          <p:cNvSpPr>
            <a:spLocks noChangeArrowheads="1"/>
          </p:cNvSpPr>
          <p:nvPr/>
        </p:nvSpPr>
        <p:spPr bwMode="auto">
          <a:xfrm>
            <a:off x="7326313" y="1281113"/>
            <a:ext cx="660400" cy="658812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2806" name="Rectangle 201"/>
          <p:cNvSpPr>
            <a:spLocks noChangeArrowheads="1"/>
          </p:cNvSpPr>
          <p:nvPr/>
        </p:nvSpPr>
        <p:spPr bwMode="auto">
          <a:xfrm>
            <a:off x="7962901" y="1279526"/>
            <a:ext cx="1027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9900"/>
                </a:solidFill>
              </a:rPr>
              <a:t>L: 35wt%Ni</a:t>
            </a:r>
            <a:endParaRPr lang="en-US" altLang="en-US"/>
          </a:p>
        </p:txBody>
      </p:sp>
      <p:sp>
        <p:nvSpPr>
          <p:cNvPr id="32807" name="Freeform 202"/>
          <p:cNvSpPr>
            <a:spLocks/>
          </p:cNvSpPr>
          <p:nvPr/>
        </p:nvSpPr>
        <p:spPr bwMode="auto">
          <a:xfrm>
            <a:off x="5673726" y="2095500"/>
            <a:ext cx="3552825" cy="2547938"/>
          </a:xfrm>
          <a:custGeom>
            <a:avLst/>
            <a:gdLst>
              <a:gd name="T0" fmla="*/ 0 w 2238"/>
              <a:gd name="T1" fmla="*/ 2147483646 h 1605"/>
              <a:gd name="T2" fmla="*/ 2147483646 w 2238"/>
              <a:gd name="T3" fmla="*/ 2147483646 h 1605"/>
              <a:gd name="T4" fmla="*/ 2147483646 w 2238"/>
              <a:gd name="T5" fmla="*/ 2147483646 h 1605"/>
              <a:gd name="T6" fmla="*/ 2147483646 w 2238"/>
              <a:gd name="T7" fmla="*/ 2147483646 h 1605"/>
              <a:gd name="T8" fmla="*/ 2147483646 w 2238"/>
              <a:gd name="T9" fmla="*/ 2147483646 h 1605"/>
              <a:gd name="T10" fmla="*/ 2147483646 w 2238"/>
              <a:gd name="T11" fmla="*/ 0 h 1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8"/>
              <a:gd name="T19" fmla="*/ 0 h 1605"/>
              <a:gd name="T20" fmla="*/ 2238 w 2238"/>
              <a:gd name="T21" fmla="*/ 1605 h 1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8" h="1605">
                <a:moveTo>
                  <a:pt x="0" y="1605"/>
                </a:moveTo>
                <a:lnTo>
                  <a:pt x="429" y="1302"/>
                </a:lnTo>
                <a:lnTo>
                  <a:pt x="957" y="936"/>
                </a:lnTo>
                <a:lnTo>
                  <a:pt x="1450" y="584"/>
                </a:lnTo>
                <a:lnTo>
                  <a:pt x="1893" y="261"/>
                </a:lnTo>
                <a:lnTo>
                  <a:pt x="223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08" name="Freeform 203"/>
          <p:cNvSpPr>
            <a:spLocks/>
          </p:cNvSpPr>
          <p:nvPr/>
        </p:nvSpPr>
        <p:spPr bwMode="auto">
          <a:xfrm>
            <a:off x="5684839" y="2106614"/>
            <a:ext cx="3552825" cy="2536825"/>
          </a:xfrm>
          <a:custGeom>
            <a:avLst/>
            <a:gdLst>
              <a:gd name="T0" fmla="*/ 0 w 2238"/>
              <a:gd name="T1" fmla="*/ 2147483646 h 1598"/>
              <a:gd name="T2" fmla="*/ 2147483646 w 2238"/>
              <a:gd name="T3" fmla="*/ 2147483646 h 1598"/>
              <a:gd name="T4" fmla="*/ 2147483646 w 2238"/>
              <a:gd name="T5" fmla="*/ 2147483646 h 1598"/>
              <a:gd name="T6" fmla="*/ 2147483646 w 2238"/>
              <a:gd name="T7" fmla="*/ 2147483646 h 1598"/>
              <a:gd name="T8" fmla="*/ 2147483646 w 2238"/>
              <a:gd name="T9" fmla="*/ 2147483646 h 1598"/>
              <a:gd name="T10" fmla="*/ 2147483646 w 2238"/>
              <a:gd name="T11" fmla="*/ 0 h 1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8"/>
              <a:gd name="T19" fmla="*/ 0 h 1598"/>
              <a:gd name="T20" fmla="*/ 2238 w 2238"/>
              <a:gd name="T21" fmla="*/ 1598 h 1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8" h="1598">
                <a:moveTo>
                  <a:pt x="0" y="1598"/>
                </a:moveTo>
                <a:lnTo>
                  <a:pt x="429" y="1295"/>
                </a:lnTo>
                <a:lnTo>
                  <a:pt x="950" y="929"/>
                </a:lnTo>
                <a:lnTo>
                  <a:pt x="1450" y="577"/>
                </a:lnTo>
                <a:lnTo>
                  <a:pt x="1886" y="261"/>
                </a:lnTo>
                <a:lnTo>
                  <a:pt x="223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09" name="Line 204"/>
          <p:cNvSpPr>
            <a:spLocks noChangeShapeType="1"/>
          </p:cNvSpPr>
          <p:nvPr/>
        </p:nvSpPr>
        <p:spPr bwMode="auto">
          <a:xfrm flipV="1">
            <a:off x="6723064" y="5603875"/>
            <a:ext cx="1587" cy="1333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10" name="Line 205"/>
          <p:cNvSpPr>
            <a:spLocks noChangeShapeType="1"/>
          </p:cNvSpPr>
          <p:nvPr/>
        </p:nvSpPr>
        <p:spPr bwMode="auto">
          <a:xfrm flipV="1">
            <a:off x="7751764" y="5592764"/>
            <a:ext cx="1587" cy="1222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11" name="Line 206"/>
          <p:cNvSpPr>
            <a:spLocks noChangeShapeType="1"/>
          </p:cNvSpPr>
          <p:nvPr/>
        </p:nvSpPr>
        <p:spPr bwMode="auto">
          <a:xfrm flipV="1">
            <a:off x="8767764" y="5570538"/>
            <a:ext cx="1587" cy="1333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12" name="Line 207"/>
          <p:cNvSpPr>
            <a:spLocks noChangeShapeType="1"/>
          </p:cNvSpPr>
          <p:nvPr/>
        </p:nvSpPr>
        <p:spPr bwMode="auto">
          <a:xfrm>
            <a:off x="5673725" y="3927475"/>
            <a:ext cx="134938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13" name="Line 208"/>
          <p:cNvSpPr>
            <a:spLocks noChangeShapeType="1"/>
          </p:cNvSpPr>
          <p:nvPr/>
        </p:nvSpPr>
        <p:spPr bwMode="auto">
          <a:xfrm>
            <a:off x="5673725" y="2119314"/>
            <a:ext cx="134938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14" name="Oval 210"/>
          <p:cNvSpPr>
            <a:spLocks noChangeArrowheads="1"/>
          </p:cNvSpPr>
          <p:nvPr/>
        </p:nvSpPr>
        <p:spPr bwMode="auto">
          <a:xfrm>
            <a:off x="7197726" y="2100263"/>
            <a:ext cx="34925" cy="36512"/>
          </a:xfrm>
          <a:prstGeom prst="ellipse">
            <a:avLst/>
          </a:prstGeom>
          <a:solidFill>
            <a:srgbClr val="FFFFFF"/>
          </a:solidFill>
          <a:ln w="3333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2815" name="Freeform 211"/>
          <p:cNvSpPr>
            <a:spLocks/>
          </p:cNvSpPr>
          <p:nvPr/>
        </p:nvSpPr>
        <p:spPr bwMode="auto">
          <a:xfrm>
            <a:off x="5662614" y="2084389"/>
            <a:ext cx="3597275" cy="2581275"/>
          </a:xfrm>
          <a:custGeom>
            <a:avLst/>
            <a:gdLst>
              <a:gd name="T0" fmla="*/ 0 w 2266"/>
              <a:gd name="T1" fmla="*/ 2147483646 h 1626"/>
              <a:gd name="T2" fmla="*/ 2147483646 w 2266"/>
              <a:gd name="T3" fmla="*/ 2147483646 h 1626"/>
              <a:gd name="T4" fmla="*/ 2147483646 w 2266"/>
              <a:gd name="T5" fmla="*/ 2147483646 h 1626"/>
              <a:gd name="T6" fmla="*/ 2147483646 w 2266"/>
              <a:gd name="T7" fmla="*/ 2147483646 h 1626"/>
              <a:gd name="T8" fmla="*/ 2147483646 w 2266"/>
              <a:gd name="T9" fmla="*/ 2147483646 h 1626"/>
              <a:gd name="T10" fmla="*/ 2147483646 w 2266"/>
              <a:gd name="T11" fmla="*/ 2147483646 h 1626"/>
              <a:gd name="T12" fmla="*/ 2147483646 w 2266"/>
              <a:gd name="T13" fmla="*/ 2147483646 h 1626"/>
              <a:gd name="T14" fmla="*/ 2147483646 w 2266"/>
              <a:gd name="T15" fmla="*/ 0 h 16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6"/>
              <a:gd name="T25" fmla="*/ 0 h 1626"/>
              <a:gd name="T26" fmla="*/ 2266 w 2266"/>
              <a:gd name="T27" fmla="*/ 1626 h 16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6" h="1626">
                <a:moveTo>
                  <a:pt x="0" y="1626"/>
                </a:moveTo>
                <a:lnTo>
                  <a:pt x="394" y="1344"/>
                </a:lnTo>
                <a:lnTo>
                  <a:pt x="795" y="1063"/>
                </a:lnTo>
                <a:lnTo>
                  <a:pt x="1210" y="774"/>
                </a:lnTo>
                <a:lnTo>
                  <a:pt x="1562" y="521"/>
                </a:lnTo>
                <a:lnTo>
                  <a:pt x="1829" y="331"/>
                </a:lnTo>
                <a:lnTo>
                  <a:pt x="2104" y="127"/>
                </a:lnTo>
                <a:lnTo>
                  <a:pt x="2266" y="0"/>
                </a:lnTo>
              </a:path>
            </a:pathLst>
          </a:custGeom>
          <a:noFill/>
          <a:ln w="222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16" name="Freeform 212"/>
          <p:cNvSpPr>
            <a:spLocks/>
          </p:cNvSpPr>
          <p:nvPr/>
        </p:nvSpPr>
        <p:spPr bwMode="auto">
          <a:xfrm>
            <a:off x="5673726" y="2095501"/>
            <a:ext cx="3597275" cy="2581275"/>
          </a:xfrm>
          <a:custGeom>
            <a:avLst/>
            <a:gdLst>
              <a:gd name="T0" fmla="*/ 0 w 2266"/>
              <a:gd name="T1" fmla="*/ 2147483646 h 1626"/>
              <a:gd name="T2" fmla="*/ 2147483646 w 2266"/>
              <a:gd name="T3" fmla="*/ 2147483646 h 1626"/>
              <a:gd name="T4" fmla="*/ 2147483646 w 2266"/>
              <a:gd name="T5" fmla="*/ 2147483646 h 1626"/>
              <a:gd name="T6" fmla="*/ 2147483646 w 2266"/>
              <a:gd name="T7" fmla="*/ 2147483646 h 1626"/>
              <a:gd name="T8" fmla="*/ 2147483646 w 2266"/>
              <a:gd name="T9" fmla="*/ 2147483646 h 1626"/>
              <a:gd name="T10" fmla="*/ 2147483646 w 2266"/>
              <a:gd name="T11" fmla="*/ 2147483646 h 1626"/>
              <a:gd name="T12" fmla="*/ 2147483646 w 2266"/>
              <a:gd name="T13" fmla="*/ 2147483646 h 1626"/>
              <a:gd name="T14" fmla="*/ 2147483646 w 2266"/>
              <a:gd name="T15" fmla="*/ 0 h 16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6"/>
              <a:gd name="T25" fmla="*/ 0 h 1626"/>
              <a:gd name="T26" fmla="*/ 2266 w 2266"/>
              <a:gd name="T27" fmla="*/ 1626 h 16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6" h="1626">
                <a:moveTo>
                  <a:pt x="0" y="1626"/>
                </a:moveTo>
                <a:lnTo>
                  <a:pt x="394" y="1344"/>
                </a:lnTo>
                <a:lnTo>
                  <a:pt x="795" y="1063"/>
                </a:lnTo>
                <a:lnTo>
                  <a:pt x="1210" y="774"/>
                </a:lnTo>
                <a:lnTo>
                  <a:pt x="1562" y="521"/>
                </a:lnTo>
                <a:lnTo>
                  <a:pt x="1829" y="331"/>
                </a:lnTo>
                <a:lnTo>
                  <a:pt x="2104" y="127"/>
                </a:lnTo>
                <a:lnTo>
                  <a:pt x="2266" y="0"/>
                </a:lnTo>
              </a:path>
            </a:pathLst>
          </a:custGeom>
          <a:noFill/>
          <a:ln w="222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17" name="Line 213"/>
          <p:cNvSpPr>
            <a:spLocks noChangeShapeType="1"/>
          </p:cNvSpPr>
          <p:nvPr/>
        </p:nvSpPr>
        <p:spPr bwMode="auto">
          <a:xfrm>
            <a:off x="7210425" y="2132013"/>
            <a:ext cx="1588" cy="3600450"/>
          </a:xfrm>
          <a:prstGeom prst="line">
            <a:avLst/>
          </a:prstGeom>
          <a:noFill/>
          <a:ln w="33338">
            <a:solidFill>
              <a:srgbClr val="9900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18" name="Line 214"/>
          <p:cNvSpPr>
            <a:spLocks noChangeShapeType="1"/>
          </p:cNvSpPr>
          <p:nvPr/>
        </p:nvSpPr>
        <p:spPr bwMode="auto">
          <a:xfrm flipV="1">
            <a:off x="7221538" y="1868488"/>
            <a:ext cx="215900" cy="254000"/>
          </a:xfrm>
          <a:prstGeom prst="line">
            <a:avLst/>
          </a:prstGeom>
          <a:noFill/>
          <a:ln w="11113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19" name="Rectangle 215"/>
          <p:cNvSpPr>
            <a:spLocks noChangeArrowheads="1"/>
          </p:cNvSpPr>
          <p:nvPr/>
        </p:nvSpPr>
        <p:spPr bwMode="auto">
          <a:xfrm>
            <a:off x="9296400" y="1524001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/>
              <a:t>Cu-Ni</a:t>
            </a:r>
          </a:p>
          <a:p>
            <a:pPr algn="ctr"/>
            <a:r>
              <a:rPr lang="en-US" altLang="en-US" sz="2000"/>
              <a:t>system</a:t>
            </a:r>
          </a:p>
        </p:txBody>
      </p:sp>
      <p:sp>
        <p:nvSpPr>
          <p:cNvPr id="32820" name="Rectangle 3"/>
          <p:cNvSpPr>
            <a:spLocks noChangeArrowheads="1"/>
          </p:cNvSpPr>
          <p:nvPr/>
        </p:nvSpPr>
        <p:spPr bwMode="auto">
          <a:xfrm>
            <a:off x="2133600" y="1143001"/>
            <a:ext cx="2743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• Phase diagram:</a:t>
            </a:r>
          </a:p>
          <a:p>
            <a:r>
              <a:rPr lang="en-US" altLang="en-US" sz="2200"/>
              <a:t>   Cu-Ni system.</a:t>
            </a:r>
          </a:p>
        </p:txBody>
      </p:sp>
      <p:sp>
        <p:nvSpPr>
          <p:cNvPr id="32821" name="Rectangle 6"/>
          <p:cNvSpPr>
            <a:spLocks noChangeArrowheads="1"/>
          </p:cNvSpPr>
          <p:nvPr/>
        </p:nvSpPr>
        <p:spPr bwMode="auto">
          <a:xfrm>
            <a:off x="5181601" y="6096000"/>
            <a:ext cx="190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Adapted from Fig. 9.4, Callister &amp; Rethwisch 8e. </a:t>
            </a:r>
          </a:p>
        </p:txBody>
      </p:sp>
      <p:sp>
        <p:nvSpPr>
          <p:cNvPr id="32822" name="Rectangle 7"/>
          <p:cNvSpPr>
            <a:spLocks noChangeArrowheads="1"/>
          </p:cNvSpPr>
          <p:nvPr/>
        </p:nvSpPr>
        <p:spPr bwMode="auto">
          <a:xfrm>
            <a:off x="2133601" y="1995489"/>
            <a:ext cx="298926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• Consider </a:t>
            </a:r>
          </a:p>
          <a:p>
            <a:r>
              <a:rPr lang="en-US" altLang="en-US"/>
              <a:t>    microstuctural </a:t>
            </a:r>
          </a:p>
          <a:p>
            <a:r>
              <a:rPr lang="en-US" altLang="en-US"/>
              <a:t>    changes that </a:t>
            </a:r>
          </a:p>
          <a:p>
            <a:r>
              <a:rPr lang="en-US" altLang="en-US"/>
              <a:t>    accompany the </a:t>
            </a:r>
          </a:p>
          <a:p>
            <a:r>
              <a:rPr lang="en-US" altLang="en-US"/>
              <a:t>    cooling of a</a:t>
            </a:r>
          </a:p>
          <a:p>
            <a:r>
              <a:rPr lang="en-US" altLang="en-US"/>
              <a:t>    </a:t>
            </a:r>
            <a:r>
              <a:rPr lang="en-US" altLang="en-US" sz="2200">
                <a:solidFill>
                  <a:srgbClr val="D60093"/>
                </a:solidFill>
              </a:rPr>
              <a:t>C</a:t>
            </a:r>
            <a:r>
              <a:rPr lang="en-US" altLang="en-US" baseline="-20000">
                <a:solidFill>
                  <a:srgbClr val="D60093"/>
                </a:solidFill>
              </a:rPr>
              <a:t>0</a:t>
            </a:r>
            <a:r>
              <a:rPr lang="en-US" altLang="en-US" sz="2200">
                <a:solidFill>
                  <a:srgbClr val="D60093"/>
                </a:solidFill>
              </a:rPr>
              <a:t> = 35 wt% Ni alloy</a:t>
            </a:r>
          </a:p>
        </p:txBody>
      </p:sp>
      <p:sp>
        <p:nvSpPr>
          <p:cNvPr id="3282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83394" y="14287"/>
            <a:ext cx="10515600" cy="1325563"/>
          </a:xfrm>
        </p:spPr>
        <p:txBody>
          <a:bodyPr/>
          <a:lstStyle/>
          <a:p>
            <a:r>
              <a:rPr lang="en-US" altLang="en-US" dirty="0" smtClean="0"/>
              <a:t>Ex:  Cooling of a Cu-Ni Alloy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6846888" y="2654300"/>
            <a:ext cx="1733550" cy="300038"/>
            <a:chOff x="3353" y="1672"/>
            <a:chExt cx="1092" cy="189"/>
          </a:xfrm>
        </p:grpSpPr>
        <p:sp>
          <p:nvSpPr>
            <p:cNvPr id="32913" name="Line 65"/>
            <p:cNvSpPr>
              <a:spLocks noChangeShapeType="1"/>
            </p:cNvSpPr>
            <p:nvPr/>
          </p:nvSpPr>
          <p:spPr bwMode="auto">
            <a:xfrm>
              <a:off x="3592" y="1764"/>
              <a:ext cx="669" cy="1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14" name="Rectangle 66"/>
            <p:cNvSpPr>
              <a:spLocks noChangeArrowheads="1"/>
            </p:cNvSpPr>
            <p:nvPr/>
          </p:nvSpPr>
          <p:spPr bwMode="auto">
            <a:xfrm>
              <a:off x="4303" y="1707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3399"/>
                  </a:solidFill>
                </a:rPr>
                <a:t>46</a:t>
              </a:r>
              <a:endParaRPr lang="en-US" altLang="en-US"/>
            </a:p>
          </p:txBody>
        </p:sp>
        <p:sp>
          <p:nvSpPr>
            <p:cNvPr id="32915" name="Rectangle 67"/>
            <p:cNvSpPr>
              <a:spLocks noChangeArrowheads="1"/>
            </p:cNvSpPr>
            <p:nvPr/>
          </p:nvSpPr>
          <p:spPr bwMode="auto">
            <a:xfrm>
              <a:off x="3353" y="1672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9900"/>
                  </a:solidFill>
                </a:rPr>
                <a:t>35</a:t>
              </a:r>
              <a:endParaRPr lang="en-US" altLang="en-US"/>
            </a:p>
          </p:txBody>
        </p:sp>
        <p:sp>
          <p:nvSpPr>
            <p:cNvPr id="32916" name="Oval 68"/>
            <p:cNvSpPr>
              <a:spLocks noChangeArrowheads="1"/>
            </p:cNvSpPr>
            <p:nvPr/>
          </p:nvSpPr>
          <p:spPr bwMode="auto">
            <a:xfrm>
              <a:off x="4263" y="1753"/>
              <a:ext cx="23" cy="22"/>
            </a:xfrm>
            <a:prstGeom prst="ellipse">
              <a:avLst/>
            </a:prstGeom>
            <a:solidFill>
              <a:srgbClr val="0000AA"/>
            </a:solidFill>
            <a:ln w="33338">
              <a:solidFill>
                <a:srgbClr val="0000AA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917" name="Oval 69"/>
            <p:cNvSpPr>
              <a:spLocks noChangeArrowheads="1"/>
            </p:cNvSpPr>
            <p:nvPr/>
          </p:nvSpPr>
          <p:spPr bwMode="auto">
            <a:xfrm>
              <a:off x="3532" y="1746"/>
              <a:ext cx="22" cy="22"/>
            </a:xfrm>
            <a:prstGeom prst="ellipse">
              <a:avLst/>
            </a:prstGeom>
            <a:solidFill>
              <a:srgbClr val="FFFFFF"/>
            </a:solidFill>
            <a:ln w="33338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6578601" y="2844800"/>
            <a:ext cx="1666875" cy="355600"/>
            <a:chOff x="3184" y="1792"/>
            <a:chExt cx="1050" cy="224"/>
          </a:xfrm>
        </p:grpSpPr>
        <p:sp>
          <p:nvSpPr>
            <p:cNvPr id="32907" name="Line 71"/>
            <p:cNvSpPr>
              <a:spLocks noChangeShapeType="1"/>
            </p:cNvSpPr>
            <p:nvPr/>
          </p:nvSpPr>
          <p:spPr bwMode="auto">
            <a:xfrm>
              <a:off x="3592" y="1896"/>
              <a:ext cx="493" cy="1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08" name="Line 72"/>
            <p:cNvSpPr>
              <a:spLocks noChangeShapeType="1"/>
            </p:cNvSpPr>
            <p:nvPr/>
          </p:nvSpPr>
          <p:spPr bwMode="auto">
            <a:xfrm>
              <a:off x="3377" y="1897"/>
              <a:ext cx="190" cy="1"/>
            </a:xfrm>
            <a:prstGeom prst="line">
              <a:avLst/>
            </a:prstGeom>
            <a:noFill/>
            <a:ln w="222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909" name="Rectangle 73"/>
            <p:cNvSpPr>
              <a:spLocks noChangeArrowheads="1"/>
            </p:cNvSpPr>
            <p:nvPr/>
          </p:nvSpPr>
          <p:spPr bwMode="auto">
            <a:xfrm>
              <a:off x="4092" y="1862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3399"/>
                  </a:solidFill>
                </a:rPr>
                <a:t>43</a:t>
              </a:r>
              <a:endParaRPr lang="en-US" altLang="en-US"/>
            </a:p>
          </p:txBody>
        </p:sp>
        <p:sp>
          <p:nvSpPr>
            <p:cNvPr id="32910" name="Rectangle 74"/>
            <p:cNvSpPr>
              <a:spLocks noChangeArrowheads="1"/>
            </p:cNvSpPr>
            <p:nvPr/>
          </p:nvSpPr>
          <p:spPr bwMode="auto">
            <a:xfrm>
              <a:off x="3184" y="1792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9900"/>
                  </a:solidFill>
                </a:rPr>
                <a:t>32</a:t>
              </a:r>
              <a:endParaRPr lang="en-US" altLang="en-US"/>
            </a:p>
          </p:txBody>
        </p:sp>
        <p:sp>
          <p:nvSpPr>
            <p:cNvPr id="32911" name="Oval 75"/>
            <p:cNvSpPr>
              <a:spLocks noChangeArrowheads="1"/>
            </p:cNvSpPr>
            <p:nvPr/>
          </p:nvSpPr>
          <p:spPr bwMode="auto">
            <a:xfrm>
              <a:off x="4066" y="1886"/>
              <a:ext cx="23" cy="23"/>
            </a:xfrm>
            <a:prstGeom prst="ellipse">
              <a:avLst/>
            </a:prstGeom>
            <a:solidFill>
              <a:srgbClr val="0000AA"/>
            </a:solidFill>
            <a:ln w="33338">
              <a:solidFill>
                <a:srgbClr val="0000AA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912" name="Oval 76"/>
            <p:cNvSpPr>
              <a:spLocks noChangeArrowheads="1"/>
            </p:cNvSpPr>
            <p:nvPr/>
          </p:nvSpPr>
          <p:spPr bwMode="auto">
            <a:xfrm>
              <a:off x="3349" y="1886"/>
              <a:ext cx="22" cy="23"/>
            </a:xfrm>
            <a:prstGeom prst="ellipse">
              <a:avLst/>
            </a:prstGeom>
            <a:solidFill>
              <a:srgbClr val="FFFFFF"/>
            </a:solidFill>
            <a:ln w="33338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7234238" y="3005139"/>
            <a:ext cx="2894012" cy="990600"/>
            <a:chOff x="3597" y="1893"/>
            <a:chExt cx="1823" cy="624"/>
          </a:xfrm>
        </p:grpSpPr>
        <p:sp>
          <p:nvSpPr>
            <p:cNvPr id="32896" name="Oval 87"/>
            <p:cNvSpPr>
              <a:spLocks noChangeArrowheads="1"/>
            </p:cNvSpPr>
            <p:nvPr/>
          </p:nvSpPr>
          <p:spPr bwMode="auto">
            <a:xfrm>
              <a:off x="4211" y="2094"/>
              <a:ext cx="422" cy="423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32897" name="Group 88"/>
            <p:cNvGrpSpPr>
              <a:grpSpLocks/>
            </p:cNvGrpSpPr>
            <p:nvPr/>
          </p:nvGrpSpPr>
          <p:grpSpPr bwMode="auto">
            <a:xfrm>
              <a:off x="4296" y="2193"/>
              <a:ext cx="274" cy="274"/>
              <a:chOff x="4296" y="2193"/>
              <a:chExt cx="274" cy="274"/>
            </a:xfrm>
          </p:grpSpPr>
          <p:sp>
            <p:nvSpPr>
              <p:cNvPr id="32902" name="Freeform 89"/>
              <p:cNvSpPr>
                <a:spLocks/>
              </p:cNvSpPr>
              <p:nvPr/>
            </p:nvSpPr>
            <p:spPr bwMode="auto">
              <a:xfrm>
                <a:off x="4338" y="2193"/>
                <a:ext cx="70" cy="56"/>
              </a:xfrm>
              <a:custGeom>
                <a:avLst/>
                <a:gdLst>
                  <a:gd name="T0" fmla="*/ 35 w 70"/>
                  <a:gd name="T1" fmla="*/ 0 h 56"/>
                  <a:gd name="T2" fmla="*/ 21 w 70"/>
                  <a:gd name="T3" fmla="*/ 0 h 56"/>
                  <a:gd name="T4" fmla="*/ 7 w 70"/>
                  <a:gd name="T5" fmla="*/ 14 h 56"/>
                  <a:gd name="T6" fmla="*/ 0 w 70"/>
                  <a:gd name="T7" fmla="*/ 35 h 56"/>
                  <a:gd name="T8" fmla="*/ 14 w 70"/>
                  <a:gd name="T9" fmla="*/ 49 h 56"/>
                  <a:gd name="T10" fmla="*/ 42 w 70"/>
                  <a:gd name="T11" fmla="*/ 56 h 56"/>
                  <a:gd name="T12" fmla="*/ 63 w 70"/>
                  <a:gd name="T13" fmla="*/ 42 h 56"/>
                  <a:gd name="T14" fmla="*/ 70 w 70"/>
                  <a:gd name="T15" fmla="*/ 28 h 56"/>
                  <a:gd name="T16" fmla="*/ 70 w 70"/>
                  <a:gd name="T17" fmla="*/ 7 h 56"/>
                  <a:gd name="T18" fmla="*/ 56 w 70"/>
                  <a:gd name="T19" fmla="*/ 0 h 56"/>
                  <a:gd name="T20" fmla="*/ 35 w 70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56"/>
                  <a:gd name="T35" fmla="*/ 70 w 70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56">
                    <a:moveTo>
                      <a:pt x="35" y="0"/>
                    </a:moveTo>
                    <a:lnTo>
                      <a:pt x="21" y="0"/>
                    </a:lnTo>
                    <a:lnTo>
                      <a:pt x="7" y="14"/>
                    </a:lnTo>
                    <a:lnTo>
                      <a:pt x="0" y="35"/>
                    </a:lnTo>
                    <a:lnTo>
                      <a:pt x="14" y="49"/>
                    </a:lnTo>
                    <a:lnTo>
                      <a:pt x="42" y="56"/>
                    </a:lnTo>
                    <a:lnTo>
                      <a:pt x="63" y="42"/>
                    </a:lnTo>
                    <a:lnTo>
                      <a:pt x="70" y="28"/>
                    </a:lnTo>
                    <a:lnTo>
                      <a:pt x="70" y="7"/>
                    </a:lnTo>
                    <a:lnTo>
                      <a:pt x="56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03" name="Freeform 90"/>
              <p:cNvSpPr>
                <a:spLocks/>
              </p:cNvSpPr>
              <p:nvPr/>
            </p:nvSpPr>
            <p:spPr bwMode="auto">
              <a:xfrm>
                <a:off x="4296" y="2306"/>
                <a:ext cx="63" cy="63"/>
              </a:xfrm>
              <a:custGeom>
                <a:avLst/>
                <a:gdLst>
                  <a:gd name="T0" fmla="*/ 35 w 63"/>
                  <a:gd name="T1" fmla="*/ 0 h 63"/>
                  <a:gd name="T2" fmla="*/ 14 w 63"/>
                  <a:gd name="T3" fmla="*/ 0 h 63"/>
                  <a:gd name="T4" fmla="*/ 0 w 63"/>
                  <a:gd name="T5" fmla="*/ 21 h 63"/>
                  <a:gd name="T6" fmla="*/ 0 w 63"/>
                  <a:gd name="T7" fmla="*/ 42 h 63"/>
                  <a:gd name="T8" fmla="*/ 21 w 63"/>
                  <a:gd name="T9" fmla="*/ 63 h 63"/>
                  <a:gd name="T10" fmla="*/ 49 w 63"/>
                  <a:gd name="T11" fmla="*/ 56 h 63"/>
                  <a:gd name="T12" fmla="*/ 63 w 63"/>
                  <a:gd name="T13" fmla="*/ 35 h 63"/>
                  <a:gd name="T14" fmla="*/ 63 w 63"/>
                  <a:gd name="T15" fmla="*/ 14 h 63"/>
                  <a:gd name="T16" fmla="*/ 56 w 63"/>
                  <a:gd name="T17" fmla="*/ 0 h 63"/>
                  <a:gd name="T18" fmla="*/ 35 w 63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63"/>
                  <a:gd name="T32" fmla="*/ 63 w 63"/>
                  <a:gd name="T33" fmla="*/ 63 h 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63">
                    <a:moveTo>
                      <a:pt x="35" y="0"/>
                    </a:moveTo>
                    <a:lnTo>
                      <a:pt x="14" y="0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21" y="63"/>
                    </a:lnTo>
                    <a:lnTo>
                      <a:pt x="49" y="56"/>
                    </a:lnTo>
                    <a:lnTo>
                      <a:pt x="63" y="35"/>
                    </a:lnTo>
                    <a:lnTo>
                      <a:pt x="63" y="14"/>
                    </a:lnTo>
                    <a:lnTo>
                      <a:pt x="56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04" name="Freeform 91"/>
              <p:cNvSpPr>
                <a:spLocks/>
              </p:cNvSpPr>
              <p:nvPr/>
            </p:nvSpPr>
            <p:spPr bwMode="auto">
              <a:xfrm>
                <a:off x="4443" y="2327"/>
                <a:ext cx="64" cy="56"/>
              </a:xfrm>
              <a:custGeom>
                <a:avLst/>
                <a:gdLst>
                  <a:gd name="T0" fmla="*/ 15 w 64"/>
                  <a:gd name="T1" fmla="*/ 7 h 56"/>
                  <a:gd name="T2" fmla="*/ 8 w 64"/>
                  <a:gd name="T3" fmla="*/ 14 h 56"/>
                  <a:gd name="T4" fmla="*/ 0 w 64"/>
                  <a:gd name="T5" fmla="*/ 35 h 56"/>
                  <a:gd name="T6" fmla="*/ 0 w 64"/>
                  <a:gd name="T7" fmla="*/ 49 h 56"/>
                  <a:gd name="T8" fmla="*/ 22 w 64"/>
                  <a:gd name="T9" fmla="*/ 56 h 56"/>
                  <a:gd name="T10" fmla="*/ 43 w 64"/>
                  <a:gd name="T11" fmla="*/ 56 h 56"/>
                  <a:gd name="T12" fmla="*/ 57 w 64"/>
                  <a:gd name="T13" fmla="*/ 35 h 56"/>
                  <a:gd name="T14" fmla="*/ 64 w 64"/>
                  <a:gd name="T15" fmla="*/ 21 h 56"/>
                  <a:gd name="T16" fmla="*/ 57 w 64"/>
                  <a:gd name="T17" fmla="*/ 14 h 56"/>
                  <a:gd name="T18" fmla="*/ 43 w 64"/>
                  <a:gd name="T19" fmla="*/ 7 h 56"/>
                  <a:gd name="T20" fmla="*/ 29 w 64"/>
                  <a:gd name="T21" fmla="*/ 0 h 56"/>
                  <a:gd name="T22" fmla="*/ 15 w 64"/>
                  <a:gd name="T23" fmla="*/ 7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4"/>
                  <a:gd name="T37" fmla="*/ 0 h 56"/>
                  <a:gd name="T38" fmla="*/ 64 w 64"/>
                  <a:gd name="T39" fmla="*/ 56 h 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4" h="56">
                    <a:moveTo>
                      <a:pt x="15" y="7"/>
                    </a:moveTo>
                    <a:lnTo>
                      <a:pt x="8" y="14"/>
                    </a:lnTo>
                    <a:lnTo>
                      <a:pt x="0" y="35"/>
                    </a:lnTo>
                    <a:lnTo>
                      <a:pt x="0" y="49"/>
                    </a:lnTo>
                    <a:lnTo>
                      <a:pt x="22" y="56"/>
                    </a:lnTo>
                    <a:lnTo>
                      <a:pt x="43" y="56"/>
                    </a:lnTo>
                    <a:lnTo>
                      <a:pt x="57" y="35"/>
                    </a:lnTo>
                    <a:lnTo>
                      <a:pt x="64" y="21"/>
                    </a:lnTo>
                    <a:lnTo>
                      <a:pt x="57" y="14"/>
                    </a:lnTo>
                    <a:lnTo>
                      <a:pt x="43" y="7"/>
                    </a:lnTo>
                    <a:lnTo>
                      <a:pt x="29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05" name="Freeform 92"/>
              <p:cNvSpPr>
                <a:spLocks/>
              </p:cNvSpPr>
              <p:nvPr/>
            </p:nvSpPr>
            <p:spPr bwMode="auto">
              <a:xfrm>
                <a:off x="4500" y="2249"/>
                <a:ext cx="70" cy="50"/>
              </a:xfrm>
              <a:custGeom>
                <a:avLst/>
                <a:gdLst>
                  <a:gd name="T0" fmla="*/ 21 w 70"/>
                  <a:gd name="T1" fmla="*/ 50 h 50"/>
                  <a:gd name="T2" fmla="*/ 35 w 70"/>
                  <a:gd name="T3" fmla="*/ 50 h 50"/>
                  <a:gd name="T4" fmla="*/ 56 w 70"/>
                  <a:gd name="T5" fmla="*/ 42 h 50"/>
                  <a:gd name="T6" fmla="*/ 70 w 70"/>
                  <a:gd name="T7" fmla="*/ 28 h 50"/>
                  <a:gd name="T8" fmla="*/ 70 w 70"/>
                  <a:gd name="T9" fmla="*/ 14 h 50"/>
                  <a:gd name="T10" fmla="*/ 49 w 70"/>
                  <a:gd name="T11" fmla="*/ 0 h 50"/>
                  <a:gd name="T12" fmla="*/ 35 w 70"/>
                  <a:gd name="T13" fmla="*/ 0 h 50"/>
                  <a:gd name="T14" fmla="*/ 21 w 70"/>
                  <a:gd name="T15" fmla="*/ 7 h 50"/>
                  <a:gd name="T16" fmla="*/ 7 w 70"/>
                  <a:gd name="T17" fmla="*/ 14 h 50"/>
                  <a:gd name="T18" fmla="*/ 0 w 70"/>
                  <a:gd name="T19" fmla="*/ 42 h 50"/>
                  <a:gd name="T20" fmla="*/ 21 w 70"/>
                  <a:gd name="T21" fmla="*/ 5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50"/>
                  <a:gd name="T35" fmla="*/ 70 w 70"/>
                  <a:gd name="T36" fmla="*/ 50 h 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50">
                    <a:moveTo>
                      <a:pt x="21" y="50"/>
                    </a:moveTo>
                    <a:lnTo>
                      <a:pt x="35" y="50"/>
                    </a:lnTo>
                    <a:lnTo>
                      <a:pt x="56" y="42"/>
                    </a:lnTo>
                    <a:lnTo>
                      <a:pt x="70" y="28"/>
                    </a:lnTo>
                    <a:lnTo>
                      <a:pt x="70" y="14"/>
                    </a:lnTo>
                    <a:lnTo>
                      <a:pt x="49" y="0"/>
                    </a:lnTo>
                    <a:lnTo>
                      <a:pt x="35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42"/>
                    </a:ln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06" name="Freeform 93"/>
              <p:cNvSpPr>
                <a:spLocks/>
              </p:cNvSpPr>
              <p:nvPr/>
            </p:nvSpPr>
            <p:spPr bwMode="auto">
              <a:xfrm>
                <a:off x="4394" y="2411"/>
                <a:ext cx="71" cy="56"/>
              </a:xfrm>
              <a:custGeom>
                <a:avLst/>
                <a:gdLst>
                  <a:gd name="T0" fmla="*/ 35 w 71"/>
                  <a:gd name="T1" fmla="*/ 7 h 56"/>
                  <a:gd name="T2" fmla="*/ 14 w 71"/>
                  <a:gd name="T3" fmla="*/ 0 h 56"/>
                  <a:gd name="T4" fmla="*/ 0 w 71"/>
                  <a:gd name="T5" fmla="*/ 14 h 56"/>
                  <a:gd name="T6" fmla="*/ 0 w 71"/>
                  <a:gd name="T7" fmla="*/ 28 h 56"/>
                  <a:gd name="T8" fmla="*/ 0 w 71"/>
                  <a:gd name="T9" fmla="*/ 49 h 56"/>
                  <a:gd name="T10" fmla="*/ 21 w 71"/>
                  <a:gd name="T11" fmla="*/ 56 h 56"/>
                  <a:gd name="T12" fmla="*/ 49 w 71"/>
                  <a:gd name="T13" fmla="*/ 49 h 56"/>
                  <a:gd name="T14" fmla="*/ 64 w 71"/>
                  <a:gd name="T15" fmla="*/ 42 h 56"/>
                  <a:gd name="T16" fmla="*/ 71 w 71"/>
                  <a:gd name="T17" fmla="*/ 14 h 56"/>
                  <a:gd name="T18" fmla="*/ 57 w 71"/>
                  <a:gd name="T19" fmla="*/ 7 h 56"/>
                  <a:gd name="T20" fmla="*/ 42 w 71"/>
                  <a:gd name="T21" fmla="*/ 7 h 56"/>
                  <a:gd name="T22" fmla="*/ 35 w 71"/>
                  <a:gd name="T23" fmla="*/ 7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56"/>
                  <a:gd name="T38" fmla="*/ 71 w 71"/>
                  <a:gd name="T39" fmla="*/ 56 h 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56">
                    <a:moveTo>
                      <a:pt x="35" y="7"/>
                    </a:moveTo>
                    <a:lnTo>
                      <a:pt x="14" y="0"/>
                    </a:lnTo>
                    <a:lnTo>
                      <a:pt x="0" y="14"/>
                    </a:lnTo>
                    <a:lnTo>
                      <a:pt x="0" y="28"/>
                    </a:lnTo>
                    <a:lnTo>
                      <a:pt x="0" y="49"/>
                    </a:lnTo>
                    <a:lnTo>
                      <a:pt x="21" y="56"/>
                    </a:lnTo>
                    <a:lnTo>
                      <a:pt x="49" y="49"/>
                    </a:lnTo>
                    <a:lnTo>
                      <a:pt x="64" y="42"/>
                    </a:lnTo>
                    <a:lnTo>
                      <a:pt x="71" y="14"/>
                    </a:lnTo>
                    <a:lnTo>
                      <a:pt x="57" y="7"/>
                    </a:lnTo>
                    <a:lnTo>
                      <a:pt x="42" y="7"/>
                    </a:lnTo>
                    <a:lnTo>
                      <a:pt x="35" y="7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898" name="Rectangle 94"/>
            <p:cNvSpPr>
              <a:spLocks noChangeArrowheads="1"/>
            </p:cNvSpPr>
            <p:nvPr/>
          </p:nvSpPr>
          <p:spPr bwMode="auto">
            <a:xfrm>
              <a:off x="4648" y="2319"/>
              <a:ext cx="7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1600">
                  <a:solidFill>
                    <a:srgbClr val="0033CC"/>
                  </a:solidFill>
                </a:rPr>
                <a:t>: 43 wt% Ni </a:t>
              </a:r>
              <a:endParaRPr lang="en-US" altLang="en-US" sz="1600"/>
            </a:p>
          </p:txBody>
        </p:sp>
        <p:sp>
          <p:nvSpPr>
            <p:cNvPr id="32899" name="Rectangle 95"/>
            <p:cNvSpPr>
              <a:spLocks noChangeArrowheads="1"/>
            </p:cNvSpPr>
            <p:nvPr/>
          </p:nvSpPr>
          <p:spPr bwMode="auto">
            <a:xfrm>
              <a:off x="4725" y="232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900" name="Rectangle 97"/>
            <p:cNvSpPr>
              <a:spLocks noChangeArrowheads="1"/>
            </p:cNvSpPr>
            <p:nvPr/>
          </p:nvSpPr>
          <p:spPr bwMode="auto">
            <a:xfrm>
              <a:off x="4648" y="2108"/>
              <a:ext cx="7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9900"/>
                  </a:solidFill>
                </a:rPr>
                <a:t>L: 32 wt% Ni</a:t>
              </a:r>
              <a:endParaRPr lang="en-US" altLang="en-US"/>
            </a:p>
          </p:txBody>
        </p:sp>
        <p:sp>
          <p:nvSpPr>
            <p:cNvPr id="32901" name="Line 98"/>
            <p:cNvSpPr>
              <a:spLocks noChangeShapeType="1"/>
            </p:cNvSpPr>
            <p:nvPr/>
          </p:nvSpPr>
          <p:spPr bwMode="auto">
            <a:xfrm flipH="1" flipV="1">
              <a:off x="3597" y="1893"/>
              <a:ext cx="648" cy="3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7215188" y="4090988"/>
            <a:ext cx="1674812" cy="1344612"/>
            <a:chOff x="3585" y="2577"/>
            <a:chExt cx="1055" cy="847"/>
          </a:xfrm>
        </p:grpSpPr>
        <p:sp>
          <p:nvSpPr>
            <p:cNvPr id="32888" name="Oval 119"/>
            <p:cNvSpPr>
              <a:spLocks noChangeArrowheads="1"/>
            </p:cNvSpPr>
            <p:nvPr/>
          </p:nvSpPr>
          <p:spPr bwMode="auto">
            <a:xfrm>
              <a:off x="4225" y="3009"/>
              <a:ext cx="415" cy="415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32889" name="Group 120"/>
            <p:cNvGrpSpPr>
              <a:grpSpLocks/>
            </p:cNvGrpSpPr>
            <p:nvPr/>
          </p:nvGrpSpPr>
          <p:grpSpPr bwMode="auto">
            <a:xfrm>
              <a:off x="4232" y="3016"/>
              <a:ext cx="380" cy="367"/>
              <a:chOff x="4232" y="3016"/>
              <a:chExt cx="380" cy="367"/>
            </a:xfrm>
          </p:grpSpPr>
          <p:sp>
            <p:nvSpPr>
              <p:cNvPr id="32891" name="Freeform 121"/>
              <p:cNvSpPr>
                <a:spLocks/>
              </p:cNvSpPr>
              <p:nvPr/>
            </p:nvSpPr>
            <p:spPr bwMode="auto">
              <a:xfrm>
                <a:off x="4359" y="3016"/>
                <a:ext cx="253" cy="289"/>
              </a:xfrm>
              <a:custGeom>
                <a:avLst/>
                <a:gdLst>
                  <a:gd name="T0" fmla="*/ 0 w 253"/>
                  <a:gd name="T1" fmla="*/ 0 h 289"/>
                  <a:gd name="T2" fmla="*/ 14 w 253"/>
                  <a:gd name="T3" fmla="*/ 14 h 289"/>
                  <a:gd name="T4" fmla="*/ 35 w 253"/>
                  <a:gd name="T5" fmla="*/ 28 h 289"/>
                  <a:gd name="T6" fmla="*/ 63 w 253"/>
                  <a:gd name="T7" fmla="*/ 71 h 289"/>
                  <a:gd name="T8" fmla="*/ 77 w 253"/>
                  <a:gd name="T9" fmla="*/ 92 h 289"/>
                  <a:gd name="T10" fmla="*/ 92 w 253"/>
                  <a:gd name="T11" fmla="*/ 120 h 289"/>
                  <a:gd name="T12" fmla="*/ 99 w 253"/>
                  <a:gd name="T13" fmla="*/ 141 h 289"/>
                  <a:gd name="T14" fmla="*/ 113 w 253"/>
                  <a:gd name="T15" fmla="*/ 169 h 289"/>
                  <a:gd name="T16" fmla="*/ 127 w 253"/>
                  <a:gd name="T17" fmla="*/ 204 h 289"/>
                  <a:gd name="T18" fmla="*/ 162 w 253"/>
                  <a:gd name="T19" fmla="*/ 239 h 289"/>
                  <a:gd name="T20" fmla="*/ 197 w 253"/>
                  <a:gd name="T21" fmla="*/ 268 h 289"/>
                  <a:gd name="T22" fmla="*/ 253 w 253"/>
                  <a:gd name="T23" fmla="*/ 289 h 2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3"/>
                  <a:gd name="T37" fmla="*/ 0 h 289"/>
                  <a:gd name="T38" fmla="*/ 253 w 253"/>
                  <a:gd name="T39" fmla="*/ 289 h 2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3" h="289">
                    <a:moveTo>
                      <a:pt x="0" y="0"/>
                    </a:moveTo>
                    <a:lnTo>
                      <a:pt x="14" y="14"/>
                    </a:lnTo>
                    <a:lnTo>
                      <a:pt x="35" y="28"/>
                    </a:lnTo>
                    <a:lnTo>
                      <a:pt x="63" y="71"/>
                    </a:lnTo>
                    <a:lnTo>
                      <a:pt x="77" y="92"/>
                    </a:lnTo>
                    <a:lnTo>
                      <a:pt x="92" y="120"/>
                    </a:lnTo>
                    <a:lnTo>
                      <a:pt x="99" y="141"/>
                    </a:lnTo>
                    <a:lnTo>
                      <a:pt x="113" y="169"/>
                    </a:lnTo>
                    <a:lnTo>
                      <a:pt x="127" y="204"/>
                    </a:lnTo>
                    <a:lnTo>
                      <a:pt x="162" y="239"/>
                    </a:lnTo>
                    <a:lnTo>
                      <a:pt x="197" y="268"/>
                    </a:lnTo>
                    <a:lnTo>
                      <a:pt x="253" y="2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92" name="Freeform 122"/>
              <p:cNvSpPr>
                <a:spLocks/>
              </p:cNvSpPr>
              <p:nvPr/>
            </p:nvSpPr>
            <p:spPr bwMode="auto">
              <a:xfrm>
                <a:off x="4317" y="3227"/>
                <a:ext cx="169" cy="155"/>
              </a:xfrm>
              <a:custGeom>
                <a:avLst/>
                <a:gdLst>
                  <a:gd name="T0" fmla="*/ 169 w 169"/>
                  <a:gd name="T1" fmla="*/ 0 h 155"/>
                  <a:gd name="T2" fmla="*/ 155 w 169"/>
                  <a:gd name="T3" fmla="*/ 14 h 155"/>
                  <a:gd name="T4" fmla="*/ 134 w 169"/>
                  <a:gd name="T5" fmla="*/ 36 h 155"/>
                  <a:gd name="T6" fmla="*/ 98 w 169"/>
                  <a:gd name="T7" fmla="*/ 43 h 155"/>
                  <a:gd name="T8" fmla="*/ 84 w 169"/>
                  <a:gd name="T9" fmla="*/ 43 h 155"/>
                  <a:gd name="T10" fmla="*/ 70 w 169"/>
                  <a:gd name="T11" fmla="*/ 43 h 155"/>
                  <a:gd name="T12" fmla="*/ 35 w 169"/>
                  <a:gd name="T13" fmla="*/ 71 h 155"/>
                  <a:gd name="T14" fmla="*/ 14 w 169"/>
                  <a:gd name="T15" fmla="*/ 99 h 155"/>
                  <a:gd name="T16" fmla="*/ 7 w 169"/>
                  <a:gd name="T17" fmla="*/ 127 h 155"/>
                  <a:gd name="T18" fmla="*/ 0 w 169"/>
                  <a:gd name="T19" fmla="*/ 155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155"/>
                  <a:gd name="T32" fmla="*/ 169 w 169"/>
                  <a:gd name="T33" fmla="*/ 155 h 1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155">
                    <a:moveTo>
                      <a:pt x="169" y="0"/>
                    </a:moveTo>
                    <a:lnTo>
                      <a:pt x="155" y="14"/>
                    </a:lnTo>
                    <a:lnTo>
                      <a:pt x="134" y="36"/>
                    </a:lnTo>
                    <a:lnTo>
                      <a:pt x="98" y="43"/>
                    </a:lnTo>
                    <a:lnTo>
                      <a:pt x="84" y="43"/>
                    </a:lnTo>
                    <a:lnTo>
                      <a:pt x="70" y="43"/>
                    </a:lnTo>
                    <a:lnTo>
                      <a:pt x="35" y="71"/>
                    </a:lnTo>
                    <a:lnTo>
                      <a:pt x="14" y="99"/>
                    </a:lnTo>
                    <a:lnTo>
                      <a:pt x="7" y="127"/>
                    </a:lnTo>
                    <a:lnTo>
                      <a:pt x="0" y="15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93" name="Line 123"/>
              <p:cNvSpPr>
                <a:spLocks noChangeShapeType="1"/>
              </p:cNvSpPr>
              <p:nvPr/>
            </p:nvSpPr>
            <p:spPr bwMode="auto">
              <a:xfrm flipH="1">
                <a:off x="4317" y="3382"/>
                <a:ext cx="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94" name="Freeform 124"/>
              <p:cNvSpPr>
                <a:spLocks/>
              </p:cNvSpPr>
              <p:nvPr/>
            </p:nvSpPr>
            <p:spPr bwMode="auto">
              <a:xfrm>
                <a:off x="4232" y="3143"/>
                <a:ext cx="148" cy="127"/>
              </a:xfrm>
              <a:custGeom>
                <a:avLst/>
                <a:gdLst>
                  <a:gd name="T0" fmla="*/ 148 w 148"/>
                  <a:gd name="T1" fmla="*/ 127 h 127"/>
                  <a:gd name="T2" fmla="*/ 127 w 148"/>
                  <a:gd name="T3" fmla="*/ 105 h 127"/>
                  <a:gd name="T4" fmla="*/ 106 w 148"/>
                  <a:gd name="T5" fmla="*/ 77 h 127"/>
                  <a:gd name="T6" fmla="*/ 92 w 148"/>
                  <a:gd name="T7" fmla="*/ 49 h 127"/>
                  <a:gd name="T8" fmla="*/ 64 w 148"/>
                  <a:gd name="T9" fmla="*/ 35 h 127"/>
                  <a:gd name="T10" fmla="*/ 29 w 148"/>
                  <a:gd name="T11" fmla="*/ 14 h 127"/>
                  <a:gd name="T12" fmla="*/ 0 w 148"/>
                  <a:gd name="T13" fmla="*/ 0 h 1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127"/>
                  <a:gd name="T23" fmla="*/ 148 w 148"/>
                  <a:gd name="T24" fmla="*/ 127 h 1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127">
                    <a:moveTo>
                      <a:pt x="148" y="127"/>
                    </a:moveTo>
                    <a:lnTo>
                      <a:pt x="127" y="105"/>
                    </a:lnTo>
                    <a:lnTo>
                      <a:pt x="106" y="77"/>
                    </a:lnTo>
                    <a:lnTo>
                      <a:pt x="92" y="49"/>
                    </a:lnTo>
                    <a:lnTo>
                      <a:pt x="64" y="35"/>
                    </a:lnTo>
                    <a:lnTo>
                      <a:pt x="29" y="14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95" name="Line 125"/>
              <p:cNvSpPr>
                <a:spLocks noChangeShapeType="1"/>
              </p:cNvSpPr>
              <p:nvPr/>
            </p:nvSpPr>
            <p:spPr bwMode="auto">
              <a:xfrm flipH="1" flipV="1">
                <a:off x="4232" y="3143"/>
                <a:ext cx="7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890" name="Line 126"/>
            <p:cNvSpPr>
              <a:spLocks noChangeShapeType="1"/>
            </p:cNvSpPr>
            <p:nvPr/>
          </p:nvSpPr>
          <p:spPr bwMode="auto">
            <a:xfrm flipH="1" flipV="1">
              <a:off x="3585" y="2577"/>
              <a:ext cx="664" cy="54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127"/>
          <p:cNvGrpSpPr>
            <a:grpSpLocks/>
          </p:cNvGrpSpPr>
          <p:nvPr/>
        </p:nvGrpSpPr>
        <p:grpSpPr bwMode="auto">
          <a:xfrm>
            <a:off x="7197726" y="2509839"/>
            <a:ext cx="195263" cy="320675"/>
            <a:chOff x="3574" y="1581"/>
            <a:chExt cx="123" cy="202"/>
          </a:xfrm>
        </p:grpSpPr>
        <p:sp>
          <p:nvSpPr>
            <p:cNvPr id="32886" name="Rectangle 128"/>
            <p:cNvSpPr>
              <a:spLocks noChangeArrowheads="1"/>
            </p:cNvSpPr>
            <p:nvPr/>
          </p:nvSpPr>
          <p:spPr bwMode="auto">
            <a:xfrm>
              <a:off x="3585" y="1581"/>
              <a:ext cx="11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32887" name="Oval 129"/>
            <p:cNvSpPr>
              <a:spLocks noChangeArrowheads="1"/>
            </p:cNvSpPr>
            <p:nvPr/>
          </p:nvSpPr>
          <p:spPr bwMode="auto">
            <a:xfrm>
              <a:off x="3574" y="1746"/>
              <a:ext cx="22" cy="22"/>
            </a:xfrm>
            <a:prstGeom prst="ellipse">
              <a:avLst/>
            </a:prstGeom>
            <a:solidFill>
              <a:srgbClr val="FFFFFF"/>
            </a:solidFill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9" name="Group 163"/>
          <p:cNvGrpSpPr>
            <a:grpSpLocks/>
          </p:cNvGrpSpPr>
          <p:nvPr/>
        </p:nvGrpSpPr>
        <p:grpSpPr bwMode="auto">
          <a:xfrm>
            <a:off x="4781550" y="2051050"/>
            <a:ext cx="2420938" cy="731838"/>
            <a:chOff x="2052" y="1292"/>
            <a:chExt cx="1525" cy="461"/>
          </a:xfrm>
        </p:grpSpPr>
        <p:grpSp>
          <p:nvGrpSpPr>
            <p:cNvPr id="32867" name="Group 162"/>
            <p:cNvGrpSpPr>
              <a:grpSpLocks/>
            </p:cNvGrpSpPr>
            <p:nvPr/>
          </p:nvGrpSpPr>
          <p:grpSpPr bwMode="auto">
            <a:xfrm>
              <a:off x="2052" y="1292"/>
              <a:ext cx="1357" cy="452"/>
              <a:chOff x="2052" y="1292"/>
              <a:chExt cx="1357" cy="452"/>
            </a:xfrm>
          </p:grpSpPr>
          <p:grpSp>
            <p:nvGrpSpPr>
              <p:cNvPr id="32869" name="Group 161"/>
              <p:cNvGrpSpPr>
                <a:grpSpLocks/>
              </p:cNvGrpSpPr>
              <p:nvPr/>
            </p:nvGrpSpPr>
            <p:grpSpPr bwMode="auto">
              <a:xfrm>
                <a:off x="2987" y="1292"/>
                <a:ext cx="422" cy="415"/>
                <a:chOff x="2987" y="1292"/>
                <a:chExt cx="422" cy="415"/>
              </a:xfrm>
            </p:grpSpPr>
            <p:sp>
              <p:nvSpPr>
                <p:cNvPr id="32878" name="Oval 134"/>
                <p:cNvSpPr>
                  <a:spLocks noChangeArrowheads="1"/>
                </p:cNvSpPr>
                <p:nvPr/>
              </p:nvSpPr>
              <p:spPr bwMode="auto">
                <a:xfrm>
                  <a:off x="2987" y="1292"/>
                  <a:ext cx="422" cy="415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en-US"/>
                </a:p>
              </p:txBody>
            </p:sp>
            <p:grpSp>
              <p:nvGrpSpPr>
                <p:cNvPr id="32879" name="Group 135"/>
                <p:cNvGrpSpPr>
                  <a:grpSpLocks/>
                </p:cNvGrpSpPr>
                <p:nvPr/>
              </p:nvGrpSpPr>
              <p:grpSpPr bwMode="auto">
                <a:xfrm>
                  <a:off x="3093" y="1342"/>
                  <a:ext cx="232" cy="295"/>
                  <a:chOff x="3093" y="1342"/>
                  <a:chExt cx="232" cy="295"/>
                </a:xfrm>
              </p:grpSpPr>
              <p:sp>
                <p:nvSpPr>
                  <p:cNvPr id="32880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3100" y="1609"/>
                    <a:ext cx="28" cy="28"/>
                  </a:xfrm>
                  <a:prstGeom prst="ellipse">
                    <a:avLst/>
                  </a:prstGeom>
                  <a:solidFill>
                    <a:srgbClr val="00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32881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433"/>
                    <a:ext cx="28" cy="28"/>
                  </a:xfrm>
                  <a:prstGeom prst="ellipse">
                    <a:avLst/>
                  </a:prstGeom>
                  <a:solidFill>
                    <a:srgbClr val="00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32882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093" y="1433"/>
                    <a:ext cx="28" cy="28"/>
                  </a:xfrm>
                  <a:prstGeom prst="ellipse">
                    <a:avLst/>
                  </a:prstGeom>
                  <a:solidFill>
                    <a:srgbClr val="00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32883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525"/>
                    <a:ext cx="28" cy="28"/>
                  </a:xfrm>
                  <a:prstGeom prst="ellipse">
                    <a:avLst/>
                  </a:prstGeom>
                  <a:solidFill>
                    <a:srgbClr val="00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32884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3297" y="1588"/>
                    <a:ext cx="28" cy="28"/>
                  </a:xfrm>
                  <a:prstGeom prst="ellipse">
                    <a:avLst/>
                  </a:prstGeom>
                  <a:solidFill>
                    <a:srgbClr val="00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32885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3170" y="1342"/>
                    <a:ext cx="28" cy="28"/>
                  </a:xfrm>
                  <a:prstGeom prst="ellipse">
                    <a:avLst/>
                  </a:prstGeom>
                  <a:solidFill>
                    <a:srgbClr val="0033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</p:grpSp>
          </p:grpSp>
          <p:sp>
            <p:nvSpPr>
              <p:cNvPr id="32870" name="Rectangle 142"/>
              <p:cNvSpPr>
                <a:spLocks noChangeArrowheads="1"/>
              </p:cNvSpPr>
              <p:nvPr/>
            </p:nvSpPr>
            <p:spPr bwMode="auto">
              <a:xfrm>
                <a:off x="2052" y="1589"/>
                <a:ext cx="7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33CC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altLang="en-US" sz="1600">
                    <a:solidFill>
                      <a:srgbClr val="0033CC"/>
                    </a:solidFill>
                  </a:rPr>
                  <a:t>: 46 wt% Ni</a:t>
                </a:r>
                <a:endParaRPr lang="en-US" altLang="en-US"/>
              </a:p>
            </p:txBody>
          </p:sp>
          <p:sp>
            <p:nvSpPr>
              <p:cNvPr id="32871" name="Rectangle 144"/>
              <p:cNvSpPr>
                <a:spLocks noChangeArrowheads="1"/>
              </p:cNvSpPr>
              <p:nvPr/>
            </p:nvSpPr>
            <p:spPr bwMode="auto">
              <a:xfrm>
                <a:off x="2065" y="1442"/>
                <a:ext cx="8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9900"/>
                    </a:solidFill>
                  </a:rPr>
                  <a:t>L: &lt;35 wt% Ni</a:t>
                </a:r>
                <a:endParaRPr lang="en-US" altLang="en-US"/>
              </a:p>
            </p:txBody>
          </p:sp>
          <p:grpSp>
            <p:nvGrpSpPr>
              <p:cNvPr id="32872" name="Group 145"/>
              <p:cNvGrpSpPr>
                <a:grpSpLocks/>
              </p:cNvGrpSpPr>
              <p:nvPr/>
            </p:nvGrpSpPr>
            <p:grpSpPr bwMode="auto">
              <a:xfrm>
                <a:off x="2825" y="1433"/>
                <a:ext cx="162" cy="70"/>
                <a:chOff x="2825" y="1433"/>
                <a:chExt cx="162" cy="70"/>
              </a:xfrm>
            </p:grpSpPr>
            <p:sp>
              <p:nvSpPr>
                <p:cNvPr id="32876" name="Freeform 146"/>
                <p:cNvSpPr>
                  <a:spLocks/>
                </p:cNvSpPr>
                <p:nvPr/>
              </p:nvSpPr>
              <p:spPr bwMode="auto">
                <a:xfrm>
                  <a:off x="2903" y="1433"/>
                  <a:ext cx="84" cy="70"/>
                </a:xfrm>
                <a:custGeom>
                  <a:avLst/>
                  <a:gdLst>
                    <a:gd name="T0" fmla="*/ 84 w 84"/>
                    <a:gd name="T1" fmla="*/ 14 h 70"/>
                    <a:gd name="T2" fmla="*/ 21 w 84"/>
                    <a:gd name="T3" fmla="*/ 70 h 70"/>
                    <a:gd name="T4" fmla="*/ 35 w 84"/>
                    <a:gd name="T5" fmla="*/ 28 h 70"/>
                    <a:gd name="T6" fmla="*/ 0 w 84"/>
                    <a:gd name="T7" fmla="*/ 0 h 70"/>
                    <a:gd name="T8" fmla="*/ 84 w 84"/>
                    <a:gd name="T9" fmla="*/ 14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70"/>
                    <a:gd name="T17" fmla="*/ 84 w 84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70">
                      <a:moveTo>
                        <a:pt x="84" y="14"/>
                      </a:moveTo>
                      <a:lnTo>
                        <a:pt x="21" y="70"/>
                      </a:lnTo>
                      <a:lnTo>
                        <a:pt x="35" y="28"/>
                      </a:lnTo>
                      <a:lnTo>
                        <a:pt x="0" y="0"/>
                      </a:lnTo>
                      <a:lnTo>
                        <a:pt x="8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77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25" y="1461"/>
                  <a:ext cx="113" cy="3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2873" name="Group 148"/>
              <p:cNvGrpSpPr>
                <a:grpSpLocks/>
              </p:cNvGrpSpPr>
              <p:nvPr/>
            </p:nvGrpSpPr>
            <p:grpSpPr bwMode="auto">
              <a:xfrm>
                <a:off x="2846" y="1595"/>
                <a:ext cx="239" cy="70"/>
                <a:chOff x="2846" y="1595"/>
                <a:chExt cx="239" cy="70"/>
              </a:xfrm>
            </p:grpSpPr>
            <p:sp>
              <p:nvSpPr>
                <p:cNvPr id="32874" name="Freeform 149"/>
                <p:cNvSpPr>
                  <a:spLocks/>
                </p:cNvSpPr>
                <p:nvPr/>
              </p:nvSpPr>
              <p:spPr bwMode="auto">
                <a:xfrm>
                  <a:off x="3001" y="1595"/>
                  <a:ext cx="84" cy="70"/>
                </a:xfrm>
                <a:custGeom>
                  <a:avLst/>
                  <a:gdLst>
                    <a:gd name="T0" fmla="*/ 84 w 84"/>
                    <a:gd name="T1" fmla="*/ 21 h 70"/>
                    <a:gd name="T2" fmla="*/ 14 w 84"/>
                    <a:gd name="T3" fmla="*/ 70 h 70"/>
                    <a:gd name="T4" fmla="*/ 35 w 84"/>
                    <a:gd name="T5" fmla="*/ 28 h 70"/>
                    <a:gd name="T6" fmla="*/ 0 w 84"/>
                    <a:gd name="T7" fmla="*/ 0 h 70"/>
                    <a:gd name="T8" fmla="*/ 84 w 84"/>
                    <a:gd name="T9" fmla="*/ 21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70"/>
                    <a:gd name="T17" fmla="*/ 84 w 84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70">
                      <a:moveTo>
                        <a:pt x="84" y="21"/>
                      </a:moveTo>
                      <a:lnTo>
                        <a:pt x="14" y="70"/>
                      </a:lnTo>
                      <a:lnTo>
                        <a:pt x="35" y="28"/>
                      </a:lnTo>
                      <a:lnTo>
                        <a:pt x="0" y="0"/>
                      </a:lnTo>
                      <a:lnTo>
                        <a:pt x="84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75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846" y="1623"/>
                  <a:ext cx="190" cy="3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2868" name="Line 151"/>
            <p:cNvSpPr>
              <a:spLocks noChangeShapeType="1"/>
            </p:cNvSpPr>
            <p:nvPr/>
          </p:nvSpPr>
          <p:spPr bwMode="auto">
            <a:xfrm flipH="1" flipV="1">
              <a:off x="3397" y="1573"/>
              <a:ext cx="180" cy="1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52"/>
          <p:cNvGrpSpPr>
            <a:grpSpLocks/>
          </p:cNvGrpSpPr>
          <p:nvPr/>
        </p:nvGrpSpPr>
        <p:grpSpPr bwMode="auto">
          <a:xfrm>
            <a:off x="7197725" y="2765426"/>
            <a:ext cx="209550" cy="320675"/>
            <a:chOff x="3574" y="1742"/>
            <a:chExt cx="132" cy="202"/>
          </a:xfrm>
        </p:grpSpPr>
        <p:sp>
          <p:nvSpPr>
            <p:cNvPr id="32865" name="Rectangle 153"/>
            <p:cNvSpPr>
              <a:spLocks noChangeArrowheads="1"/>
            </p:cNvSpPr>
            <p:nvPr/>
          </p:nvSpPr>
          <p:spPr bwMode="auto">
            <a:xfrm>
              <a:off x="3585" y="1742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32866" name="Oval 154"/>
            <p:cNvSpPr>
              <a:spLocks noChangeArrowheads="1"/>
            </p:cNvSpPr>
            <p:nvPr/>
          </p:nvSpPr>
          <p:spPr bwMode="auto">
            <a:xfrm>
              <a:off x="3574" y="1886"/>
              <a:ext cx="22" cy="23"/>
            </a:xfrm>
            <a:prstGeom prst="ellipse">
              <a:avLst/>
            </a:prstGeom>
            <a:solidFill>
              <a:srgbClr val="FFFFFF"/>
            </a:solidFill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16" name="Group 158"/>
          <p:cNvGrpSpPr>
            <a:grpSpLocks/>
          </p:cNvGrpSpPr>
          <p:nvPr/>
        </p:nvGrpSpPr>
        <p:grpSpPr bwMode="auto">
          <a:xfrm>
            <a:off x="7197726" y="3838576"/>
            <a:ext cx="206375" cy="320675"/>
            <a:chOff x="3574" y="2418"/>
            <a:chExt cx="130" cy="202"/>
          </a:xfrm>
        </p:grpSpPr>
        <p:sp>
          <p:nvSpPr>
            <p:cNvPr id="32863" name="Rectangle 159"/>
            <p:cNvSpPr>
              <a:spLocks noChangeArrowheads="1"/>
            </p:cNvSpPr>
            <p:nvPr/>
          </p:nvSpPr>
          <p:spPr bwMode="auto">
            <a:xfrm>
              <a:off x="3592" y="2418"/>
              <a:ext cx="11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E</a:t>
              </a:r>
              <a:endParaRPr lang="en-US" altLang="en-US"/>
            </a:p>
          </p:txBody>
        </p:sp>
        <p:sp>
          <p:nvSpPr>
            <p:cNvPr id="32864" name="Oval 160"/>
            <p:cNvSpPr>
              <a:spLocks noChangeArrowheads="1"/>
            </p:cNvSpPr>
            <p:nvPr/>
          </p:nvSpPr>
          <p:spPr bwMode="auto">
            <a:xfrm>
              <a:off x="3574" y="2569"/>
              <a:ext cx="22" cy="22"/>
            </a:xfrm>
            <a:prstGeom prst="ellipse">
              <a:avLst/>
            </a:prstGeom>
            <a:solidFill>
              <a:srgbClr val="FFFFFF"/>
            </a:solidFill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17" name="Group 99"/>
          <p:cNvGrpSpPr>
            <a:grpSpLocks/>
          </p:cNvGrpSpPr>
          <p:nvPr/>
        </p:nvGrpSpPr>
        <p:grpSpPr bwMode="auto">
          <a:xfrm>
            <a:off x="7265989" y="3525839"/>
            <a:ext cx="2873375" cy="1184275"/>
            <a:chOff x="3617" y="2221"/>
            <a:chExt cx="1810" cy="746"/>
          </a:xfrm>
        </p:grpSpPr>
        <p:sp>
          <p:nvSpPr>
            <p:cNvPr id="32847" name="Oval 100"/>
            <p:cNvSpPr>
              <a:spLocks noChangeArrowheads="1"/>
            </p:cNvSpPr>
            <p:nvPr/>
          </p:nvSpPr>
          <p:spPr bwMode="auto">
            <a:xfrm>
              <a:off x="4218" y="2552"/>
              <a:ext cx="415" cy="415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32848" name="Group 101"/>
            <p:cNvGrpSpPr>
              <a:grpSpLocks/>
            </p:cNvGrpSpPr>
            <p:nvPr/>
          </p:nvGrpSpPr>
          <p:grpSpPr bwMode="auto">
            <a:xfrm>
              <a:off x="4261" y="2587"/>
              <a:ext cx="351" cy="366"/>
              <a:chOff x="4261" y="2587"/>
              <a:chExt cx="351" cy="366"/>
            </a:xfrm>
          </p:grpSpPr>
          <p:sp>
            <p:nvSpPr>
              <p:cNvPr id="32852" name="Freeform 102"/>
              <p:cNvSpPr>
                <a:spLocks/>
              </p:cNvSpPr>
              <p:nvPr/>
            </p:nvSpPr>
            <p:spPr bwMode="auto">
              <a:xfrm>
                <a:off x="4345" y="2594"/>
                <a:ext cx="84" cy="77"/>
              </a:xfrm>
              <a:custGeom>
                <a:avLst/>
                <a:gdLst>
                  <a:gd name="T0" fmla="*/ 42 w 84"/>
                  <a:gd name="T1" fmla="*/ 0 h 77"/>
                  <a:gd name="T2" fmla="*/ 21 w 84"/>
                  <a:gd name="T3" fmla="*/ 7 h 77"/>
                  <a:gd name="T4" fmla="*/ 7 w 84"/>
                  <a:gd name="T5" fmla="*/ 21 h 77"/>
                  <a:gd name="T6" fmla="*/ 0 w 84"/>
                  <a:gd name="T7" fmla="*/ 49 h 77"/>
                  <a:gd name="T8" fmla="*/ 7 w 84"/>
                  <a:gd name="T9" fmla="*/ 70 h 77"/>
                  <a:gd name="T10" fmla="*/ 28 w 84"/>
                  <a:gd name="T11" fmla="*/ 77 h 77"/>
                  <a:gd name="T12" fmla="*/ 56 w 84"/>
                  <a:gd name="T13" fmla="*/ 70 h 77"/>
                  <a:gd name="T14" fmla="*/ 77 w 84"/>
                  <a:gd name="T15" fmla="*/ 49 h 77"/>
                  <a:gd name="T16" fmla="*/ 84 w 84"/>
                  <a:gd name="T17" fmla="*/ 28 h 77"/>
                  <a:gd name="T18" fmla="*/ 77 w 84"/>
                  <a:gd name="T19" fmla="*/ 7 h 77"/>
                  <a:gd name="T20" fmla="*/ 63 w 84"/>
                  <a:gd name="T21" fmla="*/ 7 h 77"/>
                  <a:gd name="T22" fmla="*/ 42 w 84"/>
                  <a:gd name="T23" fmla="*/ 0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"/>
                  <a:gd name="T37" fmla="*/ 0 h 77"/>
                  <a:gd name="T38" fmla="*/ 84 w 84"/>
                  <a:gd name="T39" fmla="*/ 77 h 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" h="77">
                    <a:moveTo>
                      <a:pt x="42" y="0"/>
                    </a:moveTo>
                    <a:lnTo>
                      <a:pt x="21" y="7"/>
                    </a:lnTo>
                    <a:lnTo>
                      <a:pt x="7" y="21"/>
                    </a:lnTo>
                    <a:lnTo>
                      <a:pt x="0" y="49"/>
                    </a:lnTo>
                    <a:lnTo>
                      <a:pt x="7" y="70"/>
                    </a:lnTo>
                    <a:lnTo>
                      <a:pt x="28" y="77"/>
                    </a:lnTo>
                    <a:lnTo>
                      <a:pt x="56" y="70"/>
                    </a:lnTo>
                    <a:lnTo>
                      <a:pt x="77" y="49"/>
                    </a:lnTo>
                    <a:lnTo>
                      <a:pt x="84" y="28"/>
                    </a:lnTo>
                    <a:lnTo>
                      <a:pt x="77" y="7"/>
                    </a:lnTo>
                    <a:lnTo>
                      <a:pt x="63" y="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3" name="Freeform 103"/>
              <p:cNvSpPr>
                <a:spLocks/>
              </p:cNvSpPr>
              <p:nvPr/>
            </p:nvSpPr>
            <p:spPr bwMode="auto">
              <a:xfrm>
                <a:off x="4443" y="2587"/>
                <a:ext cx="99" cy="99"/>
              </a:xfrm>
              <a:custGeom>
                <a:avLst/>
                <a:gdLst>
                  <a:gd name="T0" fmla="*/ 15 w 99"/>
                  <a:gd name="T1" fmla="*/ 7 h 99"/>
                  <a:gd name="T2" fmla="*/ 8 w 99"/>
                  <a:gd name="T3" fmla="*/ 35 h 99"/>
                  <a:gd name="T4" fmla="*/ 0 w 99"/>
                  <a:gd name="T5" fmla="*/ 63 h 99"/>
                  <a:gd name="T6" fmla="*/ 22 w 99"/>
                  <a:gd name="T7" fmla="*/ 99 h 99"/>
                  <a:gd name="T8" fmla="*/ 50 w 99"/>
                  <a:gd name="T9" fmla="*/ 99 h 99"/>
                  <a:gd name="T10" fmla="*/ 85 w 99"/>
                  <a:gd name="T11" fmla="*/ 91 h 99"/>
                  <a:gd name="T12" fmla="*/ 92 w 99"/>
                  <a:gd name="T13" fmla="*/ 70 h 99"/>
                  <a:gd name="T14" fmla="*/ 99 w 99"/>
                  <a:gd name="T15" fmla="*/ 49 h 99"/>
                  <a:gd name="T16" fmla="*/ 85 w 99"/>
                  <a:gd name="T17" fmla="*/ 28 h 99"/>
                  <a:gd name="T18" fmla="*/ 64 w 99"/>
                  <a:gd name="T19" fmla="*/ 7 h 99"/>
                  <a:gd name="T20" fmla="*/ 36 w 99"/>
                  <a:gd name="T21" fmla="*/ 0 h 99"/>
                  <a:gd name="T22" fmla="*/ 15 w 99"/>
                  <a:gd name="T23" fmla="*/ 7 h 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9"/>
                  <a:gd name="T37" fmla="*/ 0 h 99"/>
                  <a:gd name="T38" fmla="*/ 99 w 99"/>
                  <a:gd name="T39" fmla="*/ 99 h 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9" h="99">
                    <a:moveTo>
                      <a:pt x="15" y="7"/>
                    </a:moveTo>
                    <a:lnTo>
                      <a:pt x="8" y="35"/>
                    </a:lnTo>
                    <a:lnTo>
                      <a:pt x="0" y="63"/>
                    </a:lnTo>
                    <a:lnTo>
                      <a:pt x="22" y="99"/>
                    </a:lnTo>
                    <a:lnTo>
                      <a:pt x="50" y="99"/>
                    </a:lnTo>
                    <a:lnTo>
                      <a:pt x="85" y="91"/>
                    </a:lnTo>
                    <a:lnTo>
                      <a:pt x="92" y="70"/>
                    </a:lnTo>
                    <a:lnTo>
                      <a:pt x="99" y="49"/>
                    </a:lnTo>
                    <a:lnTo>
                      <a:pt x="85" y="28"/>
                    </a:lnTo>
                    <a:lnTo>
                      <a:pt x="64" y="7"/>
                    </a:lnTo>
                    <a:lnTo>
                      <a:pt x="36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4" name="Freeform 104"/>
              <p:cNvSpPr>
                <a:spLocks/>
              </p:cNvSpPr>
              <p:nvPr/>
            </p:nvSpPr>
            <p:spPr bwMode="auto">
              <a:xfrm>
                <a:off x="4528" y="2693"/>
                <a:ext cx="84" cy="98"/>
              </a:xfrm>
              <a:custGeom>
                <a:avLst/>
                <a:gdLst>
                  <a:gd name="T0" fmla="*/ 35 w 84"/>
                  <a:gd name="T1" fmla="*/ 0 h 98"/>
                  <a:gd name="T2" fmla="*/ 21 w 84"/>
                  <a:gd name="T3" fmla="*/ 7 h 98"/>
                  <a:gd name="T4" fmla="*/ 7 w 84"/>
                  <a:gd name="T5" fmla="*/ 28 h 98"/>
                  <a:gd name="T6" fmla="*/ 0 w 84"/>
                  <a:gd name="T7" fmla="*/ 49 h 98"/>
                  <a:gd name="T8" fmla="*/ 0 w 84"/>
                  <a:gd name="T9" fmla="*/ 70 h 98"/>
                  <a:gd name="T10" fmla="*/ 14 w 84"/>
                  <a:gd name="T11" fmla="*/ 84 h 98"/>
                  <a:gd name="T12" fmla="*/ 28 w 84"/>
                  <a:gd name="T13" fmla="*/ 98 h 98"/>
                  <a:gd name="T14" fmla="*/ 56 w 84"/>
                  <a:gd name="T15" fmla="*/ 91 h 98"/>
                  <a:gd name="T16" fmla="*/ 70 w 84"/>
                  <a:gd name="T17" fmla="*/ 77 h 98"/>
                  <a:gd name="T18" fmla="*/ 84 w 84"/>
                  <a:gd name="T19" fmla="*/ 56 h 98"/>
                  <a:gd name="T20" fmla="*/ 84 w 84"/>
                  <a:gd name="T21" fmla="*/ 28 h 98"/>
                  <a:gd name="T22" fmla="*/ 70 w 84"/>
                  <a:gd name="T23" fmla="*/ 14 h 98"/>
                  <a:gd name="T24" fmla="*/ 56 w 84"/>
                  <a:gd name="T25" fmla="*/ 0 h 98"/>
                  <a:gd name="T26" fmla="*/ 35 w 84"/>
                  <a:gd name="T27" fmla="*/ 0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"/>
                  <a:gd name="T43" fmla="*/ 0 h 98"/>
                  <a:gd name="T44" fmla="*/ 84 w 84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" h="98">
                    <a:moveTo>
                      <a:pt x="35" y="0"/>
                    </a:moveTo>
                    <a:lnTo>
                      <a:pt x="21" y="7"/>
                    </a:lnTo>
                    <a:lnTo>
                      <a:pt x="7" y="28"/>
                    </a:lnTo>
                    <a:lnTo>
                      <a:pt x="0" y="49"/>
                    </a:lnTo>
                    <a:lnTo>
                      <a:pt x="0" y="70"/>
                    </a:lnTo>
                    <a:lnTo>
                      <a:pt x="14" y="84"/>
                    </a:lnTo>
                    <a:lnTo>
                      <a:pt x="28" y="98"/>
                    </a:lnTo>
                    <a:lnTo>
                      <a:pt x="56" y="91"/>
                    </a:lnTo>
                    <a:lnTo>
                      <a:pt x="70" y="77"/>
                    </a:lnTo>
                    <a:lnTo>
                      <a:pt x="84" y="56"/>
                    </a:lnTo>
                    <a:lnTo>
                      <a:pt x="84" y="28"/>
                    </a:lnTo>
                    <a:lnTo>
                      <a:pt x="70" y="14"/>
                    </a:lnTo>
                    <a:lnTo>
                      <a:pt x="56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5" name="Freeform 105"/>
              <p:cNvSpPr>
                <a:spLocks/>
              </p:cNvSpPr>
              <p:nvPr/>
            </p:nvSpPr>
            <p:spPr bwMode="auto">
              <a:xfrm>
                <a:off x="4514" y="2805"/>
                <a:ext cx="84" cy="92"/>
              </a:xfrm>
              <a:custGeom>
                <a:avLst/>
                <a:gdLst>
                  <a:gd name="T0" fmla="*/ 63 w 84"/>
                  <a:gd name="T1" fmla="*/ 0 h 92"/>
                  <a:gd name="T2" fmla="*/ 42 w 84"/>
                  <a:gd name="T3" fmla="*/ 0 h 92"/>
                  <a:gd name="T4" fmla="*/ 14 w 84"/>
                  <a:gd name="T5" fmla="*/ 21 h 92"/>
                  <a:gd name="T6" fmla="*/ 7 w 84"/>
                  <a:gd name="T7" fmla="*/ 42 h 92"/>
                  <a:gd name="T8" fmla="*/ 0 w 84"/>
                  <a:gd name="T9" fmla="*/ 63 h 92"/>
                  <a:gd name="T10" fmla="*/ 0 w 84"/>
                  <a:gd name="T11" fmla="*/ 78 h 92"/>
                  <a:gd name="T12" fmla="*/ 7 w 84"/>
                  <a:gd name="T13" fmla="*/ 85 h 92"/>
                  <a:gd name="T14" fmla="*/ 28 w 84"/>
                  <a:gd name="T15" fmla="*/ 92 h 92"/>
                  <a:gd name="T16" fmla="*/ 49 w 84"/>
                  <a:gd name="T17" fmla="*/ 78 h 92"/>
                  <a:gd name="T18" fmla="*/ 70 w 84"/>
                  <a:gd name="T19" fmla="*/ 56 h 92"/>
                  <a:gd name="T20" fmla="*/ 84 w 84"/>
                  <a:gd name="T21" fmla="*/ 28 h 92"/>
                  <a:gd name="T22" fmla="*/ 84 w 84"/>
                  <a:gd name="T23" fmla="*/ 14 h 92"/>
                  <a:gd name="T24" fmla="*/ 70 w 84"/>
                  <a:gd name="T25" fmla="*/ 0 h 92"/>
                  <a:gd name="T26" fmla="*/ 63 w 84"/>
                  <a:gd name="T27" fmla="*/ 0 h 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"/>
                  <a:gd name="T43" fmla="*/ 0 h 92"/>
                  <a:gd name="T44" fmla="*/ 84 w 84"/>
                  <a:gd name="T45" fmla="*/ 92 h 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" h="92">
                    <a:moveTo>
                      <a:pt x="63" y="0"/>
                    </a:moveTo>
                    <a:lnTo>
                      <a:pt x="42" y="0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0" y="63"/>
                    </a:lnTo>
                    <a:lnTo>
                      <a:pt x="0" y="78"/>
                    </a:lnTo>
                    <a:lnTo>
                      <a:pt x="7" y="85"/>
                    </a:lnTo>
                    <a:lnTo>
                      <a:pt x="28" y="92"/>
                    </a:lnTo>
                    <a:lnTo>
                      <a:pt x="49" y="78"/>
                    </a:lnTo>
                    <a:lnTo>
                      <a:pt x="70" y="56"/>
                    </a:lnTo>
                    <a:lnTo>
                      <a:pt x="84" y="28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6" name="Freeform 106"/>
              <p:cNvSpPr>
                <a:spLocks/>
              </p:cNvSpPr>
              <p:nvPr/>
            </p:nvSpPr>
            <p:spPr bwMode="auto">
              <a:xfrm>
                <a:off x="4436" y="2686"/>
                <a:ext cx="78" cy="105"/>
              </a:xfrm>
              <a:custGeom>
                <a:avLst/>
                <a:gdLst>
                  <a:gd name="T0" fmla="*/ 57 w 78"/>
                  <a:gd name="T1" fmla="*/ 105 h 105"/>
                  <a:gd name="T2" fmla="*/ 71 w 78"/>
                  <a:gd name="T3" fmla="*/ 91 h 105"/>
                  <a:gd name="T4" fmla="*/ 71 w 78"/>
                  <a:gd name="T5" fmla="*/ 77 h 105"/>
                  <a:gd name="T6" fmla="*/ 78 w 78"/>
                  <a:gd name="T7" fmla="*/ 56 h 105"/>
                  <a:gd name="T8" fmla="*/ 71 w 78"/>
                  <a:gd name="T9" fmla="*/ 35 h 105"/>
                  <a:gd name="T10" fmla="*/ 57 w 78"/>
                  <a:gd name="T11" fmla="*/ 21 h 105"/>
                  <a:gd name="T12" fmla="*/ 43 w 78"/>
                  <a:gd name="T13" fmla="*/ 14 h 105"/>
                  <a:gd name="T14" fmla="*/ 29 w 78"/>
                  <a:gd name="T15" fmla="*/ 0 h 105"/>
                  <a:gd name="T16" fmla="*/ 7 w 78"/>
                  <a:gd name="T17" fmla="*/ 7 h 105"/>
                  <a:gd name="T18" fmla="*/ 0 w 78"/>
                  <a:gd name="T19" fmla="*/ 21 h 105"/>
                  <a:gd name="T20" fmla="*/ 0 w 78"/>
                  <a:gd name="T21" fmla="*/ 56 h 105"/>
                  <a:gd name="T22" fmla="*/ 7 w 78"/>
                  <a:gd name="T23" fmla="*/ 77 h 105"/>
                  <a:gd name="T24" fmla="*/ 15 w 78"/>
                  <a:gd name="T25" fmla="*/ 98 h 105"/>
                  <a:gd name="T26" fmla="*/ 29 w 78"/>
                  <a:gd name="T27" fmla="*/ 98 h 105"/>
                  <a:gd name="T28" fmla="*/ 43 w 78"/>
                  <a:gd name="T29" fmla="*/ 105 h 105"/>
                  <a:gd name="T30" fmla="*/ 57 w 78"/>
                  <a:gd name="T31" fmla="*/ 105 h 1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8"/>
                  <a:gd name="T49" fmla="*/ 0 h 105"/>
                  <a:gd name="T50" fmla="*/ 78 w 78"/>
                  <a:gd name="T51" fmla="*/ 105 h 1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8" h="105">
                    <a:moveTo>
                      <a:pt x="57" y="105"/>
                    </a:moveTo>
                    <a:lnTo>
                      <a:pt x="71" y="91"/>
                    </a:lnTo>
                    <a:lnTo>
                      <a:pt x="71" y="77"/>
                    </a:lnTo>
                    <a:lnTo>
                      <a:pt x="78" y="56"/>
                    </a:lnTo>
                    <a:lnTo>
                      <a:pt x="71" y="35"/>
                    </a:lnTo>
                    <a:lnTo>
                      <a:pt x="57" y="21"/>
                    </a:lnTo>
                    <a:lnTo>
                      <a:pt x="43" y="14"/>
                    </a:lnTo>
                    <a:lnTo>
                      <a:pt x="29" y="0"/>
                    </a:lnTo>
                    <a:lnTo>
                      <a:pt x="7" y="7"/>
                    </a:lnTo>
                    <a:lnTo>
                      <a:pt x="0" y="21"/>
                    </a:lnTo>
                    <a:lnTo>
                      <a:pt x="0" y="56"/>
                    </a:lnTo>
                    <a:lnTo>
                      <a:pt x="7" y="77"/>
                    </a:lnTo>
                    <a:lnTo>
                      <a:pt x="15" y="98"/>
                    </a:lnTo>
                    <a:lnTo>
                      <a:pt x="29" y="98"/>
                    </a:lnTo>
                    <a:lnTo>
                      <a:pt x="43" y="105"/>
                    </a:lnTo>
                    <a:lnTo>
                      <a:pt x="57" y="105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7" name="Freeform 107"/>
              <p:cNvSpPr>
                <a:spLocks/>
              </p:cNvSpPr>
              <p:nvPr/>
            </p:nvSpPr>
            <p:spPr bwMode="auto">
              <a:xfrm>
                <a:off x="4331" y="2707"/>
                <a:ext cx="91" cy="84"/>
              </a:xfrm>
              <a:custGeom>
                <a:avLst/>
                <a:gdLst>
                  <a:gd name="T0" fmla="*/ 84 w 91"/>
                  <a:gd name="T1" fmla="*/ 56 h 84"/>
                  <a:gd name="T2" fmla="*/ 91 w 91"/>
                  <a:gd name="T3" fmla="*/ 42 h 84"/>
                  <a:gd name="T4" fmla="*/ 91 w 91"/>
                  <a:gd name="T5" fmla="*/ 28 h 84"/>
                  <a:gd name="T6" fmla="*/ 84 w 91"/>
                  <a:gd name="T7" fmla="*/ 14 h 84"/>
                  <a:gd name="T8" fmla="*/ 63 w 91"/>
                  <a:gd name="T9" fmla="*/ 0 h 84"/>
                  <a:gd name="T10" fmla="*/ 49 w 91"/>
                  <a:gd name="T11" fmla="*/ 0 h 84"/>
                  <a:gd name="T12" fmla="*/ 28 w 91"/>
                  <a:gd name="T13" fmla="*/ 0 h 84"/>
                  <a:gd name="T14" fmla="*/ 14 w 91"/>
                  <a:gd name="T15" fmla="*/ 14 h 84"/>
                  <a:gd name="T16" fmla="*/ 7 w 91"/>
                  <a:gd name="T17" fmla="*/ 21 h 84"/>
                  <a:gd name="T18" fmla="*/ 0 w 91"/>
                  <a:gd name="T19" fmla="*/ 42 h 84"/>
                  <a:gd name="T20" fmla="*/ 0 w 91"/>
                  <a:gd name="T21" fmla="*/ 63 h 84"/>
                  <a:gd name="T22" fmla="*/ 14 w 91"/>
                  <a:gd name="T23" fmla="*/ 77 h 84"/>
                  <a:gd name="T24" fmla="*/ 35 w 91"/>
                  <a:gd name="T25" fmla="*/ 84 h 84"/>
                  <a:gd name="T26" fmla="*/ 56 w 91"/>
                  <a:gd name="T27" fmla="*/ 84 h 84"/>
                  <a:gd name="T28" fmla="*/ 70 w 91"/>
                  <a:gd name="T29" fmla="*/ 77 h 84"/>
                  <a:gd name="T30" fmla="*/ 84 w 91"/>
                  <a:gd name="T31" fmla="*/ 63 h 84"/>
                  <a:gd name="T32" fmla="*/ 84 w 91"/>
                  <a:gd name="T33" fmla="*/ 56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84"/>
                  <a:gd name="T53" fmla="*/ 91 w 91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84">
                    <a:moveTo>
                      <a:pt x="84" y="56"/>
                    </a:moveTo>
                    <a:lnTo>
                      <a:pt x="91" y="42"/>
                    </a:lnTo>
                    <a:lnTo>
                      <a:pt x="91" y="28"/>
                    </a:lnTo>
                    <a:lnTo>
                      <a:pt x="84" y="14"/>
                    </a:lnTo>
                    <a:lnTo>
                      <a:pt x="6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4" y="14"/>
                    </a:lnTo>
                    <a:lnTo>
                      <a:pt x="7" y="21"/>
                    </a:lnTo>
                    <a:lnTo>
                      <a:pt x="0" y="42"/>
                    </a:lnTo>
                    <a:lnTo>
                      <a:pt x="0" y="63"/>
                    </a:lnTo>
                    <a:lnTo>
                      <a:pt x="14" y="77"/>
                    </a:lnTo>
                    <a:lnTo>
                      <a:pt x="35" y="84"/>
                    </a:lnTo>
                    <a:lnTo>
                      <a:pt x="56" y="84"/>
                    </a:lnTo>
                    <a:lnTo>
                      <a:pt x="70" y="77"/>
                    </a:lnTo>
                    <a:lnTo>
                      <a:pt x="84" y="63"/>
                    </a:lnTo>
                    <a:lnTo>
                      <a:pt x="84" y="56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8" name="Freeform 108"/>
              <p:cNvSpPr>
                <a:spLocks/>
              </p:cNvSpPr>
              <p:nvPr/>
            </p:nvSpPr>
            <p:spPr bwMode="auto">
              <a:xfrm>
                <a:off x="4261" y="2650"/>
                <a:ext cx="63" cy="99"/>
              </a:xfrm>
              <a:custGeom>
                <a:avLst/>
                <a:gdLst>
                  <a:gd name="T0" fmla="*/ 63 w 63"/>
                  <a:gd name="T1" fmla="*/ 57 h 99"/>
                  <a:gd name="T2" fmla="*/ 63 w 63"/>
                  <a:gd name="T3" fmla="*/ 43 h 99"/>
                  <a:gd name="T4" fmla="*/ 63 w 63"/>
                  <a:gd name="T5" fmla="*/ 28 h 99"/>
                  <a:gd name="T6" fmla="*/ 56 w 63"/>
                  <a:gd name="T7" fmla="*/ 7 h 99"/>
                  <a:gd name="T8" fmla="*/ 42 w 63"/>
                  <a:gd name="T9" fmla="*/ 7 h 99"/>
                  <a:gd name="T10" fmla="*/ 35 w 63"/>
                  <a:gd name="T11" fmla="*/ 0 h 99"/>
                  <a:gd name="T12" fmla="*/ 14 w 63"/>
                  <a:gd name="T13" fmla="*/ 7 h 99"/>
                  <a:gd name="T14" fmla="*/ 7 w 63"/>
                  <a:gd name="T15" fmla="*/ 21 h 99"/>
                  <a:gd name="T16" fmla="*/ 0 w 63"/>
                  <a:gd name="T17" fmla="*/ 43 h 99"/>
                  <a:gd name="T18" fmla="*/ 0 w 63"/>
                  <a:gd name="T19" fmla="*/ 71 h 99"/>
                  <a:gd name="T20" fmla="*/ 0 w 63"/>
                  <a:gd name="T21" fmla="*/ 85 h 99"/>
                  <a:gd name="T22" fmla="*/ 21 w 63"/>
                  <a:gd name="T23" fmla="*/ 99 h 99"/>
                  <a:gd name="T24" fmla="*/ 42 w 63"/>
                  <a:gd name="T25" fmla="*/ 92 h 99"/>
                  <a:gd name="T26" fmla="*/ 56 w 63"/>
                  <a:gd name="T27" fmla="*/ 85 h 99"/>
                  <a:gd name="T28" fmla="*/ 56 w 63"/>
                  <a:gd name="T29" fmla="*/ 71 h 99"/>
                  <a:gd name="T30" fmla="*/ 63 w 63"/>
                  <a:gd name="T31" fmla="*/ 57 h 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3"/>
                  <a:gd name="T49" fmla="*/ 0 h 99"/>
                  <a:gd name="T50" fmla="*/ 63 w 63"/>
                  <a:gd name="T51" fmla="*/ 99 h 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3" h="99">
                    <a:moveTo>
                      <a:pt x="63" y="57"/>
                    </a:moveTo>
                    <a:lnTo>
                      <a:pt x="63" y="43"/>
                    </a:lnTo>
                    <a:lnTo>
                      <a:pt x="63" y="28"/>
                    </a:lnTo>
                    <a:lnTo>
                      <a:pt x="56" y="7"/>
                    </a:lnTo>
                    <a:lnTo>
                      <a:pt x="42" y="7"/>
                    </a:lnTo>
                    <a:lnTo>
                      <a:pt x="35" y="0"/>
                    </a:lnTo>
                    <a:lnTo>
                      <a:pt x="14" y="7"/>
                    </a:lnTo>
                    <a:lnTo>
                      <a:pt x="7" y="21"/>
                    </a:lnTo>
                    <a:lnTo>
                      <a:pt x="0" y="43"/>
                    </a:lnTo>
                    <a:lnTo>
                      <a:pt x="0" y="71"/>
                    </a:lnTo>
                    <a:lnTo>
                      <a:pt x="0" y="85"/>
                    </a:lnTo>
                    <a:lnTo>
                      <a:pt x="21" y="99"/>
                    </a:lnTo>
                    <a:lnTo>
                      <a:pt x="42" y="92"/>
                    </a:lnTo>
                    <a:lnTo>
                      <a:pt x="56" y="85"/>
                    </a:lnTo>
                    <a:lnTo>
                      <a:pt x="56" y="71"/>
                    </a:lnTo>
                    <a:lnTo>
                      <a:pt x="63" y="57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9" name="Freeform 109"/>
              <p:cNvSpPr>
                <a:spLocks/>
              </p:cNvSpPr>
              <p:nvPr/>
            </p:nvSpPr>
            <p:spPr bwMode="auto">
              <a:xfrm>
                <a:off x="4261" y="2777"/>
                <a:ext cx="70" cy="84"/>
              </a:xfrm>
              <a:custGeom>
                <a:avLst/>
                <a:gdLst>
                  <a:gd name="T0" fmla="*/ 56 w 70"/>
                  <a:gd name="T1" fmla="*/ 0 h 84"/>
                  <a:gd name="T2" fmla="*/ 35 w 70"/>
                  <a:gd name="T3" fmla="*/ 0 h 84"/>
                  <a:gd name="T4" fmla="*/ 28 w 70"/>
                  <a:gd name="T5" fmla="*/ 0 h 84"/>
                  <a:gd name="T6" fmla="*/ 7 w 70"/>
                  <a:gd name="T7" fmla="*/ 0 h 84"/>
                  <a:gd name="T8" fmla="*/ 0 w 70"/>
                  <a:gd name="T9" fmla="*/ 7 h 84"/>
                  <a:gd name="T10" fmla="*/ 0 w 70"/>
                  <a:gd name="T11" fmla="*/ 28 h 84"/>
                  <a:gd name="T12" fmla="*/ 0 w 70"/>
                  <a:gd name="T13" fmla="*/ 49 h 84"/>
                  <a:gd name="T14" fmla="*/ 0 w 70"/>
                  <a:gd name="T15" fmla="*/ 63 h 84"/>
                  <a:gd name="T16" fmla="*/ 14 w 70"/>
                  <a:gd name="T17" fmla="*/ 77 h 84"/>
                  <a:gd name="T18" fmla="*/ 35 w 70"/>
                  <a:gd name="T19" fmla="*/ 84 h 84"/>
                  <a:gd name="T20" fmla="*/ 56 w 70"/>
                  <a:gd name="T21" fmla="*/ 70 h 84"/>
                  <a:gd name="T22" fmla="*/ 70 w 70"/>
                  <a:gd name="T23" fmla="*/ 49 h 84"/>
                  <a:gd name="T24" fmla="*/ 70 w 70"/>
                  <a:gd name="T25" fmla="*/ 35 h 84"/>
                  <a:gd name="T26" fmla="*/ 70 w 70"/>
                  <a:gd name="T27" fmla="*/ 14 h 84"/>
                  <a:gd name="T28" fmla="*/ 56 w 70"/>
                  <a:gd name="T29" fmla="*/ 0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0"/>
                  <a:gd name="T46" fmla="*/ 0 h 84"/>
                  <a:gd name="T47" fmla="*/ 70 w 70"/>
                  <a:gd name="T48" fmla="*/ 84 h 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0" h="84">
                    <a:moveTo>
                      <a:pt x="56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28"/>
                    </a:lnTo>
                    <a:lnTo>
                      <a:pt x="0" y="49"/>
                    </a:lnTo>
                    <a:lnTo>
                      <a:pt x="0" y="63"/>
                    </a:lnTo>
                    <a:lnTo>
                      <a:pt x="14" y="77"/>
                    </a:lnTo>
                    <a:lnTo>
                      <a:pt x="35" y="84"/>
                    </a:lnTo>
                    <a:lnTo>
                      <a:pt x="56" y="70"/>
                    </a:lnTo>
                    <a:lnTo>
                      <a:pt x="70" y="49"/>
                    </a:lnTo>
                    <a:lnTo>
                      <a:pt x="70" y="35"/>
                    </a:lnTo>
                    <a:lnTo>
                      <a:pt x="70" y="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0" name="Freeform 110"/>
              <p:cNvSpPr>
                <a:spLocks/>
              </p:cNvSpPr>
              <p:nvPr/>
            </p:nvSpPr>
            <p:spPr bwMode="auto">
              <a:xfrm>
                <a:off x="4317" y="2833"/>
                <a:ext cx="91" cy="85"/>
              </a:xfrm>
              <a:custGeom>
                <a:avLst/>
                <a:gdLst>
                  <a:gd name="T0" fmla="*/ 56 w 91"/>
                  <a:gd name="T1" fmla="*/ 7 h 85"/>
                  <a:gd name="T2" fmla="*/ 49 w 91"/>
                  <a:gd name="T3" fmla="*/ 7 h 85"/>
                  <a:gd name="T4" fmla="*/ 35 w 91"/>
                  <a:gd name="T5" fmla="*/ 14 h 85"/>
                  <a:gd name="T6" fmla="*/ 21 w 91"/>
                  <a:gd name="T7" fmla="*/ 28 h 85"/>
                  <a:gd name="T8" fmla="*/ 14 w 91"/>
                  <a:gd name="T9" fmla="*/ 28 h 85"/>
                  <a:gd name="T10" fmla="*/ 0 w 91"/>
                  <a:gd name="T11" fmla="*/ 43 h 85"/>
                  <a:gd name="T12" fmla="*/ 0 w 91"/>
                  <a:gd name="T13" fmla="*/ 64 h 85"/>
                  <a:gd name="T14" fmla="*/ 14 w 91"/>
                  <a:gd name="T15" fmla="*/ 71 h 85"/>
                  <a:gd name="T16" fmla="*/ 28 w 91"/>
                  <a:gd name="T17" fmla="*/ 85 h 85"/>
                  <a:gd name="T18" fmla="*/ 42 w 91"/>
                  <a:gd name="T19" fmla="*/ 85 h 85"/>
                  <a:gd name="T20" fmla="*/ 70 w 91"/>
                  <a:gd name="T21" fmla="*/ 85 h 85"/>
                  <a:gd name="T22" fmla="*/ 77 w 91"/>
                  <a:gd name="T23" fmla="*/ 78 h 85"/>
                  <a:gd name="T24" fmla="*/ 91 w 91"/>
                  <a:gd name="T25" fmla="*/ 57 h 85"/>
                  <a:gd name="T26" fmla="*/ 91 w 91"/>
                  <a:gd name="T27" fmla="*/ 35 h 85"/>
                  <a:gd name="T28" fmla="*/ 84 w 91"/>
                  <a:gd name="T29" fmla="*/ 14 h 85"/>
                  <a:gd name="T30" fmla="*/ 70 w 91"/>
                  <a:gd name="T31" fmla="*/ 0 h 85"/>
                  <a:gd name="T32" fmla="*/ 56 w 91"/>
                  <a:gd name="T33" fmla="*/ 7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85"/>
                  <a:gd name="T53" fmla="*/ 91 w 91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85">
                    <a:moveTo>
                      <a:pt x="56" y="7"/>
                    </a:moveTo>
                    <a:lnTo>
                      <a:pt x="49" y="7"/>
                    </a:lnTo>
                    <a:lnTo>
                      <a:pt x="35" y="14"/>
                    </a:lnTo>
                    <a:lnTo>
                      <a:pt x="21" y="28"/>
                    </a:lnTo>
                    <a:lnTo>
                      <a:pt x="14" y="28"/>
                    </a:lnTo>
                    <a:lnTo>
                      <a:pt x="0" y="43"/>
                    </a:lnTo>
                    <a:lnTo>
                      <a:pt x="0" y="64"/>
                    </a:lnTo>
                    <a:lnTo>
                      <a:pt x="14" y="71"/>
                    </a:lnTo>
                    <a:lnTo>
                      <a:pt x="28" y="85"/>
                    </a:lnTo>
                    <a:lnTo>
                      <a:pt x="42" y="85"/>
                    </a:lnTo>
                    <a:lnTo>
                      <a:pt x="70" y="85"/>
                    </a:lnTo>
                    <a:lnTo>
                      <a:pt x="77" y="78"/>
                    </a:lnTo>
                    <a:lnTo>
                      <a:pt x="91" y="57"/>
                    </a:lnTo>
                    <a:lnTo>
                      <a:pt x="91" y="35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1" name="Freeform 111"/>
              <p:cNvSpPr>
                <a:spLocks/>
              </p:cNvSpPr>
              <p:nvPr/>
            </p:nvSpPr>
            <p:spPr bwMode="auto">
              <a:xfrm>
                <a:off x="4422" y="2805"/>
                <a:ext cx="85" cy="85"/>
              </a:xfrm>
              <a:custGeom>
                <a:avLst/>
                <a:gdLst>
                  <a:gd name="T0" fmla="*/ 43 w 85"/>
                  <a:gd name="T1" fmla="*/ 85 h 85"/>
                  <a:gd name="T2" fmla="*/ 64 w 85"/>
                  <a:gd name="T3" fmla="*/ 78 h 85"/>
                  <a:gd name="T4" fmla="*/ 78 w 85"/>
                  <a:gd name="T5" fmla="*/ 63 h 85"/>
                  <a:gd name="T6" fmla="*/ 85 w 85"/>
                  <a:gd name="T7" fmla="*/ 49 h 85"/>
                  <a:gd name="T8" fmla="*/ 78 w 85"/>
                  <a:gd name="T9" fmla="*/ 21 h 85"/>
                  <a:gd name="T10" fmla="*/ 64 w 85"/>
                  <a:gd name="T11" fmla="*/ 7 h 85"/>
                  <a:gd name="T12" fmla="*/ 29 w 85"/>
                  <a:gd name="T13" fmla="*/ 0 h 85"/>
                  <a:gd name="T14" fmla="*/ 14 w 85"/>
                  <a:gd name="T15" fmla="*/ 7 h 85"/>
                  <a:gd name="T16" fmla="*/ 0 w 85"/>
                  <a:gd name="T17" fmla="*/ 21 h 85"/>
                  <a:gd name="T18" fmla="*/ 0 w 85"/>
                  <a:gd name="T19" fmla="*/ 42 h 85"/>
                  <a:gd name="T20" fmla="*/ 7 w 85"/>
                  <a:gd name="T21" fmla="*/ 56 h 85"/>
                  <a:gd name="T22" fmla="*/ 14 w 85"/>
                  <a:gd name="T23" fmla="*/ 78 h 85"/>
                  <a:gd name="T24" fmla="*/ 43 w 85"/>
                  <a:gd name="T25" fmla="*/ 85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"/>
                  <a:gd name="T40" fmla="*/ 0 h 85"/>
                  <a:gd name="T41" fmla="*/ 85 w 85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" h="85">
                    <a:moveTo>
                      <a:pt x="43" y="85"/>
                    </a:moveTo>
                    <a:lnTo>
                      <a:pt x="64" y="78"/>
                    </a:lnTo>
                    <a:lnTo>
                      <a:pt x="78" y="63"/>
                    </a:lnTo>
                    <a:lnTo>
                      <a:pt x="85" y="49"/>
                    </a:lnTo>
                    <a:lnTo>
                      <a:pt x="78" y="21"/>
                    </a:lnTo>
                    <a:lnTo>
                      <a:pt x="64" y="7"/>
                    </a:lnTo>
                    <a:lnTo>
                      <a:pt x="29" y="0"/>
                    </a:lnTo>
                    <a:lnTo>
                      <a:pt x="14" y="7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7" y="56"/>
                    </a:lnTo>
                    <a:lnTo>
                      <a:pt x="14" y="78"/>
                    </a:lnTo>
                    <a:lnTo>
                      <a:pt x="43" y="85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2" name="Freeform 112"/>
              <p:cNvSpPr>
                <a:spLocks/>
              </p:cNvSpPr>
              <p:nvPr/>
            </p:nvSpPr>
            <p:spPr bwMode="auto">
              <a:xfrm>
                <a:off x="4408" y="2904"/>
                <a:ext cx="120" cy="49"/>
              </a:xfrm>
              <a:custGeom>
                <a:avLst/>
                <a:gdLst>
                  <a:gd name="T0" fmla="*/ 120 w 120"/>
                  <a:gd name="T1" fmla="*/ 21 h 49"/>
                  <a:gd name="T2" fmla="*/ 99 w 120"/>
                  <a:gd name="T3" fmla="*/ 7 h 49"/>
                  <a:gd name="T4" fmla="*/ 85 w 120"/>
                  <a:gd name="T5" fmla="*/ 0 h 49"/>
                  <a:gd name="T6" fmla="*/ 64 w 120"/>
                  <a:gd name="T7" fmla="*/ 0 h 49"/>
                  <a:gd name="T8" fmla="*/ 43 w 120"/>
                  <a:gd name="T9" fmla="*/ 7 h 49"/>
                  <a:gd name="T10" fmla="*/ 21 w 120"/>
                  <a:gd name="T11" fmla="*/ 14 h 49"/>
                  <a:gd name="T12" fmla="*/ 7 w 120"/>
                  <a:gd name="T13" fmla="*/ 21 h 49"/>
                  <a:gd name="T14" fmla="*/ 0 w 120"/>
                  <a:gd name="T15" fmla="*/ 42 h 49"/>
                  <a:gd name="T16" fmla="*/ 0 w 120"/>
                  <a:gd name="T17" fmla="*/ 49 h 49"/>
                  <a:gd name="T18" fmla="*/ 120 w 120"/>
                  <a:gd name="T19" fmla="*/ 21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"/>
                  <a:gd name="T31" fmla="*/ 0 h 49"/>
                  <a:gd name="T32" fmla="*/ 120 w 120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" h="49">
                    <a:moveTo>
                      <a:pt x="120" y="21"/>
                    </a:moveTo>
                    <a:lnTo>
                      <a:pt x="99" y="7"/>
                    </a:lnTo>
                    <a:lnTo>
                      <a:pt x="85" y="0"/>
                    </a:lnTo>
                    <a:lnTo>
                      <a:pt x="64" y="0"/>
                    </a:lnTo>
                    <a:lnTo>
                      <a:pt x="43" y="7"/>
                    </a:lnTo>
                    <a:lnTo>
                      <a:pt x="21" y="14"/>
                    </a:lnTo>
                    <a:lnTo>
                      <a:pt x="7" y="21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20" y="2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849" name="Rectangle 113"/>
            <p:cNvSpPr>
              <a:spLocks noChangeArrowheads="1"/>
            </p:cNvSpPr>
            <p:nvPr/>
          </p:nvSpPr>
          <p:spPr bwMode="auto">
            <a:xfrm>
              <a:off x="4655" y="2573"/>
              <a:ext cx="7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9900"/>
                  </a:solidFill>
                </a:rPr>
                <a:t>L: 24 wt% Ni</a:t>
              </a:r>
              <a:endParaRPr lang="en-US" altLang="en-US"/>
            </a:p>
          </p:txBody>
        </p:sp>
        <p:sp>
          <p:nvSpPr>
            <p:cNvPr id="32850" name="Rectangle 114"/>
            <p:cNvSpPr>
              <a:spLocks noChangeArrowheads="1"/>
            </p:cNvSpPr>
            <p:nvPr/>
          </p:nvSpPr>
          <p:spPr bwMode="auto">
            <a:xfrm>
              <a:off x="4655" y="2798"/>
              <a:ext cx="7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1600">
                  <a:solidFill>
                    <a:srgbClr val="0033CC"/>
                  </a:solidFill>
                </a:rPr>
                <a:t>: 36 wt% Ni </a:t>
              </a:r>
              <a:endParaRPr lang="en-US" altLang="en-US" sz="1600"/>
            </a:p>
          </p:txBody>
        </p:sp>
        <p:sp>
          <p:nvSpPr>
            <p:cNvPr id="32851" name="Line 117"/>
            <p:cNvSpPr>
              <a:spLocks noChangeShapeType="1"/>
            </p:cNvSpPr>
            <p:nvPr/>
          </p:nvSpPr>
          <p:spPr bwMode="auto">
            <a:xfrm flipH="1" flipV="1">
              <a:off x="3617" y="2221"/>
              <a:ext cx="644" cy="4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226"/>
          <p:cNvGrpSpPr>
            <a:grpSpLocks/>
          </p:cNvGrpSpPr>
          <p:nvPr/>
        </p:nvGrpSpPr>
        <p:grpSpPr bwMode="auto">
          <a:xfrm>
            <a:off x="5864225" y="3379789"/>
            <a:ext cx="1722438" cy="288925"/>
            <a:chOff x="2734" y="2129"/>
            <a:chExt cx="1085" cy="182"/>
          </a:xfrm>
        </p:grpSpPr>
        <p:sp>
          <p:nvSpPr>
            <p:cNvPr id="32837" name="Rectangle 79"/>
            <p:cNvSpPr>
              <a:spLocks noChangeArrowheads="1"/>
            </p:cNvSpPr>
            <p:nvPr/>
          </p:nvSpPr>
          <p:spPr bwMode="auto">
            <a:xfrm>
              <a:off x="2734" y="2129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9900"/>
                  </a:solidFill>
                </a:rPr>
                <a:t>24</a:t>
              </a:r>
              <a:endParaRPr lang="en-US" altLang="en-US"/>
            </a:p>
          </p:txBody>
        </p:sp>
        <p:sp>
          <p:nvSpPr>
            <p:cNvPr id="32838" name="Rectangle 80"/>
            <p:cNvSpPr>
              <a:spLocks noChangeArrowheads="1"/>
            </p:cNvSpPr>
            <p:nvPr/>
          </p:nvSpPr>
          <p:spPr bwMode="auto">
            <a:xfrm>
              <a:off x="3677" y="2157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3399"/>
                  </a:solidFill>
                </a:rPr>
                <a:t>36</a:t>
              </a:r>
              <a:endParaRPr lang="en-US" altLang="en-US"/>
            </a:p>
          </p:txBody>
        </p:sp>
        <p:grpSp>
          <p:nvGrpSpPr>
            <p:cNvPr id="32839" name="Group 225"/>
            <p:cNvGrpSpPr>
              <a:grpSpLocks/>
            </p:cNvGrpSpPr>
            <p:nvPr/>
          </p:nvGrpSpPr>
          <p:grpSpPr bwMode="auto">
            <a:xfrm>
              <a:off x="2898" y="2210"/>
              <a:ext cx="743" cy="25"/>
              <a:chOff x="2898" y="2210"/>
              <a:chExt cx="743" cy="25"/>
            </a:xfrm>
          </p:grpSpPr>
          <p:grpSp>
            <p:nvGrpSpPr>
              <p:cNvPr id="32840" name="Group 220"/>
              <p:cNvGrpSpPr>
                <a:grpSpLocks/>
              </p:cNvGrpSpPr>
              <p:nvPr/>
            </p:nvGrpSpPr>
            <p:grpSpPr bwMode="auto">
              <a:xfrm>
                <a:off x="2898" y="2210"/>
                <a:ext cx="694" cy="22"/>
                <a:chOff x="2898" y="2210"/>
                <a:chExt cx="694" cy="22"/>
              </a:xfrm>
            </p:grpSpPr>
            <p:sp>
              <p:nvSpPr>
                <p:cNvPr id="32845" name="Line 221"/>
                <p:cNvSpPr>
                  <a:spLocks noChangeShapeType="1"/>
                </p:cNvSpPr>
                <p:nvPr/>
              </p:nvSpPr>
              <p:spPr bwMode="auto">
                <a:xfrm>
                  <a:off x="2910" y="2221"/>
                  <a:ext cx="682" cy="1"/>
                </a:xfrm>
                <a:prstGeom prst="line">
                  <a:avLst/>
                </a:prstGeom>
                <a:noFill/>
                <a:ln w="22225">
                  <a:solidFill>
                    <a:srgbClr val="00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46" name="Oval 222"/>
                <p:cNvSpPr>
                  <a:spLocks noChangeArrowheads="1"/>
                </p:cNvSpPr>
                <p:nvPr/>
              </p:nvSpPr>
              <p:spPr bwMode="auto">
                <a:xfrm>
                  <a:off x="2898" y="2210"/>
                  <a:ext cx="23" cy="22"/>
                </a:xfrm>
                <a:prstGeom prst="ellipse">
                  <a:avLst/>
                </a:prstGeom>
                <a:solidFill>
                  <a:srgbClr val="FFFFFF"/>
                </a:solidFill>
                <a:ln w="33338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en-US"/>
                </a:p>
              </p:txBody>
            </p:sp>
          </p:grpSp>
          <p:grpSp>
            <p:nvGrpSpPr>
              <p:cNvPr id="32841" name="Group 218"/>
              <p:cNvGrpSpPr>
                <a:grpSpLocks/>
              </p:cNvGrpSpPr>
              <p:nvPr/>
            </p:nvGrpSpPr>
            <p:grpSpPr bwMode="auto">
              <a:xfrm>
                <a:off x="3585" y="2210"/>
                <a:ext cx="56" cy="25"/>
                <a:chOff x="3585" y="2210"/>
                <a:chExt cx="56" cy="25"/>
              </a:xfrm>
            </p:grpSpPr>
            <p:sp>
              <p:nvSpPr>
                <p:cNvPr id="32842" name="Line 82"/>
                <p:cNvSpPr>
                  <a:spLocks noChangeShapeType="1"/>
                </p:cNvSpPr>
                <p:nvPr/>
              </p:nvSpPr>
              <p:spPr bwMode="auto">
                <a:xfrm>
                  <a:off x="3585" y="2221"/>
                  <a:ext cx="56" cy="1"/>
                </a:xfrm>
                <a:prstGeom prst="line">
                  <a:avLst/>
                </a:prstGeom>
                <a:noFill/>
                <a:ln w="22225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43" name="Oval 83"/>
                <p:cNvSpPr>
                  <a:spLocks noChangeArrowheads="1"/>
                </p:cNvSpPr>
                <p:nvPr/>
              </p:nvSpPr>
              <p:spPr bwMode="auto">
                <a:xfrm>
                  <a:off x="3616" y="2210"/>
                  <a:ext cx="22" cy="22"/>
                </a:xfrm>
                <a:prstGeom prst="ellipse">
                  <a:avLst/>
                </a:prstGeom>
                <a:solidFill>
                  <a:srgbClr val="0000AA"/>
                </a:solidFill>
                <a:ln w="33338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32844" name="Line 85"/>
                <p:cNvSpPr>
                  <a:spLocks noChangeShapeType="1"/>
                </p:cNvSpPr>
                <p:nvPr/>
              </p:nvSpPr>
              <p:spPr bwMode="auto">
                <a:xfrm>
                  <a:off x="3585" y="2214"/>
                  <a:ext cx="28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23" name="Group 224"/>
          <p:cNvGrpSpPr>
            <a:grpSpLocks/>
          </p:cNvGrpSpPr>
          <p:nvPr/>
        </p:nvGrpSpPr>
        <p:grpSpPr bwMode="auto">
          <a:xfrm>
            <a:off x="7197725" y="3224214"/>
            <a:ext cx="209550" cy="320675"/>
            <a:chOff x="3574" y="2031"/>
            <a:chExt cx="132" cy="202"/>
          </a:xfrm>
        </p:grpSpPr>
        <p:sp>
          <p:nvSpPr>
            <p:cNvPr id="32835" name="Rectangle 156"/>
            <p:cNvSpPr>
              <a:spLocks noChangeArrowheads="1"/>
            </p:cNvSpPr>
            <p:nvPr/>
          </p:nvSpPr>
          <p:spPr bwMode="auto">
            <a:xfrm>
              <a:off x="3585" y="2031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D</a:t>
              </a:r>
              <a:endParaRPr lang="en-US" altLang="en-US"/>
            </a:p>
          </p:txBody>
        </p:sp>
        <p:sp>
          <p:nvSpPr>
            <p:cNvPr id="32836" name="Oval 157"/>
            <p:cNvSpPr>
              <a:spLocks noChangeArrowheads="1"/>
            </p:cNvSpPr>
            <p:nvPr/>
          </p:nvSpPr>
          <p:spPr bwMode="auto">
            <a:xfrm>
              <a:off x="3574" y="2210"/>
              <a:ext cx="22" cy="22"/>
            </a:xfrm>
            <a:prstGeom prst="ellipse">
              <a:avLst/>
            </a:prstGeom>
            <a:solidFill>
              <a:srgbClr val="FFFFFF"/>
            </a:solidFill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421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2133600" y="2286001"/>
            <a:ext cx="3276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• Slow rate of cooling:</a:t>
            </a:r>
          </a:p>
          <a:p>
            <a:r>
              <a:rPr lang="en-US" altLang="en-US" sz="2200" dirty="0"/>
              <a:t>   Equilibrium structure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6618288" y="2286001"/>
            <a:ext cx="3276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• Fast rate of cooling:</a:t>
            </a:r>
          </a:p>
          <a:p>
            <a:r>
              <a:rPr lang="en-US" altLang="en-US" sz="2200"/>
              <a:t>   Cored structure</a:t>
            </a:r>
          </a:p>
        </p:txBody>
      </p:sp>
      <p:sp>
        <p:nvSpPr>
          <p:cNvPr id="52" name="Freeform 11"/>
          <p:cNvSpPr>
            <a:spLocks/>
          </p:cNvSpPr>
          <p:nvPr/>
        </p:nvSpPr>
        <p:spPr bwMode="auto">
          <a:xfrm>
            <a:off x="6459538" y="3678239"/>
            <a:ext cx="2305050" cy="2198687"/>
          </a:xfrm>
          <a:custGeom>
            <a:avLst/>
            <a:gdLst>
              <a:gd name="T0" fmla="*/ 2147483646 w 1452"/>
              <a:gd name="T1" fmla="*/ 2147483646 h 1385"/>
              <a:gd name="T2" fmla="*/ 2147483646 w 1452"/>
              <a:gd name="T3" fmla="*/ 2147483646 h 1385"/>
              <a:gd name="T4" fmla="*/ 2147483646 w 1452"/>
              <a:gd name="T5" fmla="*/ 2147483646 h 1385"/>
              <a:gd name="T6" fmla="*/ 0 w 1452"/>
              <a:gd name="T7" fmla="*/ 2147483646 h 1385"/>
              <a:gd name="T8" fmla="*/ 2147483646 w 1452"/>
              <a:gd name="T9" fmla="*/ 2147483646 h 1385"/>
              <a:gd name="T10" fmla="*/ 2147483646 w 1452"/>
              <a:gd name="T11" fmla="*/ 2147483646 h 1385"/>
              <a:gd name="T12" fmla="*/ 2147483646 w 1452"/>
              <a:gd name="T13" fmla="*/ 2147483646 h 1385"/>
              <a:gd name="T14" fmla="*/ 2147483646 w 1452"/>
              <a:gd name="T15" fmla="*/ 2147483646 h 1385"/>
              <a:gd name="T16" fmla="*/ 2147483646 w 1452"/>
              <a:gd name="T17" fmla="*/ 2147483646 h 1385"/>
              <a:gd name="T18" fmla="*/ 2147483646 w 1452"/>
              <a:gd name="T19" fmla="*/ 2147483646 h 1385"/>
              <a:gd name="T20" fmla="*/ 2147483646 w 1452"/>
              <a:gd name="T21" fmla="*/ 2147483646 h 1385"/>
              <a:gd name="T22" fmla="*/ 2147483646 w 1452"/>
              <a:gd name="T23" fmla="*/ 2147483646 h 1385"/>
              <a:gd name="T24" fmla="*/ 2147483646 w 1452"/>
              <a:gd name="T25" fmla="*/ 2147483646 h 1385"/>
              <a:gd name="T26" fmla="*/ 2147483646 w 1452"/>
              <a:gd name="T27" fmla="*/ 2147483646 h 1385"/>
              <a:gd name="T28" fmla="*/ 2147483646 w 1452"/>
              <a:gd name="T29" fmla="*/ 2147483646 h 1385"/>
              <a:gd name="T30" fmla="*/ 2147483646 w 1452"/>
              <a:gd name="T31" fmla="*/ 0 h 1385"/>
              <a:gd name="T32" fmla="*/ 2147483646 w 1452"/>
              <a:gd name="T33" fmla="*/ 2147483646 h 13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2"/>
              <a:gd name="T52" fmla="*/ 0 h 1385"/>
              <a:gd name="T53" fmla="*/ 1452 w 1452"/>
              <a:gd name="T54" fmla="*/ 1385 h 13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2" h="1385">
                <a:moveTo>
                  <a:pt x="482" y="33"/>
                </a:moveTo>
                <a:lnTo>
                  <a:pt x="221" y="93"/>
                </a:lnTo>
                <a:lnTo>
                  <a:pt x="67" y="234"/>
                </a:lnTo>
                <a:lnTo>
                  <a:pt x="0" y="448"/>
                </a:lnTo>
                <a:lnTo>
                  <a:pt x="40" y="636"/>
                </a:lnTo>
                <a:lnTo>
                  <a:pt x="113" y="943"/>
                </a:lnTo>
                <a:lnTo>
                  <a:pt x="254" y="1144"/>
                </a:lnTo>
                <a:lnTo>
                  <a:pt x="595" y="1258"/>
                </a:lnTo>
                <a:lnTo>
                  <a:pt x="850" y="1385"/>
                </a:lnTo>
                <a:lnTo>
                  <a:pt x="1164" y="1325"/>
                </a:lnTo>
                <a:lnTo>
                  <a:pt x="1398" y="1097"/>
                </a:lnTo>
                <a:lnTo>
                  <a:pt x="1452" y="789"/>
                </a:lnTo>
                <a:lnTo>
                  <a:pt x="1418" y="468"/>
                </a:lnTo>
                <a:lnTo>
                  <a:pt x="1238" y="254"/>
                </a:lnTo>
                <a:lnTo>
                  <a:pt x="937" y="53"/>
                </a:lnTo>
                <a:lnTo>
                  <a:pt x="676" y="0"/>
                </a:lnTo>
                <a:lnTo>
                  <a:pt x="482" y="33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Freeform 12"/>
          <p:cNvSpPr>
            <a:spLocks/>
          </p:cNvSpPr>
          <p:nvPr/>
        </p:nvSpPr>
        <p:spPr bwMode="auto">
          <a:xfrm>
            <a:off x="6713538" y="3900488"/>
            <a:ext cx="1731962" cy="1689100"/>
          </a:xfrm>
          <a:custGeom>
            <a:avLst/>
            <a:gdLst>
              <a:gd name="T0" fmla="*/ 2147483646 w 1091"/>
              <a:gd name="T1" fmla="*/ 2147483646 h 1064"/>
              <a:gd name="T2" fmla="*/ 2147483646 w 1091"/>
              <a:gd name="T3" fmla="*/ 2147483646 h 1064"/>
              <a:gd name="T4" fmla="*/ 2147483646 w 1091"/>
              <a:gd name="T5" fmla="*/ 0 h 1064"/>
              <a:gd name="T6" fmla="*/ 2147483646 w 1091"/>
              <a:gd name="T7" fmla="*/ 2147483646 h 1064"/>
              <a:gd name="T8" fmla="*/ 2147483646 w 1091"/>
              <a:gd name="T9" fmla="*/ 2147483646 h 1064"/>
              <a:gd name="T10" fmla="*/ 2147483646 w 1091"/>
              <a:gd name="T11" fmla="*/ 2147483646 h 1064"/>
              <a:gd name="T12" fmla="*/ 2147483646 w 1091"/>
              <a:gd name="T13" fmla="*/ 2147483646 h 1064"/>
              <a:gd name="T14" fmla="*/ 2147483646 w 1091"/>
              <a:gd name="T15" fmla="*/ 2147483646 h 1064"/>
              <a:gd name="T16" fmla="*/ 0 w 1091"/>
              <a:gd name="T17" fmla="*/ 2147483646 h 1064"/>
              <a:gd name="T18" fmla="*/ 2147483646 w 1091"/>
              <a:gd name="T19" fmla="*/ 2147483646 h 1064"/>
              <a:gd name="T20" fmla="*/ 2147483646 w 1091"/>
              <a:gd name="T21" fmla="*/ 2147483646 h 1064"/>
              <a:gd name="T22" fmla="*/ 2147483646 w 1091"/>
              <a:gd name="T23" fmla="*/ 2147483646 h 1064"/>
              <a:gd name="T24" fmla="*/ 2147483646 w 1091"/>
              <a:gd name="T25" fmla="*/ 2147483646 h 1064"/>
              <a:gd name="T26" fmla="*/ 2147483646 w 1091"/>
              <a:gd name="T27" fmla="*/ 2147483646 h 1064"/>
              <a:gd name="T28" fmla="*/ 2147483646 w 1091"/>
              <a:gd name="T29" fmla="*/ 2147483646 h 1064"/>
              <a:gd name="T30" fmla="*/ 2147483646 w 1091"/>
              <a:gd name="T31" fmla="*/ 2147483646 h 1064"/>
              <a:gd name="T32" fmla="*/ 2147483646 w 1091"/>
              <a:gd name="T33" fmla="*/ 2147483646 h 1064"/>
              <a:gd name="T34" fmla="*/ 2147483646 w 1091"/>
              <a:gd name="T35" fmla="*/ 2147483646 h 1064"/>
              <a:gd name="T36" fmla="*/ 2147483646 w 1091"/>
              <a:gd name="T37" fmla="*/ 2147483646 h 1064"/>
              <a:gd name="T38" fmla="*/ 2147483646 w 1091"/>
              <a:gd name="T39" fmla="*/ 2147483646 h 1064"/>
              <a:gd name="T40" fmla="*/ 2147483646 w 1091"/>
              <a:gd name="T41" fmla="*/ 2147483646 h 1064"/>
              <a:gd name="T42" fmla="*/ 2147483646 w 1091"/>
              <a:gd name="T43" fmla="*/ 2147483646 h 1064"/>
              <a:gd name="T44" fmla="*/ 2147483646 w 1091"/>
              <a:gd name="T45" fmla="*/ 2147483646 h 106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91"/>
              <a:gd name="T70" fmla="*/ 0 h 1064"/>
              <a:gd name="T71" fmla="*/ 1091 w 1091"/>
              <a:gd name="T72" fmla="*/ 1064 h 106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91" h="1064">
                <a:moveTo>
                  <a:pt x="837" y="141"/>
                </a:moveTo>
                <a:lnTo>
                  <a:pt x="663" y="47"/>
                </a:lnTo>
                <a:lnTo>
                  <a:pt x="516" y="0"/>
                </a:lnTo>
                <a:lnTo>
                  <a:pt x="415" y="20"/>
                </a:lnTo>
                <a:lnTo>
                  <a:pt x="275" y="47"/>
                </a:lnTo>
                <a:lnTo>
                  <a:pt x="141" y="74"/>
                </a:lnTo>
                <a:lnTo>
                  <a:pt x="87" y="121"/>
                </a:lnTo>
                <a:lnTo>
                  <a:pt x="40" y="228"/>
                </a:lnTo>
                <a:lnTo>
                  <a:pt x="0" y="362"/>
                </a:lnTo>
                <a:lnTo>
                  <a:pt x="14" y="482"/>
                </a:lnTo>
                <a:lnTo>
                  <a:pt x="87" y="649"/>
                </a:lnTo>
                <a:lnTo>
                  <a:pt x="148" y="844"/>
                </a:lnTo>
                <a:lnTo>
                  <a:pt x="281" y="911"/>
                </a:lnTo>
                <a:lnTo>
                  <a:pt x="435" y="984"/>
                </a:lnTo>
                <a:lnTo>
                  <a:pt x="576" y="1018"/>
                </a:lnTo>
                <a:lnTo>
                  <a:pt x="736" y="1064"/>
                </a:lnTo>
                <a:lnTo>
                  <a:pt x="897" y="984"/>
                </a:lnTo>
                <a:lnTo>
                  <a:pt x="1051" y="864"/>
                </a:lnTo>
                <a:lnTo>
                  <a:pt x="1091" y="676"/>
                </a:lnTo>
                <a:lnTo>
                  <a:pt x="1071" y="435"/>
                </a:lnTo>
                <a:lnTo>
                  <a:pt x="957" y="268"/>
                </a:lnTo>
                <a:lnTo>
                  <a:pt x="844" y="154"/>
                </a:lnTo>
                <a:lnTo>
                  <a:pt x="837" y="141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Freeform 13"/>
          <p:cNvSpPr>
            <a:spLocks/>
          </p:cNvSpPr>
          <p:nvPr/>
        </p:nvSpPr>
        <p:spPr bwMode="auto">
          <a:xfrm>
            <a:off x="6862763" y="4113214"/>
            <a:ext cx="1370012" cy="1254125"/>
          </a:xfrm>
          <a:custGeom>
            <a:avLst/>
            <a:gdLst>
              <a:gd name="T0" fmla="*/ 2147483646 w 863"/>
              <a:gd name="T1" fmla="*/ 2147483646 h 790"/>
              <a:gd name="T2" fmla="*/ 2147483646 w 863"/>
              <a:gd name="T3" fmla="*/ 2147483646 h 790"/>
              <a:gd name="T4" fmla="*/ 2147483646 w 863"/>
              <a:gd name="T5" fmla="*/ 2147483646 h 790"/>
              <a:gd name="T6" fmla="*/ 2147483646 w 863"/>
              <a:gd name="T7" fmla="*/ 2147483646 h 790"/>
              <a:gd name="T8" fmla="*/ 2147483646 w 863"/>
              <a:gd name="T9" fmla="*/ 0 h 790"/>
              <a:gd name="T10" fmla="*/ 2147483646 w 863"/>
              <a:gd name="T11" fmla="*/ 2147483646 h 790"/>
              <a:gd name="T12" fmla="*/ 2147483646 w 863"/>
              <a:gd name="T13" fmla="*/ 2147483646 h 790"/>
              <a:gd name="T14" fmla="*/ 2147483646 w 863"/>
              <a:gd name="T15" fmla="*/ 2147483646 h 790"/>
              <a:gd name="T16" fmla="*/ 0 w 863"/>
              <a:gd name="T17" fmla="*/ 2147483646 h 790"/>
              <a:gd name="T18" fmla="*/ 2147483646 w 863"/>
              <a:gd name="T19" fmla="*/ 2147483646 h 790"/>
              <a:gd name="T20" fmla="*/ 2147483646 w 863"/>
              <a:gd name="T21" fmla="*/ 2147483646 h 790"/>
              <a:gd name="T22" fmla="*/ 2147483646 w 863"/>
              <a:gd name="T23" fmla="*/ 2147483646 h 790"/>
              <a:gd name="T24" fmla="*/ 2147483646 w 863"/>
              <a:gd name="T25" fmla="*/ 2147483646 h 790"/>
              <a:gd name="T26" fmla="*/ 2147483646 w 863"/>
              <a:gd name="T27" fmla="*/ 2147483646 h 790"/>
              <a:gd name="T28" fmla="*/ 2147483646 w 863"/>
              <a:gd name="T29" fmla="*/ 2147483646 h 790"/>
              <a:gd name="T30" fmla="*/ 2147483646 w 863"/>
              <a:gd name="T31" fmla="*/ 2147483646 h 79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3"/>
              <a:gd name="T49" fmla="*/ 0 h 790"/>
              <a:gd name="T50" fmla="*/ 863 w 863"/>
              <a:gd name="T51" fmla="*/ 790 h 79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3" h="790">
                <a:moveTo>
                  <a:pt x="836" y="375"/>
                </a:moveTo>
                <a:lnTo>
                  <a:pt x="790" y="248"/>
                </a:lnTo>
                <a:lnTo>
                  <a:pt x="703" y="127"/>
                </a:lnTo>
                <a:lnTo>
                  <a:pt x="596" y="74"/>
                </a:lnTo>
                <a:lnTo>
                  <a:pt x="415" y="0"/>
                </a:lnTo>
                <a:lnTo>
                  <a:pt x="221" y="20"/>
                </a:lnTo>
                <a:lnTo>
                  <a:pt x="80" y="60"/>
                </a:lnTo>
                <a:lnTo>
                  <a:pt x="40" y="154"/>
                </a:lnTo>
                <a:lnTo>
                  <a:pt x="0" y="268"/>
                </a:lnTo>
                <a:lnTo>
                  <a:pt x="80" y="442"/>
                </a:lnTo>
                <a:lnTo>
                  <a:pt x="167" y="629"/>
                </a:lnTo>
                <a:lnTo>
                  <a:pt x="355" y="716"/>
                </a:lnTo>
                <a:lnTo>
                  <a:pt x="549" y="790"/>
                </a:lnTo>
                <a:lnTo>
                  <a:pt x="776" y="676"/>
                </a:lnTo>
                <a:lnTo>
                  <a:pt x="863" y="515"/>
                </a:lnTo>
                <a:lnTo>
                  <a:pt x="836" y="37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Freeform 14"/>
          <p:cNvSpPr>
            <a:spLocks/>
          </p:cNvSpPr>
          <p:nvPr/>
        </p:nvSpPr>
        <p:spPr bwMode="auto">
          <a:xfrm>
            <a:off x="7075489" y="4294189"/>
            <a:ext cx="935037" cy="796925"/>
          </a:xfrm>
          <a:custGeom>
            <a:avLst/>
            <a:gdLst>
              <a:gd name="T0" fmla="*/ 2147483646 w 589"/>
              <a:gd name="T1" fmla="*/ 2147483646 h 502"/>
              <a:gd name="T2" fmla="*/ 2147483646 w 589"/>
              <a:gd name="T3" fmla="*/ 2147483646 h 502"/>
              <a:gd name="T4" fmla="*/ 2147483646 w 589"/>
              <a:gd name="T5" fmla="*/ 2147483646 h 502"/>
              <a:gd name="T6" fmla="*/ 2147483646 w 589"/>
              <a:gd name="T7" fmla="*/ 2147483646 h 502"/>
              <a:gd name="T8" fmla="*/ 2147483646 w 589"/>
              <a:gd name="T9" fmla="*/ 2147483646 h 502"/>
              <a:gd name="T10" fmla="*/ 2147483646 w 589"/>
              <a:gd name="T11" fmla="*/ 2147483646 h 502"/>
              <a:gd name="T12" fmla="*/ 2147483646 w 589"/>
              <a:gd name="T13" fmla="*/ 2147483646 h 502"/>
              <a:gd name="T14" fmla="*/ 2147483646 w 589"/>
              <a:gd name="T15" fmla="*/ 0 h 502"/>
              <a:gd name="T16" fmla="*/ 2147483646 w 589"/>
              <a:gd name="T17" fmla="*/ 0 h 502"/>
              <a:gd name="T18" fmla="*/ 2147483646 w 589"/>
              <a:gd name="T19" fmla="*/ 2147483646 h 502"/>
              <a:gd name="T20" fmla="*/ 0 w 589"/>
              <a:gd name="T21" fmla="*/ 2147483646 h 502"/>
              <a:gd name="T22" fmla="*/ 2147483646 w 589"/>
              <a:gd name="T23" fmla="*/ 2147483646 h 5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9"/>
              <a:gd name="T37" fmla="*/ 0 h 502"/>
              <a:gd name="T38" fmla="*/ 589 w 589"/>
              <a:gd name="T39" fmla="*/ 502 h 5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9" h="502">
                <a:moveTo>
                  <a:pt x="53" y="281"/>
                </a:moveTo>
                <a:lnTo>
                  <a:pt x="194" y="428"/>
                </a:lnTo>
                <a:lnTo>
                  <a:pt x="355" y="502"/>
                </a:lnTo>
                <a:lnTo>
                  <a:pt x="502" y="462"/>
                </a:lnTo>
                <a:lnTo>
                  <a:pt x="589" y="348"/>
                </a:lnTo>
                <a:lnTo>
                  <a:pt x="542" y="181"/>
                </a:lnTo>
                <a:lnTo>
                  <a:pt x="455" y="87"/>
                </a:lnTo>
                <a:lnTo>
                  <a:pt x="274" y="0"/>
                </a:lnTo>
                <a:lnTo>
                  <a:pt x="87" y="0"/>
                </a:lnTo>
                <a:lnTo>
                  <a:pt x="20" y="53"/>
                </a:lnTo>
                <a:lnTo>
                  <a:pt x="0" y="181"/>
                </a:lnTo>
                <a:lnTo>
                  <a:pt x="53" y="281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Freeform 15"/>
          <p:cNvSpPr>
            <a:spLocks/>
          </p:cNvSpPr>
          <p:nvPr/>
        </p:nvSpPr>
        <p:spPr bwMode="auto">
          <a:xfrm>
            <a:off x="7265988" y="4421188"/>
            <a:ext cx="520700" cy="457200"/>
          </a:xfrm>
          <a:custGeom>
            <a:avLst/>
            <a:gdLst>
              <a:gd name="T0" fmla="*/ 2147483646 w 328"/>
              <a:gd name="T1" fmla="*/ 2147483646 h 288"/>
              <a:gd name="T2" fmla="*/ 2147483646 w 328"/>
              <a:gd name="T3" fmla="*/ 2147483646 h 288"/>
              <a:gd name="T4" fmla="*/ 2147483646 w 328"/>
              <a:gd name="T5" fmla="*/ 2147483646 h 288"/>
              <a:gd name="T6" fmla="*/ 2147483646 w 328"/>
              <a:gd name="T7" fmla="*/ 2147483646 h 288"/>
              <a:gd name="T8" fmla="*/ 2147483646 w 328"/>
              <a:gd name="T9" fmla="*/ 2147483646 h 288"/>
              <a:gd name="T10" fmla="*/ 2147483646 w 328"/>
              <a:gd name="T11" fmla="*/ 2147483646 h 288"/>
              <a:gd name="T12" fmla="*/ 2147483646 w 328"/>
              <a:gd name="T13" fmla="*/ 2147483646 h 288"/>
              <a:gd name="T14" fmla="*/ 2147483646 w 328"/>
              <a:gd name="T15" fmla="*/ 2147483646 h 288"/>
              <a:gd name="T16" fmla="*/ 2147483646 w 328"/>
              <a:gd name="T17" fmla="*/ 0 h 288"/>
              <a:gd name="T18" fmla="*/ 0 w 328"/>
              <a:gd name="T19" fmla="*/ 2147483646 h 288"/>
              <a:gd name="T20" fmla="*/ 0 w 328"/>
              <a:gd name="T21" fmla="*/ 2147483646 h 288"/>
              <a:gd name="T22" fmla="*/ 2147483646 w 328"/>
              <a:gd name="T23" fmla="*/ 2147483646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8"/>
              <a:gd name="T37" fmla="*/ 0 h 288"/>
              <a:gd name="T38" fmla="*/ 328 w 328"/>
              <a:gd name="T39" fmla="*/ 288 h 2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8" h="288">
                <a:moveTo>
                  <a:pt x="14" y="161"/>
                </a:moveTo>
                <a:lnTo>
                  <a:pt x="121" y="248"/>
                </a:lnTo>
                <a:lnTo>
                  <a:pt x="221" y="281"/>
                </a:lnTo>
                <a:lnTo>
                  <a:pt x="288" y="288"/>
                </a:lnTo>
                <a:lnTo>
                  <a:pt x="328" y="255"/>
                </a:lnTo>
                <a:lnTo>
                  <a:pt x="328" y="168"/>
                </a:lnTo>
                <a:lnTo>
                  <a:pt x="281" y="114"/>
                </a:lnTo>
                <a:lnTo>
                  <a:pt x="181" y="34"/>
                </a:lnTo>
                <a:lnTo>
                  <a:pt x="87" y="0"/>
                </a:lnTo>
                <a:lnTo>
                  <a:pt x="0" y="54"/>
                </a:lnTo>
                <a:lnTo>
                  <a:pt x="0" y="107"/>
                </a:lnTo>
                <a:lnTo>
                  <a:pt x="14" y="161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7553325" y="3433764"/>
            <a:ext cx="2639134" cy="1157287"/>
            <a:chOff x="6051556" y="3433310"/>
            <a:chExt cx="2639128" cy="1157273"/>
          </a:xfrm>
        </p:grpSpPr>
        <p:grpSp>
          <p:nvGrpSpPr>
            <p:cNvPr id="34861" name="Group 34"/>
            <p:cNvGrpSpPr>
              <a:grpSpLocks/>
            </p:cNvGrpSpPr>
            <p:nvPr/>
          </p:nvGrpSpPr>
          <p:grpSpPr bwMode="auto">
            <a:xfrm>
              <a:off x="6051556" y="3614274"/>
              <a:ext cx="912816" cy="976309"/>
              <a:chOff x="1172" y="2215"/>
              <a:chExt cx="575" cy="615"/>
            </a:xfrm>
          </p:grpSpPr>
          <p:sp>
            <p:nvSpPr>
              <p:cNvPr id="34864" name="Freeform 35"/>
              <p:cNvSpPr>
                <a:spLocks/>
              </p:cNvSpPr>
              <p:nvPr/>
            </p:nvSpPr>
            <p:spPr bwMode="auto">
              <a:xfrm>
                <a:off x="1172" y="2737"/>
                <a:ext cx="87" cy="93"/>
              </a:xfrm>
              <a:custGeom>
                <a:avLst/>
                <a:gdLst>
                  <a:gd name="T0" fmla="*/ 0 w 87"/>
                  <a:gd name="T1" fmla="*/ 93 h 93"/>
                  <a:gd name="T2" fmla="*/ 33 w 87"/>
                  <a:gd name="T3" fmla="*/ 0 h 93"/>
                  <a:gd name="T4" fmla="*/ 40 w 87"/>
                  <a:gd name="T5" fmla="*/ 46 h 93"/>
                  <a:gd name="T6" fmla="*/ 87 w 87"/>
                  <a:gd name="T7" fmla="*/ 60 h 93"/>
                  <a:gd name="T8" fmla="*/ 0 w 87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93"/>
                  <a:gd name="T17" fmla="*/ 87 w 87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93">
                    <a:moveTo>
                      <a:pt x="0" y="93"/>
                    </a:moveTo>
                    <a:lnTo>
                      <a:pt x="33" y="0"/>
                    </a:lnTo>
                    <a:lnTo>
                      <a:pt x="40" y="46"/>
                    </a:lnTo>
                    <a:lnTo>
                      <a:pt x="87" y="6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5" name="Line 36"/>
              <p:cNvSpPr>
                <a:spLocks noChangeShapeType="1"/>
              </p:cNvSpPr>
              <p:nvPr/>
            </p:nvSpPr>
            <p:spPr bwMode="auto">
              <a:xfrm flipV="1">
                <a:off x="1212" y="2215"/>
                <a:ext cx="535" cy="56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4862" name="Rectangle 37"/>
            <p:cNvSpPr>
              <a:spLocks noChangeArrowheads="1"/>
            </p:cNvSpPr>
            <p:nvPr/>
          </p:nvSpPr>
          <p:spPr bwMode="auto">
            <a:xfrm>
              <a:off x="6975475" y="3433310"/>
              <a:ext cx="1715209" cy="26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66"/>
                  </a:solidFill>
                </a:rPr>
                <a:t> First </a:t>
              </a:r>
              <a:r>
                <a:rPr lang="en-US" altLang="en-US" sz="1700">
                  <a:solidFill>
                    <a:srgbClr val="000066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1700">
                  <a:solidFill>
                    <a:srgbClr val="000066"/>
                  </a:solidFill>
                </a:rPr>
                <a:t> to solidify:</a:t>
              </a:r>
              <a:endParaRPr lang="en-US" altLang="en-US"/>
            </a:p>
          </p:txBody>
        </p:sp>
        <p:sp>
          <p:nvSpPr>
            <p:cNvPr id="34863" name="Rectangle 40"/>
            <p:cNvSpPr>
              <a:spLocks noChangeArrowheads="1"/>
            </p:cNvSpPr>
            <p:nvPr/>
          </p:nvSpPr>
          <p:spPr bwMode="auto">
            <a:xfrm>
              <a:off x="7237413" y="3676197"/>
              <a:ext cx="982639" cy="26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66"/>
                  </a:solidFill>
                </a:rPr>
                <a:t>46 wt% Ni</a:t>
              </a:r>
              <a:endParaRPr lang="en-US" alt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8424862" y="4017963"/>
            <a:ext cx="2016124" cy="527050"/>
            <a:chOff x="1721" y="2469"/>
            <a:chExt cx="1270" cy="332"/>
          </a:xfrm>
        </p:grpSpPr>
        <p:grpSp>
          <p:nvGrpSpPr>
            <p:cNvPr id="34856" name="Group 41"/>
            <p:cNvGrpSpPr>
              <a:grpSpLocks/>
            </p:cNvGrpSpPr>
            <p:nvPr/>
          </p:nvGrpSpPr>
          <p:grpSpPr bwMode="auto">
            <a:xfrm>
              <a:off x="1721" y="2563"/>
              <a:ext cx="194" cy="107"/>
              <a:chOff x="1721" y="2563"/>
              <a:chExt cx="194" cy="107"/>
            </a:xfrm>
          </p:grpSpPr>
          <p:sp>
            <p:nvSpPr>
              <p:cNvPr id="34859" name="Freeform 42"/>
              <p:cNvSpPr>
                <a:spLocks/>
              </p:cNvSpPr>
              <p:nvPr/>
            </p:nvSpPr>
            <p:spPr bwMode="auto">
              <a:xfrm>
                <a:off x="1721" y="2589"/>
                <a:ext cx="93" cy="81"/>
              </a:xfrm>
              <a:custGeom>
                <a:avLst/>
                <a:gdLst>
                  <a:gd name="T0" fmla="*/ 0 w 93"/>
                  <a:gd name="T1" fmla="*/ 81 h 81"/>
                  <a:gd name="T2" fmla="*/ 53 w 93"/>
                  <a:gd name="T3" fmla="*/ 0 h 81"/>
                  <a:gd name="T4" fmla="*/ 53 w 93"/>
                  <a:gd name="T5" fmla="*/ 54 h 81"/>
                  <a:gd name="T6" fmla="*/ 93 w 93"/>
                  <a:gd name="T7" fmla="*/ 74 h 81"/>
                  <a:gd name="T8" fmla="*/ 0 w 93"/>
                  <a:gd name="T9" fmla="*/ 8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1"/>
                  <a:gd name="T17" fmla="*/ 93 w 9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1">
                    <a:moveTo>
                      <a:pt x="0" y="81"/>
                    </a:moveTo>
                    <a:lnTo>
                      <a:pt x="53" y="0"/>
                    </a:lnTo>
                    <a:lnTo>
                      <a:pt x="53" y="54"/>
                    </a:lnTo>
                    <a:lnTo>
                      <a:pt x="93" y="74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0" name="Line 43"/>
              <p:cNvSpPr>
                <a:spLocks noChangeShapeType="1"/>
              </p:cNvSpPr>
              <p:nvPr/>
            </p:nvSpPr>
            <p:spPr bwMode="auto">
              <a:xfrm flipV="1">
                <a:off x="1774" y="2563"/>
                <a:ext cx="141" cy="80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4857" name="Rectangle 49"/>
            <p:cNvSpPr>
              <a:spLocks noChangeArrowheads="1"/>
            </p:cNvSpPr>
            <p:nvPr/>
          </p:nvSpPr>
          <p:spPr bwMode="auto">
            <a:xfrm>
              <a:off x="1935" y="2469"/>
              <a:ext cx="105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6699FF"/>
                  </a:solidFill>
                </a:rPr>
                <a:t> </a:t>
              </a:r>
              <a:r>
                <a:rPr lang="en-US" altLang="en-US" sz="1700">
                  <a:solidFill>
                    <a:srgbClr val="6699FF"/>
                  </a:solidFill>
                </a:rPr>
                <a:t>Last </a:t>
              </a:r>
              <a:r>
                <a:rPr lang="en-US" altLang="en-US" sz="1700">
                  <a:solidFill>
                    <a:srgbClr val="6699FF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1700">
                  <a:solidFill>
                    <a:srgbClr val="6699FF"/>
                  </a:solidFill>
                </a:rPr>
                <a:t> to solidify:</a:t>
              </a:r>
              <a:endParaRPr lang="en-US" altLang="en-US"/>
            </a:p>
          </p:txBody>
        </p:sp>
        <p:sp>
          <p:nvSpPr>
            <p:cNvPr id="34858" name="Rectangle 53"/>
            <p:cNvSpPr>
              <a:spLocks noChangeArrowheads="1"/>
            </p:cNvSpPr>
            <p:nvPr/>
          </p:nvSpPr>
          <p:spPr bwMode="auto">
            <a:xfrm>
              <a:off x="1935" y="2636"/>
              <a:ext cx="7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6699FF"/>
                  </a:solidFill>
                </a:rPr>
                <a:t>&lt; 35 wt% Ni</a:t>
              </a:r>
              <a:endParaRPr lang="en-US" altLang="en-US"/>
            </a:p>
          </p:txBody>
        </p:sp>
      </p:grpSp>
      <p:sp>
        <p:nvSpPr>
          <p:cNvPr id="3482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0C6AF-E3E8-4A56-974A-568100D16AC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828" name="Rectangle 3"/>
          <p:cNvSpPr>
            <a:spLocks noChangeArrowheads="1"/>
          </p:cNvSpPr>
          <p:nvPr/>
        </p:nvSpPr>
        <p:spPr bwMode="auto">
          <a:xfrm>
            <a:off x="2133600" y="1143001"/>
            <a:ext cx="419100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•  C</a:t>
            </a:r>
            <a:r>
              <a:rPr lang="en-US" altLang="en-US" sz="2800" baseline="-10000" dirty="0">
                <a:latin typeface="Symbol" panose="05050102010706020507" pitchFamily="18" charset="2"/>
              </a:rPr>
              <a:t>a</a:t>
            </a:r>
            <a:r>
              <a:rPr lang="en-US" altLang="en-US" dirty="0"/>
              <a:t> changes as we solidify.</a:t>
            </a:r>
          </a:p>
          <a:p>
            <a:r>
              <a:rPr lang="en-US" altLang="en-US" dirty="0"/>
              <a:t>•  Cu-Ni case:</a:t>
            </a:r>
          </a:p>
        </p:txBody>
      </p:sp>
      <p:sp>
        <p:nvSpPr>
          <p:cNvPr id="34829" name="Rectangle 6"/>
          <p:cNvSpPr>
            <a:spLocks noChangeArrowheads="1"/>
          </p:cNvSpPr>
          <p:nvPr/>
        </p:nvSpPr>
        <p:spPr bwMode="auto">
          <a:xfrm>
            <a:off x="6042819" y="1079501"/>
            <a:ext cx="4427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/>
              <a:t>First </a:t>
            </a:r>
            <a:r>
              <a:rPr lang="en-US" altLang="en-US" sz="2000" dirty="0">
                <a:latin typeface="Symbol" panose="05050102010706020507" pitchFamily="18" charset="2"/>
              </a:rPr>
              <a:t>a</a:t>
            </a:r>
            <a:r>
              <a:rPr lang="en-US" altLang="en-US" sz="2000" dirty="0"/>
              <a:t> to solidify has C</a:t>
            </a:r>
            <a:r>
              <a:rPr lang="en-US" altLang="en-US" sz="2800" baseline="-10000" dirty="0">
                <a:latin typeface="Symbol" panose="05050102010706020507" pitchFamily="18" charset="2"/>
              </a:rPr>
              <a:t>a</a:t>
            </a:r>
            <a:r>
              <a:rPr lang="en-US" altLang="en-US" sz="2000" dirty="0"/>
              <a:t> = 46 </a:t>
            </a:r>
            <a:r>
              <a:rPr lang="en-US" altLang="en-US" sz="2000" dirty="0" err="1"/>
              <a:t>wt</a:t>
            </a:r>
            <a:r>
              <a:rPr lang="en-US" altLang="en-US" sz="2000" dirty="0"/>
              <a:t>% Ni.</a:t>
            </a:r>
          </a:p>
          <a:p>
            <a:r>
              <a:rPr lang="en-US" altLang="en-US" sz="2000" dirty="0"/>
              <a:t>Last </a:t>
            </a:r>
            <a:r>
              <a:rPr lang="en-US" altLang="en-US" sz="2000" dirty="0">
                <a:latin typeface="Symbol" panose="05050102010706020507" pitchFamily="18" charset="2"/>
              </a:rPr>
              <a:t>a</a:t>
            </a:r>
            <a:r>
              <a:rPr lang="en-US" altLang="en-US" sz="2000" dirty="0"/>
              <a:t> to solidify has C</a:t>
            </a:r>
            <a:r>
              <a:rPr lang="en-US" altLang="en-US" sz="2800" baseline="-10000" dirty="0">
                <a:latin typeface="Symbol" panose="05050102010706020507" pitchFamily="18" charset="2"/>
              </a:rPr>
              <a:t>a</a:t>
            </a:r>
            <a:r>
              <a:rPr lang="en-US" altLang="en-US" sz="2000" dirty="0"/>
              <a:t> = 35 </a:t>
            </a:r>
            <a:r>
              <a:rPr lang="en-US" altLang="en-US" sz="2000" dirty="0" err="1"/>
              <a:t>wt</a:t>
            </a:r>
            <a:r>
              <a:rPr lang="en-US" altLang="en-US" sz="2000" dirty="0"/>
              <a:t>% Ni.</a:t>
            </a:r>
          </a:p>
        </p:txBody>
      </p:sp>
      <p:sp>
        <p:nvSpPr>
          <p:cNvPr id="3483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113507"/>
            <a:ext cx="10515600" cy="1325563"/>
          </a:xfrm>
        </p:spPr>
        <p:txBody>
          <a:bodyPr/>
          <a:lstStyle/>
          <a:p>
            <a:r>
              <a:rPr lang="en-US" altLang="en-US" dirty="0" smtClean="0"/>
              <a:t>Cored vs Equilibrium Structures</a:t>
            </a:r>
          </a:p>
        </p:txBody>
      </p:sp>
      <p:grpSp>
        <p:nvGrpSpPr>
          <p:cNvPr id="34831" name="Group 17"/>
          <p:cNvGrpSpPr>
            <a:grpSpLocks/>
          </p:cNvGrpSpPr>
          <p:nvPr/>
        </p:nvGrpSpPr>
        <p:grpSpPr bwMode="auto">
          <a:xfrm>
            <a:off x="5243513" y="5438776"/>
            <a:ext cx="627062" cy="638175"/>
            <a:chOff x="2343" y="3426"/>
            <a:chExt cx="395" cy="402"/>
          </a:xfrm>
        </p:grpSpPr>
        <p:sp>
          <p:nvSpPr>
            <p:cNvPr id="34843" name="Oval 18"/>
            <p:cNvSpPr>
              <a:spLocks noChangeArrowheads="1"/>
            </p:cNvSpPr>
            <p:nvPr/>
          </p:nvSpPr>
          <p:spPr bwMode="auto">
            <a:xfrm>
              <a:off x="2343" y="3426"/>
              <a:ext cx="395" cy="40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grpSp>
          <p:nvGrpSpPr>
            <p:cNvPr id="34844" name="Group 19"/>
            <p:cNvGrpSpPr>
              <a:grpSpLocks/>
            </p:cNvGrpSpPr>
            <p:nvPr/>
          </p:nvGrpSpPr>
          <p:grpSpPr bwMode="auto">
            <a:xfrm>
              <a:off x="2377" y="3459"/>
              <a:ext cx="341" cy="349"/>
              <a:chOff x="2377" y="3459"/>
              <a:chExt cx="341" cy="349"/>
            </a:xfrm>
          </p:grpSpPr>
          <p:sp>
            <p:nvSpPr>
              <p:cNvPr id="34845" name="Freeform 20"/>
              <p:cNvSpPr>
                <a:spLocks/>
              </p:cNvSpPr>
              <p:nvPr/>
            </p:nvSpPr>
            <p:spPr bwMode="auto">
              <a:xfrm>
                <a:off x="2457" y="3466"/>
                <a:ext cx="80" cy="74"/>
              </a:xfrm>
              <a:custGeom>
                <a:avLst/>
                <a:gdLst>
                  <a:gd name="T0" fmla="*/ 47 w 80"/>
                  <a:gd name="T1" fmla="*/ 0 h 74"/>
                  <a:gd name="T2" fmla="*/ 27 w 80"/>
                  <a:gd name="T3" fmla="*/ 7 h 74"/>
                  <a:gd name="T4" fmla="*/ 13 w 80"/>
                  <a:gd name="T5" fmla="*/ 20 h 74"/>
                  <a:gd name="T6" fmla="*/ 0 w 80"/>
                  <a:gd name="T7" fmla="*/ 47 h 74"/>
                  <a:gd name="T8" fmla="*/ 13 w 80"/>
                  <a:gd name="T9" fmla="*/ 67 h 74"/>
                  <a:gd name="T10" fmla="*/ 33 w 80"/>
                  <a:gd name="T11" fmla="*/ 74 h 74"/>
                  <a:gd name="T12" fmla="*/ 60 w 80"/>
                  <a:gd name="T13" fmla="*/ 67 h 74"/>
                  <a:gd name="T14" fmla="*/ 80 w 80"/>
                  <a:gd name="T15" fmla="*/ 47 h 74"/>
                  <a:gd name="T16" fmla="*/ 80 w 80"/>
                  <a:gd name="T17" fmla="*/ 27 h 74"/>
                  <a:gd name="T18" fmla="*/ 80 w 80"/>
                  <a:gd name="T19" fmla="*/ 14 h 74"/>
                  <a:gd name="T20" fmla="*/ 67 w 80"/>
                  <a:gd name="T21" fmla="*/ 7 h 74"/>
                  <a:gd name="T22" fmla="*/ 47 w 80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0"/>
                  <a:gd name="T37" fmla="*/ 0 h 74"/>
                  <a:gd name="T38" fmla="*/ 80 w 80"/>
                  <a:gd name="T39" fmla="*/ 74 h 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0" h="74">
                    <a:moveTo>
                      <a:pt x="47" y="0"/>
                    </a:moveTo>
                    <a:lnTo>
                      <a:pt x="27" y="7"/>
                    </a:lnTo>
                    <a:lnTo>
                      <a:pt x="13" y="20"/>
                    </a:lnTo>
                    <a:lnTo>
                      <a:pt x="0" y="47"/>
                    </a:lnTo>
                    <a:lnTo>
                      <a:pt x="13" y="67"/>
                    </a:lnTo>
                    <a:lnTo>
                      <a:pt x="33" y="74"/>
                    </a:lnTo>
                    <a:lnTo>
                      <a:pt x="60" y="67"/>
                    </a:lnTo>
                    <a:lnTo>
                      <a:pt x="80" y="47"/>
                    </a:lnTo>
                    <a:lnTo>
                      <a:pt x="80" y="27"/>
                    </a:lnTo>
                    <a:lnTo>
                      <a:pt x="80" y="14"/>
                    </a:lnTo>
                    <a:lnTo>
                      <a:pt x="67" y="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6" name="Freeform 21"/>
              <p:cNvSpPr>
                <a:spLocks/>
              </p:cNvSpPr>
              <p:nvPr/>
            </p:nvSpPr>
            <p:spPr bwMode="auto">
              <a:xfrm>
                <a:off x="2557" y="3459"/>
                <a:ext cx="87" cy="94"/>
              </a:xfrm>
              <a:custGeom>
                <a:avLst/>
                <a:gdLst>
                  <a:gd name="T0" fmla="*/ 14 w 87"/>
                  <a:gd name="T1" fmla="*/ 7 h 94"/>
                  <a:gd name="T2" fmla="*/ 0 w 87"/>
                  <a:gd name="T3" fmla="*/ 34 h 94"/>
                  <a:gd name="T4" fmla="*/ 0 w 87"/>
                  <a:gd name="T5" fmla="*/ 67 h 94"/>
                  <a:gd name="T6" fmla="*/ 14 w 87"/>
                  <a:gd name="T7" fmla="*/ 94 h 94"/>
                  <a:gd name="T8" fmla="*/ 40 w 87"/>
                  <a:gd name="T9" fmla="*/ 94 h 94"/>
                  <a:gd name="T10" fmla="*/ 74 w 87"/>
                  <a:gd name="T11" fmla="*/ 87 h 94"/>
                  <a:gd name="T12" fmla="*/ 81 w 87"/>
                  <a:gd name="T13" fmla="*/ 67 h 94"/>
                  <a:gd name="T14" fmla="*/ 87 w 87"/>
                  <a:gd name="T15" fmla="*/ 47 h 94"/>
                  <a:gd name="T16" fmla="*/ 81 w 87"/>
                  <a:gd name="T17" fmla="*/ 27 h 94"/>
                  <a:gd name="T18" fmla="*/ 54 w 87"/>
                  <a:gd name="T19" fmla="*/ 7 h 94"/>
                  <a:gd name="T20" fmla="*/ 34 w 87"/>
                  <a:gd name="T21" fmla="*/ 0 h 94"/>
                  <a:gd name="T22" fmla="*/ 14 w 87"/>
                  <a:gd name="T23" fmla="*/ 7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94"/>
                  <a:gd name="T38" fmla="*/ 87 w 87"/>
                  <a:gd name="T39" fmla="*/ 94 h 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94">
                    <a:moveTo>
                      <a:pt x="14" y="7"/>
                    </a:moveTo>
                    <a:lnTo>
                      <a:pt x="0" y="34"/>
                    </a:lnTo>
                    <a:lnTo>
                      <a:pt x="0" y="67"/>
                    </a:lnTo>
                    <a:lnTo>
                      <a:pt x="14" y="94"/>
                    </a:lnTo>
                    <a:lnTo>
                      <a:pt x="40" y="94"/>
                    </a:lnTo>
                    <a:lnTo>
                      <a:pt x="74" y="87"/>
                    </a:lnTo>
                    <a:lnTo>
                      <a:pt x="81" y="67"/>
                    </a:lnTo>
                    <a:lnTo>
                      <a:pt x="87" y="47"/>
                    </a:lnTo>
                    <a:lnTo>
                      <a:pt x="81" y="27"/>
                    </a:lnTo>
                    <a:lnTo>
                      <a:pt x="54" y="7"/>
                    </a:lnTo>
                    <a:lnTo>
                      <a:pt x="34" y="0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7" name="Freeform 22"/>
              <p:cNvSpPr>
                <a:spLocks/>
              </p:cNvSpPr>
              <p:nvPr/>
            </p:nvSpPr>
            <p:spPr bwMode="auto">
              <a:xfrm>
                <a:off x="2638" y="3560"/>
                <a:ext cx="80" cy="94"/>
              </a:xfrm>
              <a:custGeom>
                <a:avLst/>
                <a:gdLst>
                  <a:gd name="T0" fmla="*/ 33 w 80"/>
                  <a:gd name="T1" fmla="*/ 0 h 94"/>
                  <a:gd name="T2" fmla="*/ 13 w 80"/>
                  <a:gd name="T3" fmla="*/ 7 h 94"/>
                  <a:gd name="T4" fmla="*/ 0 w 80"/>
                  <a:gd name="T5" fmla="*/ 27 h 94"/>
                  <a:gd name="T6" fmla="*/ 0 w 80"/>
                  <a:gd name="T7" fmla="*/ 53 h 94"/>
                  <a:gd name="T8" fmla="*/ 0 w 80"/>
                  <a:gd name="T9" fmla="*/ 67 h 94"/>
                  <a:gd name="T10" fmla="*/ 13 w 80"/>
                  <a:gd name="T11" fmla="*/ 80 h 94"/>
                  <a:gd name="T12" fmla="*/ 26 w 80"/>
                  <a:gd name="T13" fmla="*/ 94 h 94"/>
                  <a:gd name="T14" fmla="*/ 53 w 80"/>
                  <a:gd name="T15" fmla="*/ 87 h 94"/>
                  <a:gd name="T16" fmla="*/ 66 w 80"/>
                  <a:gd name="T17" fmla="*/ 73 h 94"/>
                  <a:gd name="T18" fmla="*/ 73 w 80"/>
                  <a:gd name="T19" fmla="*/ 53 h 94"/>
                  <a:gd name="T20" fmla="*/ 80 w 80"/>
                  <a:gd name="T21" fmla="*/ 27 h 94"/>
                  <a:gd name="T22" fmla="*/ 66 w 80"/>
                  <a:gd name="T23" fmla="*/ 13 h 94"/>
                  <a:gd name="T24" fmla="*/ 53 w 80"/>
                  <a:gd name="T25" fmla="*/ 0 h 94"/>
                  <a:gd name="T26" fmla="*/ 33 w 80"/>
                  <a:gd name="T27" fmla="*/ 0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0"/>
                  <a:gd name="T43" fmla="*/ 0 h 94"/>
                  <a:gd name="T44" fmla="*/ 80 w 80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0" h="94">
                    <a:moveTo>
                      <a:pt x="33" y="0"/>
                    </a:moveTo>
                    <a:lnTo>
                      <a:pt x="13" y="7"/>
                    </a:lnTo>
                    <a:lnTo>
                      <a:pt x="0" y="27"/>
                    </a:lnTo>
                    <a:lnTo>
                      <a:pt x="0" y="53"/>
                    </a:lnTo>
                    <a:lnTo>
                      <a:pt x="0" y="67"/>
                    </a:lnTo>
                    <a:lnTo>
                      <a:pt x="13" y="80"/>
                    </a:lnTo>
                    <a:lnTo>
                      <a:pt x="26" y="94"/>
                    </a:lnTo>
                    <a:lnTo>
                      <a:pt x="53" y="87"/>
                    </a:lnTo>
                    <a:lnTo>
                      <a:pt x="66" y="73"/>
                    </a:lnTo>
                    <a:lnTo>
                      <a:pt x="73" y="53"/>
                    </a:lnTo>
                    <a:lnTo>
                      <a:pt x="80" y="27"/>
                    </a:lnTo>
                    <a:lnTo>
                      <a:pt x="66" y="13"/>
                    </a:lnTo>
                    <a:lnTo>
                      <a:pt x="5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8" name="Freeform 23"/>
              <p:cNvSpPr>
                <a:spLocks/>
              </p:cNvSpPr>
              <p:nvPr/>
            </p:nvSpPr>
            <p:spPr bwMode="auto">
              <a:xfrm>
                <a:off x="2624" y="3667"/>
                <a:ext cx="80" cy="87"/>
              </a:xfrm>
              <a:custGeom>
                <a:avLst/>
                <a:gdLst>
                  <a:gd name="T0" fmla="*/ 54 w 80"/>
                  <a:gd name="T1" fmla="*/ 0 h 87"/>
                  <a:gd name="T2" fmla="*/ 40 w 80"/>
                  <a:gd name="T3" fmla="*/ 0 h 87"/>
                  <a:gd name="T4" fmla="*/ 14 w 80"/>
                  <a:gd name="T5" fmla="*/ 20 h 87"/>
                  <a:gd name="T6" fmla="*/ 7 w 80"/>
                  <a:gd name="T7" fmla="*/ 40 h 87"/>
                  <a:gd name="T8" fmla="*/ 0 w 80"/>
                  <a:gd name="T9" fmla="*/ 60 h 87"/>
                  <a:gd name="T10" fmla="*/ 0 w 80"/>
                  <a:gd name="T11" fmla="*/ 74 h 87"/>
                  <a:gd name="T12" fmla="*/ 7 w 80"/>
                  <a:gd name="T13" fmla="*/ 80 h 87"/>
                  <a:gd name="T14" fmla="*/ 27 w 80"/>
                  <a:gd name="T15" fmla="*/ 87 h 87"/>
                  <a:gd name="T16" fmla="*/ 47 w 80"/>
                  <a:gd name="T17" fmla="*/ 80 h 87"/>
                  <a:gd name="T18" fmla="*/ 67 w 80"/>
                  <a:gd name="T19" fmla="*/ 60 h 87"/>
                  <a:gd name="T20" fmla="*/ 80 w 80"/>
                  <a:gd name="T21" fmla="*/ 27 h 87"/>
                  <a:gd name="T22" fmla="*/ 74 w 80"/>
                  <a:gd name="T23" fmla="*/ 13 h 87"/>
                  <a:gd name="T24" fmla="*/ 67 w 80"/>
                  <a:gd name="T25" fmla="*/ 0 h 87"/>
                  <a:gd name="T26" fmla="*/ 54 w 80"/>
                  <a:gd name="T27" fmla="*/ 0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0"/>
                  <a:gd name="T43" fmla="*/ 0 h 87"/>
                  <a:gd name="T44" fmla="*/ 80 w 80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0" h="87">
                    <a:moveTo>
                      <a:pt x="54" y="0"/>
                    </a:moveTo>
                    <a:lnTo>
                      <a:pt x="40" y="0"/>
                    </a:lnTo>
                    <a:lnTo>
                      <a:pt x="14" y="20"/>
                    </a:lnTo>
                    <a:lnTo>
                      <a:pt x="7" y="40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7" y="80"/>
                    </a:lnTo>
                    <a:lnTo>
                      <a:pt x="27" y="87"/>
                    </a:lnTo>
                    <a:lnTo>
                      <a:pt x="47" y="80"/>
                    </a:lnTo>
                    <a:lnTo>
                      <a:pt x="67" y="60"/>
                    </a:lnTo>
                    <a:lnTo>
                      <a:pt x="80" y="27"/>
                    </a:lnTo>
                    <a:lnTo>
                      <a:pt x="74" y="13"/>
                    </a:lnTo>
                    <a:lnTo>
                      <a:pt x="67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9" name="Freeform 24"/>
              <p:cNvSpPr>
                <a:spLocks/>
              </p:cNvSpPr>
              <p:nvPr/>
            </p:nvSpPr>
            <p:spPr bwMode="auto">
              <a:xfrm>
                <a:off x="2551" y="3560"/>
                <a:ext cx="66" cy="94"/>
              </a:xfrm>
              <a:custGeom>
                <a:avLst/>
                <a:gdLst>
                  <a:gd name="T0" fmla="*/ 53 w 66"/>
                  <a:gd name="T1" fmla="*/ 94 h 94"/>
                  <a:gd name="T2" fmla="*/ 60 w 66"/>
                  <a:gd name="T3" fmla="*/ 80 h 94"/>
                  <a:gd name="T4" fmla="*/ 66 w 66"/>
                  <a:gd name="T5" fmla="*/ 67 h 94"/>
                  <a:gd name="T6" fmla="*/ 66 w 66"/>
                  <a:gd name="T7" fmla="*/ 47 h 94"/>
                  <a:gd name="T8" fmla="*/ 66 w 66"/>
                  <a:gd name="T9" fmla="*/ 27 h 94"/>
                  <a:gd name="T10" fmla="*/ 53 w 66"/>
                  <a:gd name="T11" fmla="*/ 13 h 94"/>
                  <a:gd name="T12" fmla="*/ 33 w 66"/>
                  <a:gd name="T13" fmla="*/ 7 h 94"/>
                  <a:gd name="T14" fmla="*/ 20 w 66"/>
                  <a:gd name="T15" fmla="*/ 0 h 94"/>
                  <a:gd name="T16" fmla="*/ 6 w 66"/>
                  <a:gd name="T17" fmla="*/ 0 h 94"/>
                  <a:gd name="T18" fmla="*/ 0 w 66"/>
                  <a:gd name="T19" fmla="*/ 13 h 94"/>
                  <a:gd name="T20" fmla="*/ 0 w 66"/>
                  <a:gd name="T21" fmla="*/ 47 h 94"/>
                  <a:gd name="T22" fmla="*/ 0 w 66"/>
                  <a:gd name="T23" fmla="*/ 67 h 94"/>
                  <a:gd name="T24" fmla="*/ 6 w 66"/>
                  <a:gd name="T25" fmla="*/ 87 h 94"/>
                  <a:gd name="T26" fmla="*/ 20 w 66"/>
                  <a:gd name="T27" fmla="*/ 87 h 94"/>
                  <a:gd name="T28" fmla="*/ 33 w 66"/>
                  <a:gd name="T29" fmla="*/ 94 h 94"/>
                  <a:gd name="T30" fmla="*/ 53 w 66"/>
                  <a:gd name="T31" fmla="*/ 9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6"/>
                  <a:gd name="T49" fmla="*/ 0 h 94"/>
                  <a:gd name="T50" fmla="*/ 66 w 66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6" h="94">
                    <a:moveTo>
                      <a:pt x="53" y="94"/>
                    </a:moveTo>
                    <a:lnTo>
                      <a:pt x="60" y="80"/>
                    </a:lnTo>
                    <a:lnTo>
                      <a:pt x="66" y="67"/>
                    </a:lnTo>
                    <a:lnTo>
                      <a:pt x="66" y="47"/>
                    </a:lnTo>
                    <a:lnTo>
                      <a:pt x="66" y="27"/>
                    </a:lnTo>
                    <a:lnTo>
                      <a:pt x="53" y="13"/>
                    </a:lnTo>
                    <a:lnTo>
                      <a:pt x="33" y="7"/>
                    </a:lnTo>
                    <a:lnTo>
                      <a:pt x="20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0" y="47"/>
                    </a:lnTo>
                    <a:lnTo>
                      <a:pt x="0" y="67"/>
                    </a:lnTo>
                    <a:lnTo>
                      <a:pt x="6" y="87"/>
                    </a:lnTo>
                    <a:lnTo>
                      <a:pt x="20" y="87"/>
                    </a:lnTo>
                    <a:lnTo>
                      <a:pt x="33" y="94"/>
                    </a:lnTo>
                    <a:lnTo>
                      <a:pt x="53" y="94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0" name="Freeform 25"/>
              <p:cNvSpPr>
                <a:spLocks/>
              </p:cNvSpPr>
              <p:nvPr/>
            </p:nvSpPr>
            <p:spPr bwMode="auto">
              <a:xfrm>
                <a:off x="2450" y="3573"/>
                <a:ext cx="87" cy="81"/>
              </a:xfrm>
              <a:custGeom>
                <a:avLst/>
                <a:gdLst>
                  <a:gd name="T0" fmla="*/ 80 w 87"/>
                  <a:gd name="T1" fmla="*/ 54 h 81"/>
                  <a:gd name="T2" fmla="*/ 87 w 87"/>
                  <a:gd name="T3" fmla="*/ 40 h 81"/>
                  <a:gd name="T4" fmla="*/ 87 w 87"/>
                  <a:gd name="T5" fmla="*/ 27 h 81"/>
                  <a:gd name="T6" fmla="*/ 74 w 87"/>
                  <a:gd name="T7" fmla="*/ 14 h 81"/>
                  <a:gd name="T8" fmla="*/ 60 w 87"/>
                  <a:gd name="T9" fmla="*/ 0 h 81"/>
                  <a:gd name="T10" fmla="*/ 47 w 87"/>
                  <a:gd name="T11" fmla="*/ 0 h 81"/>
                  <a:gd name="T12" fmla="*/ 27 w 87"/>
                  <a:gd name="T13" fmla="*/ 0 h 81"/>
                  <a:gd name="T14" fmla="*/ 14 w 87"/>
                  <a:gd name="T15" fmla="*/ 14 h 81"/>
                  <a:gd name="T16" fmla="*/ 7 w 87"/>
                  <a:gd name="T17" fmla="*/ 20 h 81"/>
                  <a:gd name="T18" fmla="*/ 0 w 87"/>
                  <a:gd name="T19" fmla="*/ 40 h 81"/>
                  <a:gd name="T20" fmla="*/ 0 w 87"/>
                  <a:gd name="T21" fmla="*/ 60 h 81"/>
                  <a:gd name="T22" fmla="*/ 14 w 87"/>
                  <a:gd name="T23" fmla="*/ 74 h 81"/>
                  <a:gd name="T24" fmla="*/ 34 w 87"/>
                  <a:gd name="T25" fmla="*/ 81 h 81"/>
                  <a:gd name="T26" fmla="*/ 54 w 87"/>
                  <a:gd name="T27" fmla="*/ 81 h 81"/>
                  <a:gd name="T28" fmla="*/ 67 w 87"/>
                  <a:gd name="T29" fmla="*/ 74 h 81"/>
                  <a:gd name="T30" fmla="*/ 80 w 87"/>
                  <a:gd name="T31" fmla="*/ 60 h 81"/>
                  <a:gd name="T32" fmla="*/ 80 w 87"/>
                  <a:gd name="T33" fmla="*/ 54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81"/>
                  <a:gd name="T53" fmla="*/ 87 w 8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81">
                    <a:moveTo>
                      <a:pt x="80" y="54"/>
                    </a:moveTo>
                    <a:lnTo>
                      <a:pt x="87" y="40"/>
                    </a:lnTo>
                    <a:lnTo>
                      <a:pt x="87" y="27"/>
                    </a:lnTo>
                    <a:lnTo>
                      <a:pt x="74" y="14"/>
                    </a:lnTo>
                    <a:lnTo>
                      <a:pt x="6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4" y="14"/>
                    </a:lnTo>
                    <a:lnTo>
                      <a:pt x="7" y="20"/>
                    </a:lnTo>
                    <a:lnTo>
                      <a:pt x="0" y="40"/>
                    </a:lnTo>
                    <a:lnTo>
                      <a:pt x="0" y="60"/>
                    </a:lnTo>
                    <a:lnTo>
                      <a:pt x="14" y="74"/>
                    </a:lnTo>
                    <a:lnTo>
                      <a:pt x="34" y="81"/>
                    </a:lnTo>
                    <a:lnTo>
                      <a:pt x="54" y="81"/>
                    </a:lnTo>
                    <a:lnTo>
                      <a:pt x="67" y="74"/>
                    </a:lnTo>
                    <a:lnTo>
                      <a:pt x="80" y="60"/>
                    </a:lnTo>
                    <a:lnTo>
                      <a:pt x="80" y="54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1" name="Freeform 26"/>
              <p:cNvSpPr>
                <a:spLocks/>
              </p:cNvSpPr>
              <p:nvPr/>
            </p:nvSpPr>
            <p:spPr bwMode="auto">
              <a:xfrm>
                <a:off x="2377" y="3520"/>
                <a:ext cx="66" cy="93"/>
              </a:xfrm>
              <a:custGeom>
                <a:avLst/>
                <a:gdLst>
                  <a:gd name="T0" fmla="*/ 66 w 66"/>
                  <a:gd name="T1" fmla="*/ 53 h 93"/>
                  <a:gd name="T2" fmla="*/ 66 w 66"/>
                  <a:gd name="T3" fmla="*/ 40 h 93"/>
                  <a:gd name="T4" fmla="*/ 66 w 66"/>
                  <a:gd name="T5" fmla="*/ 26 h 93"/>
                  <a:gd name="T6" fmla="*/ 53 w 66"/>
                  <a:gd name="T7" fmla="*/ 6 h 93"/>
                  <a:gd name="T8" fmla="*/ 46 w 66"/>
                  <a:gd name="T9" fmla="*/ 6 h 93"/>
                  <a:gd name="T10" fmla="*/ 40 w 66"/>
                  <a:gd name="T11" fmla="*/ 0 h 93"/>
                  <a:gd name="T12" fmla="*/ 20 w 66"/>
                  <a:gd name="T13" fmla="*/ 6 h 93"/>
                  <a:gd name="T14" fmla="*/ 6 w 66"/>
                  <a:gd name="T15" fmla="*/ 26 h 93"/>
                  <a:gd name="T16" fmla="*/ 0 w 66"/>
                  <a:gd name="T17" fmla="*/ 40 h 93"/>
                  <a:gd name="T18" fmla="*/ 0 w 66"/>
                  <a:gd name="T19" fmla="*/ 67 h 93"/>
                  <a:gd name="T20" fmla="*/ 6 w 66"/>
                  <a:gd name="T21" fmla="*/ 80 h 93"/>
                  <a:gd name="T22" fmla="*/ 26 w 66"/>
                  <a:gd name="T23" fmla="*/ 93 h 93"/>
                  <a:gd name="T24" fmla="*/ 40 w 66"/>
                  <a:gd name="T25" fmla="*/ 87 h 93"/>
                  <a:gd name="T26" fmla="*/ 60 w 66"/>
                  <a:gd name="T27" fmla="*/ 80 h 93"/>
                  <a:gd name="T28" fmla="*/ 60 w 66"/>
                  <a:gd name="T29" fmla="*/ 67 h 93"/>
                  <a:gd name="T30" fmla="*/ 66 w 66"/>
                  <a:gd name="T31" fmla="*/ 53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6"/>
                  <a:gd name="T49" fmla="*/ 0 h 93"/>
                  <a:gd name="T50" fmla="*/ 66 w 66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6" h="93">
                    <a:moveTo>
                      <a:pt x="66" y="53"/>
                    </a:moveTo>
                    <a:lnTo>
                      <a:pt x="66" y="40"/>
                    </a:lnTo>
                    <a:lnTo>
                      <a:pt x="66" y="26"/>
                    </a:lnTo>
                    <a:lnTo>
                      <a:pt x="53" y="6"/>
                    </a:lnTo>
                    <a:lnTo>
                      <a:pt x="46" y="6"/>
                    </a:lnTo>
                    <a:lnTo>
                      <a:pt x="40" y="0"/>
                    </a:lnTo>
                    <a:lnTo>
                      <a:pt x="20" y="6"/>
                    </a:lnTo>
                    <a:lnTo>
                      <a:pt x="6" y="26"/>
                    </a:lnTo>
                    <a:lnTo>
                      <a:pt x="0" y="40"/>
                    </a:lnTo>
                    <a:lnTo>
                      <a:pt x="0" y="67"/>
                    </a:lnTo>
                    <a:lnTo>
                      <a:pt x="6" y="80"/>
                    </a:lnTo>
                    <a:lnTo>
                      <a:pt x="26" y="93"/>
                    </a:lnTo>
                    <a:lnTo>
                      <a:pt x="40" y="87"/>
                    </a:lnTo>
                    <a:lnTo>
                      <a:pt x="60" y="80"/>
                    </a:lnTo>
                    <a:lnTo>
                      <a:pt x="60" y="67"/>
                    </a:lnTo>
                    <a:lnTo>
                      <a:pt x="66" y="53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2" name="Freeform 27"/>
              <p:cNvSpPr>
                <a:spLocks/>
              </p:cNvSpPr>
              <p:nvPr/>
            </p:nvSpPr>
            <p:spPr bwMode="auto">
              <a:xfrm>
                <a:off x="2377" y="3640"/>
                <a:ext cx="73" cy="81"/>
              </a:xfrm>
              <a:custGeom>
                <a:avLst/>
                <a:gdLst>
                  <a:gd name="T0" fmla="*/ 53 w 73"/>
                  <a:gd name="T1" fmla="*/ 7 h 81"/>
                  <a:gd name="T2" fmla="*/ 40 w 73"/>
                  <a:gd name="T3" fmla="*/ 0 h 81"/>
                  <a:gd name="T4" fmla="*/ 26 w 73"/>
                  <a:gd name="T5" fmla="*/ 0 h 81"/>
                  <a:gd name="T6" fmla="*/ 13 w 73"/>
                  <a:gd name="T7" fmla="*/ 0 h 81"/>
                  <a:gd name="T8" fmla="*/ 6 w 73"/>
                  <a:gd name="T9" fmla="*/ 7 h 81"/>
                  <a:gd name="T10" fmla="*/ 0 w 73"/>
                  <a:gd name="T11" fmla="*/ 27 h 81"/>
                  <a:gd name="T12" fmla="*/ 0 w 73"/>
                  <a:gd name="T13" fmla="*/ 47 h 81"/>
                  <a:gd name="T14" fmla="*/ 6 w 73"/>
                  <a:gd name="T15" fmla="*/ 60 h 81"/>
                  <a:gd name="T16" fmla="*/ 13 w 73"/>
                  <a:gd name="T17" fmla="*/ 74 h 81"/>
                  <a:gd name="T18" fmla="*/ 40 w 73"/>
                  <a:gd name="T19" fmla="*/ 81 h 81"/>
                  <a:gd name="T20" fmla="*/ 60 w 73"/>
                  <a:gd name="T21" fmla="*/ 74 h 81"/>
                  <a:gd name="T22" fmla="*/ 73 w 73"/>
                  <a:gd name="T23" fmla="*/ 54 h 81"/>
                  <a:gd name="T24" fmla="*/ 73 w 73"/>
                  <a:gd name="T25" fmla="*/ 34 h 81"/>
                  <a:gd name="T26" fmla="*/ 66 w 73"/>
                  <a:gd name="T27" fmla="*/ 20 h 81"/>
                  <a:gd name="T28" fmla="*/ 53 w 73"/>
                  <a:gd name="T29" fmla="*/ 7 h 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81"/>
                  <a:gd name="T47" fmla="*/ 73 w 73"/>
                  <a:gd name="T48" fmla="*/ 81 h 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81">
                    <a:moveTo>
                      <a:pt x="53" y="7"/>
                    </a:moveTo>
                    <a:lnTo>
                      <a:pt x="40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6" y="7"/>
                    </a:lnTo>
                    <a:lnTo>
                      <a:pt x="0" y="27"/>
                    </a:lnTo>
                    <a:lnTo>
                      <a:pt x="0" y="47"/>
                    </a:lnTo>
                    <a:lnTo>
                      <a:pt x="6" y="60"/>
                    </a:lnTo>
                    <a:lnTo>
                      <a:pt x="13" y="74"/>
                    </a:lnTo>
                    <a:lnTo>
                      <a:pt x="40" y="81"/>
                    </a:lnTo>
                    <a:lnTo>
                      <a:pt x="60" y="74"/>
                    </a:lnTo>
                    <a:lnTo>
                      <a:pt x="73" y="54"/>
                    </a:lnTo>
                    <a:lnTo>
                      <a:pt x="73" y="34"/>
                    </a:lnTo>
                    <a:lnTo>
                      <a:pt x="66" y="20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3" name="Freeform 28"/>
              <p:cNvSpPr>
                <a:spLocks/>
              </p:cNvSpPr>
              <p:nvPr/>
            </p:nvSpPr>
            <p:spPr bwMode="auto">
              <a:xfrm>
                <a:off x="2430" y="3700"/>
                <a:ext cx="94" cy="81"/>
              </a:xfrm>
              <a:custGeom>
                <a:avLst/>
                <a:gdLst>
                  <a:gd name="T0" fmla="*/ 60 w 94"/>
                  <a:gd name="T1" fmla="*/ 0 h 81"/>
                  <a:gd name="T2" fmla="*/ 54 w 94"/>
                  <a:gd name="T3" fmla="*/ 0 h 81"/>
                  <a:gd name="T4" fmla="*/ 40 w 94"/>
                  <a:gd name="T5" fmla="*/ 14 h 81"/>
                  <a:gd name="T6" fmla="*/ 27 w 94"/>
                  <a:gd name="T7" fmla="*/ 21 h 81"/>
                  <a:gd name="T8" fmla="*/ 13 w 94"/>
                  <a:gd name="T9" fmla="*/ 21 h 81"/>
                  <a:gd name="T10" fmla="*/ 0 w 94"/>
                  <a:gd name="T11" fmla="*/ 34 h 81"/>
                  <a:gd name="T12" fmla="*/ 7 w 94"/>
                  <a:gd name="T13" fmla="*/ 54 h 81"/>
                  <a:gd name="T14" fmla="*/ 13 w 94"/>
                  <a:gd name="T15" fmla="*/ 61 h 81"/>
                  <a:gd name="T16" fmla="*/ 34 w 94"/>
                  <a:gd name="T17" fmla="*/ 74 h 81"/>
                  <a:gd name="T18" fmla="*/ 40 w 94"/>
                  <a:gd name="T19" fmla="*/ 74 h 81"/>
                  <a:gd name="T20" fmla="*/ 67 w 94"/>
                  <a:gd name="T21" fmla="*/ 81 h 81"/>
                  <a:gd name="T22" fmla="*/ 80 w 94"/>
                  <a:gd name="T23" fmla="*/ 67 h 81"/>
                  <a:gd name="T24" fmla="*/ 94 w 94"/>
                  <a:gd name="T25" fmla="*/ 47 h 81"/>
                  <a:gd name="T26" fmla="*/ 94 w 94"/>
                  <a:gd name="T27" fmla="*/ 27 h 81"/>
                  <a:gd name="T28" fmla="*/ 80 w 94"/>
                  <a:gd name="T29" fmla="*/ 7 h 81"/>
                  <a:gd name="T30" fmla="*/ 60 w 94"/>
                  <a:gd name="T31" fmla="*/ 0 h 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1"/>
                  <a:gd name="T50" fmla="*/ 94 w 94"/>
                  <a:gd name="T51" fmla="*/ 81 h 8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1">
                    <a:moveTo>
                      <a:pt x="60" y="0"/>
                    </a:moveTo>
                    <a:lnTo>
                      <a:pt x="54" y="0"/>
                    </a:lnTo>
                    <a:lnTo>
                      <a:pt x="40" y="14"/>
                    </a:lnTo>
                    <a:lnTo>
                      <a:pt x="27" y="21"/>
                    </a:lnTo>
                    <a:lnTo>
                      <a:pt x="13" y="21"/>
                    </a:lnTo>
                    <a:lnTo>
                      <a:pt x="0" y="34"/>
                    </a:lnTo>
                    <a:lnTo>
                      <a:pt x="7" y="54"/>
                    </a:lnTo>
                    <a:lnTo>
                      <a:pt x="13" y="61"/>
                    </a:lnTo>
                    <a:lnTo>
                      <a:pt x="34" y="74"/>
                    </a:lnTo>
                    <a:lnTo>
                      <a:pt x="40" y="74"/>
                    </a:lnTo>
                    <a:lnTo>
                      <a:pt x="67" y="81"/>
                    </a:lnTo>
                    <a:lnTo>
                      <a:pt x="80" y="67"/>
                    </a:lnTo>
                    <a:lnTo>
                      <a:pt x="94" y="47"/>
                    </a:lnTo>
                    <a:lnTo>
                      <a:pt x="94" y="27"/>
                    </a:lnTo>
                    <a:lnTo>
                      <a:pt x="80" y="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4" name="Freeform 29"/>
              <p:cNvSpPr>
                <a:spLocks/>
              </p:cNvSpPr>
              <p:nvPr/>
            </p:nvSpPr>
            <p:spPr bwMode="auto">
              <a:xfrm>
                <a:off x="2537" y="3667"/>
                <a:ext cx="74" cy="80"/>
              </a:xfrm>
              <a:custGeom>
                <a:avLst/>
                <a:gdLst>
                  <a:gd name="T0" fmla="*/ 34 w 74"/>
                  <a:gd name="T1" fmla="*/ 80 h 80"/>
                  <a:gd name="T2" fmla="*/ 54 w 74"/>
                  <a:gd name="T3" fmla="*/ 74 h 80"/>
                  <a:gd name="T4" fmla="*/ 67 w 74"/>
                  <a:gd name="T5" fmla="*/ 60 h 80"/>
                  <a:gd name="T6" fmla="*/ 74 w 74"/>
                  <a:gd name="T7" fmla="*/ 47 h 80"/>
                  <a:gd name="T8" fmla="*/ 74 w 74"/>
                  <a:gd name="T9" fmla="*/ 20 h 80"/>
                  <a:gd name="T10" fmla="*/ 60 w 74"/>
                  <a:gd name="T11" fmla="*/ 7 h 80"/>
                  <a:gd name="T12" fmla="*/ 27 w 74"/>
                  <a:gd name="T13" fmla="*/ 0 h 80"/>
                  <a:gd name="T14" fmla="*/ 14 w 74"/>
                  <a:gd name="T15" fmla="*/ 13 h 80"/>
                  <a:gd name="T16" fmla="*/ 0 w 74"/>
                  <a:gd name="T17" fmla="*/ 20 h 80"/>
                  <a:gd name="T18" fmla="*/ 0 w 74"/>
                  <a:gd name="T19" fmla="*/ 40 h 80"/>
                  <a:gd name="T20" fmla="*/ 0 w 74"/>
                  <a:gd name="T21" fmla="*/ 54 h 80"/>
                  <a:gd name="T22" fmla="*/ 14 w 74"/>
                  <a:gd name="T23" fmla="*/ 74 h 80"/>
                  <a:gd name="T24" fmla="*/ 34 w 74"/>
                  <a:gd name="T25" fmla="*/ 80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80"/>
                  <a:gd name="T41" fmla="*/ 74 w 7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80">
                    <a:moveTo>
                      <a:pt x="34" y="80"/>
                    </a:moveTo>
                    <a:lnTo>
                      <a:pt x="54" y="74"/>
                    </a:lnTo>
                    <a:lnTo>
                      <a:pt x="67" y="60"/>
                    </a:lnTo>
                    <a:lnTo>
                      <a:pt x="74" y="47"/>
                    </a:lnTo>
                    <a:lnTo>
                      <a:pt x="74" y="20"/>
                    </a:lnTo>
                    <a:lnTo>
                      <a:pt x="60" y="7"/>
                    </a:lnTo>
                    <a:lnTo>
                      <a:pt x="27" y="0"/>
                    </a:lnTo>
                    <a:lnTo>
                      <a:pt x="14" y="13"/>
                    </a:lnTo>
                    <a:lnTo>
                      <a:pt x="0" y="20"/>
                    </a:lnTo>
                    <a:lnTo>
                      <a:pt x="0" y="40"/>
                    </a:lnTo>
                    <a:lnTo>
                      <a:pt x="0" y="54"/>
                    </a:lnTo>
                    <a:lnTo>
                      <a:pt x="14" y="74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55" name="Freeform 30"/>
              <p:cNvSpPr>
                <a:spLocks/>
              </p:cNvSpPr>
              <p:nvPr/>
            </p:nvSpPr>
            <p:spPr bwMode="auto">
              <a:xfrm>
                <a:off x="2517" y="3761"/>
                <a:ext cx="121" cy="47"/>
              </a:xfrm>
              <a:custGeom>
                <a:avLst/>
                <a:gdLst>
                  <a:gd name="T0" fmla="*/ 121 w 121"/>
                  <a:gd name="T1" fmla="*/ 20 h 47"/>
                  <a:gd name="T2" fmla="*/ 100 w 121"/>
                  <a:gd name="T3" fmla="*/ 6 h 47"/>
                  <a:gd name="T4" fmla="*/ 87 w 121"/>
                  <a:gd name="T5" fmla="*/ 0 h 47"/>
                  <a:gd name="T6" fmla="*/ 60 w 121"/>
                  <a:gd name="T7" fmla="*/ 0 h 47"/>
                  <a:gd name="T8" fmla="*/ 40 w 121"/>
                  <a:gd name="T9" fmla="*/ 6 h 47"/>
                  <a:gd name="T10" fmla="*/ 27 w 121"/>
                  <a:gd name="T11" fmla="*/ 13 h 47"/>
                  <a:gd name="T12" fmla="*/ 13 w 121"/>
                  <a:gd name="T13" fmla="*/ 20 h 47"/>
                  <a:gd name="T14" fmla="*/ 0 w 121"/>
                  <a:gd name="T15" fmla="*/ 40 h 47"/>
                  <a:gd name="T16" fmla="*/ 7 w 121"/>
                  <a:gd name="T17" fmla="*/ 47 h 47"/>
                  <a:gd name="T18" fmla="*/ 121 w 121"/>
                  <a:gd name="T19" fmla="*/ 2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47"/>
                  <a:gd name="T32" fmla="*/ 121 w 121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47">
                    <a:moveTo>
                      <a:pt x="121" y="20"/>
                    </a:moveTo>
                    <a:lnTo>
                      <a:pt x="100" y="6"/>
                    </a:lnTo>
                    <a:lnTo>
                      <a:pt x="87" y="0"/>
                    </a:lnTo>
                    <a:lnTo>
                      <a:pt x="60" y="0"/>
                    </a:lnTo>
                    <a:lnTo>
                      <a:pt x="40" y="6"/>
                    </a:lnTo>
                    <a:lnTo>
                      <a:pt x="27" y="13"/>
                    </a:lnTo>
                    <a:lnTo>
                      <a:pt x="13" y="20"/>
                    </a:lnTo>
                    <a:lnTo>
                      <a:pt x="0" y="40"/>
                    </a:lnTo>
                    <a:lnTo>
                      <a:pt x="7" y="47"/>
                    </a:lnTo>
                    <a:lnTo>
                      <a:pt x="121" y="20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4832" name="Group 31"/>
          <p:cNvGrpSpPr>
            <a:grpSpLocks/>
          </p:cNvGrpSpPr>
          <p:nvPr/>
        </p:nvGrpSpPr>
        <p:grpSpPr bwMode="auto">
          <a:xfrm>
            <a:off x="4584700" y="4970464"/>
            <a:ext cx="744538" cy="681037"/>
            <a:chOff x="1928" y="3131"/>
            <a:chExt cx="469" cy="429"/>
          </a:xfrm>
        </p:grpSpPr>
        <p:sp>
          <p:nvSpPr>
            <p:cNvPr id="34841" name="Freeform 32"/>
            <p:cNvSpPr>
              <a:spLocks/>
            </p:cNvSpPr>
            <p:nvPr/>
          </p:nvSpPr>
          <p:spPr bwMode="auto">
            <a:xfrm>
              <a:off x="2303" y="3473"/>
              <a:ext cx="94" cy="87"/>
            </a:xfrm>
            <a:custGeom>
              <a:avLst/>
              <a:gdLst>
                <a:gd name="T0" fmla="*/ 94 w 94"/>
                <a:gd name="T1" fmla="*/ 87 h 87"/>
                <a:gd name="T2" fmla="*/ 0 w 94"/>
                <a:gd name="T3" fmla="*/ 60 h 87"/>
                <a:gd name="T4" fmla="*/ 47 w 94"/>
                <a:gd name="T5" fmla="*/ 47 h 87"/>
                <a:gd name="T6" fmla="*/ 53 w 94"/>
                <a:gd name="T7" fmla="*/ 0 h 87"/>
                <a:gd name="T8" fmla="*/ 94 w 94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87"/>
                <a:gd name="T17" fmla="*/ 94 w 94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87">
                  <a:moveTo>
                    <a:pt x="94" y="87"/>
                  </a:moveTo>
                  <a:lnTo>
                    <a:pt x="0" y="60"/>
                  </a:lnTo>
                  <a:lnTo>
                    <a:pt x="47" y="47"/>
                  </a:lnTo>
                  <a:lnTo>
                    <a:pt x="53" y="0"/>
                  </a:lnTo>
                  <a:lnTo>
                    <a:pt x="94" y="8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2" name="Line 33"/>
            <p:cNvSpPr>
              <a:spLocks noChangeShapeType="1"/>
            </p:cNvSpPr>
            <p:nvPr/>
          </p:nvSpPr>
          <p:spPr bwMode="auto">
            <a:xfrm>
              <a:off x="1928" y="3131"/>
              <a:ext cx="422" cy="3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833" name="Rectangle 47"/>
          <p:cNvSpPr>
            <a:spLocks noChangeArrowheads="1"/>
          </p:cNvSpPr>
          <p:nvPr/>
        </p:nvSpPr>
        <p:spPr bwMode="auto">
          <a:xfrm>
            <a:off x="9269413" y="3197225"/>
            <a:ext cx="1090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0033CC"/>
                </a:solidFill>
                <a:latin typeface="Arial Rounded MT Bold" panose="020F0704030504030204" pitchFamily="34" charset="0"/>
              </a:rPr>
              <a:t>  </a:t>
            </a: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5816601" y="4897438"/>
            <a:ext cx="765175" cy="806450"/>
            <a:chOff x="2704" y="3085"/>
            <a:chExt cx="482" cy="508"/>
          </a:xfrm>
        </p:grpSpPr>
        <p:sp>
          <p:nvSpPr>
            <p:cNvPr id="34839" name="Freeform 55"/>
            <p:cNvSpPr>
              <a:spLocks/>
            </p:cNvSpPr>
            <p:nvPr/>
          </p:nvSpPr>
          <p:spPr bwMode="auto">
            <a:xfrm>
              <a:off x="2704" y="3500"/>
              <a:ext cx="87" cy="93"/>
            </a:xfrm>
            <a:custGeom>
              <a:avLst/>
              <a:gdLst>
                <a:gd name="T0" fmla="*/ 0 w 87"/>
                <a:gd name="T1" fmla="*/ 93 h 93"/>
                <a:gd name="T2" fmla="*/ 34 w 87"/>
                <a:gd name="T3" fmla="*/ 0 h 93"/>
                <a:gd name="T4" fmla="*/ 41 w 87"/>
                <a:gd name="T5" fmla="*/ 46 h 93"/>
                <a:gd name="T6" fmla="*/ 87 w 87"/>
                <a:gd name="T7" fmla="*/ 60 h 93"/>
                <a:gd name="T8" fmla="*/ 0 w 87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93"/>
                <a:gd name="T17" fmla="*/ 87 w 87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93">
                  <a:moveTo>
                    <a:pt x="0" y="93"/>
                  </a:moveTo>
                  <a:lnTo>
                    <a:pt x="34" y="0"/>
                  </a:lnTo>
                  <a:lnTo>
                    <a:pt x="41" y="46"/>
                  </a:lnTo>
                  <a:lnTo>
                    <a:pt x="87" y="6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40" name="Line 56"/>
            <p:cNvSpPr>
              <a:spLocks noChangeShapeType="1"/>
            </p:cNvSpPr>
            <p:nvPr/>
          </p:nvSpPr>
          <p:spPr bwMode="auto">
            <a:xfrm flipV="1">
              <a:off x="2745" y="3085"/>
              <a:ext cx="441" cy="46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835" name="Group 68"/>
          <p:cNvGrpSpPr>
            <a:grpSpLocks/>
          </p:cNvGrpSpPr>
          <p:nvPr/>
        </p:nvGrpSpPr>
        <p:grpSpPr bwMode="auto">
          <a:xfrm>
            <a:off x="2855415" y="3090864"/>
            <a:ext cx="2773862" cy="2676525"/>
            <a:chOff x="4951413" y="3197225"/>
            <a:chExt cx="2774662" cy="2676525"/>
          </a:xfrm>
        </p:grpSpPr>
        <p:sp>
          <p:nvSpPr>
            <p:cNvPr id="34836" name="Freeform 16"/>
            <p:cNvSpPr>
              <a:spLocks/>
            </p:cNvSpPr>
            <p:nvPr/>
          </p:nvSpPr>
          <p:spPr bwMode="auto">
            <a:xfrm>
              <a:off x="4951413" y="3675063"/>
              <a:ext cx="2295525" cy="2198687"/>
            </a:xfrm>
            <a:custGeom>
              <a:avLst/>
              <a:gdLst>
                <a:gd name="T0" fmla="*/ 2147483646 w 1446"/>
                <a:gd name="T1" fmla="*/ 2147483646 h 1385"/>
                <a:gd name="T2" fmla="*/ 2147483646 w 1446"/>
                <a:gd name="T3" fmla="*/ 2147483646 h 1385"/>
                <a:gd name="T4" fmla="*/ 2147483646 w 1446"/>
                <a:gd name="T5" fmla="*/ 2147483646 h 1385"/>
                <a:gd name="T6" fmla="*/ 0 w 1446"/>
                <a:gd name="T7" fmla="*/ 2147483646 h 1385"/>
                <a:gd name="T8" fmla="*/ 2147483646 w 1446"/>
                <a:gd name="T9" fmla="*/ 2147483646 h 1385"/>
                <a:gd name="T10" fmla="*/ 2147483646 w 1446"/>
                <a:gd name="T11" fmla="*/ 2147483646 h 1385"/>
                <a:gd name="T12" fmla="*/ 2147483646 w 1446"/>
                <a:gd name="T13" fmla="*/ 2147483646 h 1385"/>
                <a:gd name="T14" fmla="*/ 2147483646 w 1446"/>
                <a:gd name="T15" fmla="*/ 2147483646 h 1385"/>
                <a:gd name="T16" fmla="*/ 2147483646 w 1446"/>
                <a:gd name="T17" fmla="*/ 2147483646 h 1385"/>
                <a:gd name="T18" fmla="*/ 2147483646 w 1446"/>
                <a:gd name="T19" fmla="*/ 2147483646 h 1385"/>
                <a:gd name="T20" fmla="*/ 2147483646 w 1446"/>
                <a:gd name="T21" fmla="*/ 2147483646 h 1385"/>
                <a:gd name="T22" fmla="*/ 2147483646 w 1446"/>
                <a:gd name="T23" fmla="*/ 2147483646 h 1385"/>
                <a:gd name="T24" fmla="*/ 2147483646 w 1446"/>
                <a:gd name="T25" fmla="*/ 2147483646 h 1385"/>
                <a:gd name="T26" fmla="*/ 2147483646 w 1446"/>
                <a:gd name="T27" fmla="*/ 2147483646 h 1385"/>
                <a:gd name="T28" fmla="*/ 2147483646 w 1446"/>
                <a:gd name="T29" fmla="*/ 2147483646 h 1385"/>
                <a:gd name="T30" fmla="*/ 2147483646 w 1446"/>
                <a:gd name="T31" fmla="*/ 0 h 1385"/>
                <a:gd name="T32" fmla="*/ 2147483646 w 1446"/>
                <a:gd name="T33" fmla="*/ 2147483646 h 1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6"/>
                <a:gd name="T52" fmla="*/ 0 h 1385"/>
                <a:gd name="T53" fmla="*/ 1446 w 1446"/>
                <a:gd name="T54" fmla="*/ 1385 h 1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6" h="1385">
                  <a:moveTo>
                    <a:pt x="482" y="33"/>
                  </a:moveTo>
                  <a:lnTo>
                    <a:pt x="221" y="94"/>
                  </a:lnTo>
                  <a:lnTo>
                    <a:pt x="61" y="234"/>
                  </a:lnTo>
                  <a:lnTo>
                    <a:pt x="0" y="448"/>
                  </a:lnTo>
                  <a:lnTo>
                    <a:pt x="41" y="636"/>
                  </a:lnTo>
                  <a:lnTo>
                    <a:pt x="107" y="944"/>
                  </a:lnTo>
                  <a:lnTo>
                    <a:pt x="255" y="1144"/>
                  </a:lnTo>
                  <a:lnTo>
                    <a:pt x="589" y="1258"/>
                  </a:lnTo>
                  <a:lnTo>
                    <a:pt x="850" y="1385"/>
                  </a:lnTo>
                  <a:lnTo>
                    <a:pt x="1165" y="1325"/>
                  </a:lnTo>
                  <a:lnTo>
                    <a:pt x="1392" y="1098"/>
                  </a:lnTo>
                  <a:lnTo>
                    <a:pt x="1446" y="790"/>
                  </a:lnTo>
                  <a:lnTo>
                    <a:pt x="1419" y="468"/>
                  </a:lnTo>
                  <a:lnTo>
                    <a:pt x="1238" y="254"/>
                  </a:lnTo>
                  <a:lnTo>
                    <a:pt x="937" y="53"/>
                  </a:lnTo>
                  <a:lnTo>
                    <a:pt x="676" y="0"/>
                  </a:lnTo>
                  <a:lnTo>
                    <a:pt x="482" y="33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37" name="Rectangle 44"/>
            <p:cNvSpPr>
              <a:spLocks noChangeArrowheads="1"/>
            </p:cNvSpPr>
            <p:nvPr/>
          </p:nvSpPr>
          <p:spPr bwMode="auto">
            <a:xfrm>
              <a:off x="6525079" y="3197225"/>
              <a:ext cx="12009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33CC"/>
                  </a:solidFill>
                </a:rPr>
                <a:t> Uniform C</a:t>
              </a:r>
              <a:r>
                <a:rPr lang="en-US" altLang="en-US" baseline="-160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1700">
                  <a:solidFill>
                    <a:srgbClr val="0033CC"/>
                  </a:solidFill>
                </a:rPr>
                <a:t>:</a:t>
              </a:r>
              <a:endParaRPr lang="en-US" altLang="en-US"/>
            </a:p>
          </p:txBody>
        </p:sp>
        <p:sp>
          <p:nvSpPr>
            <p:cNvPr id="34838" name="Rectangle 48"/>
            <p:cNvSpPr>
              <a:spLocks noChangeArrowheads="1"/>
            </p:cNvSpPr>
            <p:nvPr/>
          </p:nvSpPr>
          <p:spPr bwMode="auto">
            <a:xfrm>
              <a:off x="6524625" y="3516313"/>
              <a:ext cx="104385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33CC"/>
                  </a:solidFill>
                </a:rPr>
                <a:t> 35 wt% Ni</a:t>
              </a:r>
              <a:endParaRPr lang="en-US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84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540</Words>
  <Application>Microsoft Office PowerPoint</Application>
  <PresentationFormat>Widescreen</PresentationFormat>
  <Paragraphs>130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Symbol</vt:lpstr>
      <vt:lpstr>Times</vt:lpstr>
      <vt:lpstr>Times New Roman</vt:lpstr>
      <vt:lpstr>Wingdings</vt:lpstr>
      <vt:lpstr>Office Theme</vt:lpstr>
      <vt:lpstr>Acrobat Document</vt:lpstr>
      <vt:lpstr>Phase transitions  Solidification  </vt:lpstr>
      <vt:lpstr>The velocity  of the transformation from L to S</vt:lpstr>
      <vt:lpstr>Solidification of Pure Metals </vt:lpstr>
      <vt:lpstr>PowerPoint Presentation</vt:lpstr>
      <vt:lpstr>PowerPoint Presentation</vt:lpstr>
      <vt:lpstr>Effect of Casting Conditions</vt:lpstr>
      <vt:lpstr>PowerPoint Presentation</vt:lpstr>
      <vt:lpstr>Ex:  Cooling of a Cu-Ni Alloy</vt:lpstr>
      <vt:lpstr>Cored vs Equilibrium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transitions diffusion</dc:title>
  <dc:creator>H.K.D.H. Bhadeshia</dc:creator>
  <cp:lastModifiedBy>Haixue Yan</cp:lastModifiedBy>
  <cp:revision>75</cp:revision>
  <dcterms:created xsi:type="dcterms:W3CDTF">2022-09-23T00:37:00Z</dcterms:created>
  <dcterms:modified xsi:type="dcterms:W3CDTF">2022-11-17T21:41:52Z</dcterms:modified>
</cp:coreProperties>
</file>