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61" r:id="rId5"/>
    <p:sldId id="279" r:id="rId6"/>
    <p:sldId id="280" r:id="rId7"/>
    <p:sldId id="266" r:id="rId8"/>
    <p:sldId id="277" r:id="rId9"/>
    <p:sldId id="259" r:id="rId10"/>
    <p:sldId id="262" r:id="rId11"/>
    <p:sldId id="281" r:id="rId12"/>
    <p:sldId id="260" r:id="rId13"/>
    <p:sldId id="263" r:id="rId14"/>
    <p:sldId id="267" r:id="rId15"/>
    <p:sldId id="275" r:id="rId16"/>
    <p:sldId id="268" r:id="rId17"/>
    <p:sldId id="276" r:id="rId18"/>
    <p:sldId id="264" r:id="rId19"/>
    <p:sldId id="265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 varScale="1">
        <p:scale>
          <a:sx n="127" d="100"/>
          <a:sy n="12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3D44D1-6782-F849-A8D3-5AB37A8F0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2337D-4532-D248-811F-EB563D7A8BD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EF553-65E7-7D48-93BD-C4037E3B45E3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5EB46-D0C1-8941-8C7F-BEE3ABFD2E5F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32ADA-0868-DD4A-912F-E26CE3D79316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A9113-C3A4-204E-8F68-5A07127B36E7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7AF26-6351-A041-881D-1B2E154D4A09}" type="slidenum">
              <a:rPr lang="en-US"/>
              <a:pPr/>
              <a:t>14</a:t>
            </a:fld>
            <a:endParaRPr lang="en-US"/>
          </a:p>
        </p:txBody>
      </p:sp>
      <p:sp>
        <p:nvSpPr>
          <p:cNvPr id="3277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80072-FB65-CC40-949E-3E65DA7EF4A5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C16CF-0E2E-794F-AB40-D129511F0367}" type="slidenum">
              <a:rPr lang="en-US"/>
              <a:pPr/>
              <a:t>16</a:t>
            </a:fld>
            <a:endParaRPr lang="en-US"/>
          </a:p>
        </p:txBody>
      </p:sp>
      <p:sp>
        <p:nvSpPr>
          <p:cNvPr id="34818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A43F1-0A67-7641-AC94-62CB2698C17A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95DA9-9DE4-D44F-8466-77E4BE36081A}" type="slidenum">
              <a:rPr lang="en-US"/>
              <a:pPr/>
              <a:t>18</a:t>
            </a:fld>
            <a:endParaRPr lang="en-US"/>
          </a:p>
        </p:txBody>
      </p:sp>
      <p:sp>
        <p:nvSpPr>
          <p:cNvPr id="35842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3D5FD-2A5B-CA40-A1AF-CA48EB80CCD1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E9913-1A31-4B48-9469-1BF70BD074D7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73A8A-B3E7-B74F-8856-A868501A4655}" type="slidenum">
              <a:rPr lang="en-US"/>
              <a:pPr/>
              <a:t>20</a:t>
            </a:fld>
            <a:endParaRPr lang="en-US"/>
          </a:p>
        </p:txBody>
      </p:sp>
      <p:sp>
        <p:nvSpPr>
          <p:cNvPr id="3789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255DB-755E-0B47-85DD-6D94226262CB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E673E-0645-8D4D-98AF-0FB80CF06137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75932-F790-F54C-AB44-B0A047044CA1}" type="slidenum">
              <a:rPr lang="en-US"/>
              <a:pPr/>
              <a:t>23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D42A5-51E4-9A4A-81BD-806FCD18DC03}" type="slidenum">
              <a:rPr lang="en-US"/>
              <a:pPr/>
              <a:t>24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34C22-346B-B344-BD62-BC22351341EA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2EF27-2EA5-F248-93EA-3C23D05528E4}" type="slidenum">
              <a:rPr lang="en-US"/>
              <a:pPr/>
              <a:t>3</a:t>
            </a:fld>
            <a:endParaRPr lang="en-US"/>
          </a:p>
        </p:txBody>
      </p:sp>
      <p:sp>
        <p:nvSpPr>
          <p:cNvPr id="25602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8070C-3055-0348-B13C-DED8E27403BD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28F6F-A18E-CE4E-974B-0D5661AC972F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DDE12-0CB4-084C-8DF1-10BFC1719921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80DBE-32F5-3949-80A2-7BA63EA8FDB3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F621F-14AF-5B4A-9FBE-5EB0F396080B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4FC82-D144-CB44-84E7-F01CF57BDA39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EBB30-E0D1-974D-BED3-CD08905B4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2FE8-EB90-CD4D-9869-E402A1B12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4BD-260C-4544-B308-CEE0583CD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3256-4C28-614A-AF96-4C1C76184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F1B49-125F-204B-BC76-86BBD5A3A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4644D-C01B-A646-BA91-138D864B9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F0F92-38F6-824A-9674-456F3CCDD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03D58-23E5-D843-85C6-95765E2C4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E4AB7-BD87-8348-83D2-652381C75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E94BD-B756-3043-B40A-A613CA1F3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25D8-5BA9-794D-9B99-7DDAD9F96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6BE91A-4BDD-4A46-A3B0-49A1AE9703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7467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12: 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High Temperature Alloys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 flipV="1">
            <a:off x="-814388" y="454025"/>
            <a:ext cx="14288" cy="14288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-814388" y="454025"/>
            <a:ext cx="14288" cy="14288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119438" y="1498600"/>
            <a:ext cx="655637" cy="69056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835650" y="1052513"/>
            <a:ext cx="1462088" cy="1612900"/>
          </a:xfrm>
          <a:prstGeom prst="ellipse">
            <a:avLst/>
          </a:prstGeom>
          <a:solidFill>
            <a:srgbClr val="8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4064000" y="1752600"/>
            <a:ext cx="1570038" cy="153988"/>
            <a:chOff x="3126" y="1323"/>
            <a:chExt cx="1113" cy="97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3126" y="1372"/>
              <a:ext cx="99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4123" y="1323"/>
              <a:ext cx="116" cy="97"/>
            </a:xfrm>
            <a:custGeom>
              <a:avLst/>
              <a:gdLst>
                <a:gd name="T0" fmla="*/ 0 w 116"/>
                <a:gd name="T1" fmla="*/ 49 h 97"/>
                <a:gd name="T2" fmla="*/ 0 w 116"/>
                <a:gd name="T3" fmla="*/ 97 h 97"/>
                <a:gd name="T4" fmla="*/ 116 w 116"/>
                <a:gd name="T5" fmla="*/ 49 h 97"/>
                <a:gd name="T6" fmla="*/ 0 w 116"/>
                <a:gd name="T7" fmla="*/ 0 h 97"/>
                <a:gd name="T8" fmla="*/ 0 w 116"/>
                <a:gd name="T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0" y="49"/>
                  </a:moveTo>
                  <a:lnTo>
                    <a:pt x="0" y="9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Freeform 9"/>
          <p:cNvSpPr>
            <a:spLocks/>
          </p:cNvSpPr>
          <p:nvPr/>
        </p:nvSpPr>
        <p:spPr bwMode="auto">
          <a:xfrm>
            <a:off x="3078163" y="3249613"/>
            <a:ext cx="492125" cy="1120775"/>
          </a:xfrm>
          <a:custGeom>
            <a:avLst/>
            <a:gdLst>
              <a:gd name="T0" fmla="*/ 0 w 349"/>
              <a:gd name="T1" fmla="*/ 0 h 706"/>
              <a:gd name="T2" fmla="*/ 349 w 349"/>
              <a:gd name="T3" fmla="*/ 0 h 706"/>
              <a:gd name="T4" fmla="*/ 349 w 349"/>
              <a:gd name="T5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706">
                <a:moveTo>
                  <a:pt x="0" y="0"/>
                </a:moveTo>
                <a:lnTo>
                  <a:pt x="349" y="0"/>
                </a:lnTo>
                <a:lnTo>
                  <a:pt x="349" y="70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3570288" y="4370388"/>
            <a:ext cx="2320925" cy="598487"/>
            <a:chOff x="2797" y="2978"/>
            <a:chExt cx="1645" cy="377"/>
          </a:xfrm>
        </p:grpSpPr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2797" y="2978"/>
              <a:ext cx="1645" cy="377"/>
            </a:xfrm>
            <a:custGeom>
              <a:avLst/>
              <a:gdLst>
                <a:gd name="T0" fmla="*/ 0 w 1645"/>
                <a:gd name="T1" fmla="*/ 0 h 377"/>
                <a:gd name="T2" fmla="*/ 1645 w 1645"/>
                <a:gd name="T3" fmla="*/ 348 h 377"/>
                <a:gd name="T4" fmla="*/ 1539 w 1645"/>
                <a:gd name="T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5" h="377">
                  <a:moveTo>
                    <a:pt x="0" y="0"/>
                  </a:moveTo>
                  <a:lnTo>
                    <a:pt x="1645" y="348"/>
                  </a:lnTo>
                  <a:lnTo>
                    <a:pt x="1539" y="3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 flipV="1">
              <a:off x="4365" y="3259"/>
              <a:ext cx="77" cy="6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Freeform 13"/>
          <p:cNvSpPr>
            <a:spLocks/>
          </p:cNvSpPr>
          <p:nvPr/>
        </p:nvSpPr>
        <p:spPr bwMode="auto">
          <a:xfrm>
            <a:off x="5891213" y="3355975"/>
            <a:ext cx="1284287" cy="1566863"/>
          </a:xfrm>
          <a:custGeom>
            <a:avLst/>
            <a:gdLst>
              <a:gd name="T0" fmla="*/ 0 w 910"/>
              <a:gd name="T1" fmla="*/ 987 h 987"/>
              <a:gd name="T2" fmla="*/ 0 w 910"/>
              <a:gd name="T3" fmla="*/ 0 h 987"/>
              <a:gd name="T4" fmla="*/ 910 w 910"/>
              <a:gd name="T5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0" h="987">
                <a:moveTo>
                  <a:pt x="0" y="987"/>
                </a:moveTo>
                <a:lnTo>
                  <a:pt x="0" y="0"/>
                </a:lnTo>
                <a:lnTo>
                  <a:pt x="91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2641600" y="2819400"/>
            <a:ext cx="136525" cy="2657475"/>
            <a:chOff x="2139" y="2001"/>
            <a:chExt cx="97" cy="1674"/>
          </a:xfrm>
        </p:grpSpPr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187" y="2001"/>
              <a:ext cx="49" cy="1674"/>
            </a:xfrm>
            <a:custGeom>
              <a:avLst/>
              <a:gdLst>
                <a:gd name="T0" fmla="*/ 0 w 49"/>
                <a:gd name="T1" fmla="*/ 1674 h 1674"/>
                <a:gd name="T2" fmla="*/ 0 w 49"/>
                <a:gd name="T3" fmla="*/ 0 h 1674"/>
                <a:gd name="T4" fmla="*/ 49 w 49"/>
                <a:gd name="T5" fmla="*/ 97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674">
                  <a:moveTo>
                    <a:pt x="0" y="1674"/>
                  </a:moveTo>
                  <a:lnTo>
                    <a:pt x="0" y="0"/>
                  </a:lnTo>
                  <a:lnTo>
                    <a:pt x="49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H="1">
              <a:off x="2139" y="2001"/>
              <a:ext cx="48" cy="9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2586038" y="5184775"/>
            <a:ext cx="4957762" cy="153988"/>
            <a:chOff x="2100" y="3491"/>
            <a:chExt cx="3513" cy="97"/>
          </a:xfrm>
        </p:grpSpPr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2100" y="3539"/>
              <a:ext cx="3513" cy="49"/>
            </a:xfrm>
            <a:custGeom>
              <a:avLst/>
              <a:gdLst>
                <a:gd name="T0" fmla="*/ 0 w 3513"/>
                <a:gd name="T1" fmla="*/ 0 h 49"/>
                <a:gd name="T2" fmla="*/ 3513 w 3513"/>
                <a:gd name="T3" fmla="*/ 0 h 49"/>
                <a:gd name="T4" fmla="*/ 3416 w 3513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3" h="49">
                  <a:moveTo>
                    <a:pt x="0" y="0"/>
                  </a:moveTo>
                  <a:lnTo>
                    <a:pt x="3513" y="0"/>
                  </a:lnTo>
                  <a:lnTo>
                    <a:pt x="3416" y="4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 flipV="1">
              <a:off x="5516" y="3491"/>
              <a:ext cx="97" cy="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184650" y="1466850"/>
            <a:ext cx="1155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diffusion</a:t>
            </a:r>
            <a:endParaRPr lang="en-GB" sz="2800">
              <a:latin typeface="Times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484688" y="1820863"/>
            <a:ext cx="4857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flux</a:t>
            </a:r>
            <a:endParaRPr lang="en-GB" sz="2800">
              <a:latin typeface="Times" charset="0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525963" y="5522913"/>
            <a:ext cx="11303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distance</a:t>
            </a:r>
            <a:endParaRPr lang="en-GB" sz="2800">
              <a:latin typeface="Times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 rot="16200000">
            <a:off x="600075" y="3940176"/>
            <a:ext cx="18684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concentration</a:t>
            </a:r>
            <a:endParaRPr lang="en-GB" sz="2800">
              <a:latin typeface="Times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2136775" y="4324350"/>
            <a:ext cx="152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c</a:t>
            </a:r>
            <a:endParaRPr lang="en-GB" sz="2800">
              <a:latin typeface="Times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244725" y="4156075"/>
            <a:ext cx="3222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Symbol" charset="0"/>
              </a:rPr>
              <a:t>aq</a:t>
            </a:r>
            <a:endParaRPr lang="en-GB" sz="2800">
              <a:latin typeface="Times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2286000" y="4448175"/>
            <a:ext cx="1079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r</a:t>
            </a:r>
            <a:endParaRPr lang="en-GB" sz="2800">
              <a:latin typeface="Times" charset="0"/>
            </a:endParaRPr>
          </a:p>
        </p:txBody>
      </p:sp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4662488"/>
            <a:ext cx="39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6013450" y="4770438"/>
            <a:ext cx="152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c</a:t>
            </a:r>
            <a:endParaRPr lang="en-GB" sz="2800">
              <a:latin typeface="Times" charset="0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6124575" y="4600575"/>
            <a:ext cx="3222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Symbol" charset="0"/>
              </a:rPr>
              <a:t>aq</a:t>
            </a:r>
            <a:endParaRPr lang="en-GB" sz="2800">
              <a:latin typeface="Times" charset="0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165850" y="4846638"/>
            <a:ext cx="1079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r</a:t>
            </a:r>
            <a:endParaRPr lang="en-GB" sz="2800">
              <a:latin typeface="Times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2327275" y="4648200"/>
            <a:ext cx="1444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>
                <a:solidFill>
                  <a:srgbClr val="000000"/>
                </a:solidFill>
                <a:latin typeface="Geneva" charset="0"/>
              </a:rPr>
              <a:t>1</a:t>
            </a:r>
            <a:endParaRPr lang="en-GB" sz="2800">
              <a:latin typeface="Times" charset="0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246813" y="5016500"/>
            <a:ext cx="1444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>
                <a:solidFill>
                  <a:srgbClr val="000000"/>
                </a:solidFill>
                <a:latin typeface="Geneva" charset="0"/>
              </a:rPr>
              <a:t>2</a:t>
            </a:r>
            <a:endParaRPr lang="en-GB" sz="2800">
              <a:latin typeface="Times" charset="0"/>
            </a:endParaRPr>
          </a:p>
        </p:txBody>
      </p:sp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697038"/>
            <a:ext cx="17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2819400" y="1558925"/>
            <a:ext cx="1079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r</a:t>
            </a:r>
            <a:endParaRPr lang="en-GB" sz="2800">
              <a:latin typeface="Times" charset="0"/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2860675" y="1760538"/>
            <a:ext cx="144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>
                <a:solidFill>
                  <a:srgbClr val="000000"/>
                </a:solidFill>
                <a:latin typeface="Geneva" charset="0"/>
              </a:rPr>
              <a:t>1</a:t>
            </a:r>
            <a:endParaRPr lang="en-GB" sz="2800">
              <a:latin typeface="Times" charset="0"/>
            </a:endParaRPr>
          </a:p>
        </p:txBody>
      </p:sp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1651000"/>
            <a:ext cx="177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7407275" y="1512888"/>
            <a:ext cx="1079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r</a:t>
            </a:r>
            <a:endParaRPr lang="en-GB" sz="2800">
              <a:latin typeface="Times" charset="0"/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7448550" y="1714500"/>
            <a:ext cx="1444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>
                <a:solidFill>
                  <a:srgbClr val="000000"/>
                </a:solidFill>
                <a:latin typeface="Geneva" charset="0"/>
              </a:rPr>
              <a:t>2</a:t>
            </a:r>
            <a:endParaRPr lang="en-GB" sz="2800">
              <a:latin typeface="Times" charset="0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3255963" y="3802063"/>
            <a:ext cx="1460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Symbol" charset="0"/>
              </a:rPr>
              <a:t>q</a:t>
            </a:r>
            <a:endParaRPr lang="en-GB" sz="2800">
              <a:latin typeface="Times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565650" y="3787775"/>
            <a:ext cx="1762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Symbol" charset="0"/>
              </a:rPr>
              <a:t>a</a:t>
            </a:r>
            <a:endParaRPr lang="en-GB" sz="2800">
              <a:latin typeface="Times" charset="0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6507163" y="3817938"/>
            <a:ext cx="1460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Symbol" charset="0"/>
              </a:rPr>
              <a:t>q</a:t>
            </a:r>
            <a:endParaRPr lang="en-GB" sz="2800">
              <a:latin typeface="Times" charset="0"/>
            </a:endParaRP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271463" y="381000"/>
            <a:ext cx="2776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  <a:latin typeface="Comic Sans MS" charset="0"/>
              </a:rPr>
              <a:t>Coarsening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43000" y="838200"/>
            <a:ext cx="6705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To minimise coarsening: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Reduce interfacial energy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Reduce diffusivity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charset="0"/>
              </a:rPr>
              <a:t>Precipitates with low solubility in matrix</a:t>
            </a:r>
          </a:p>
        </p:txBody>
      </p:sp>
      <p:pic>
        <p:nvPicPr>
          <p:cNvPr id="55315" name="Picture 1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6125"/>
            <a:ext cx="4327525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mg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488"/>
            <a:ext cx="8153400" cy="61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a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1100"/>
            <a:ext cx="3990975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am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55750"/>
            <a:ext cx="38766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5800" y="6096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Symbol" charset="0"/>
                <a:sym typeface="Symbol" charset="0"/>
              </a:rPr>
              <a:t>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410200" y="7620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Symbol" charset="0"/>
                <a:sym typeface="Symbol" charset="0"/>
              </a:rPr>
              <a:t>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15000" y="76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‘</a:t>
            </a:r>
            <a:endParaRPr lang="en-US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lat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9600"/>
            <a:ext cx="43053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lat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2938"/>
            <a:ext cx="4357688" cy="4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4384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4352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2" name="Group 36"/>
          <p:cNvGrpSpPr>
            <a:grpSpLocks/>
          </p:cNvGrpSpPr>
          <p:nvPr/>
        </p:nvGrpSpPr>
        <p:grpSpPr bwMode="auto">
          <a:xfrm>
            <a:off x="533400" y="914400"/>
            <a:ext cx="2057400" cy="2133600"/>
            <a:chOff x="816" y="912"/>
            <a:chExt cx="1296" cy="1344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816" y="9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200" y="912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816" y="1296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816" y="172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1200" y="1728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1584" y="172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1968" y="1728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816" y="2112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1200" y="21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1584" y="2112"/>
              <a:ext cx="144" cy="144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1968" y="21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55" name="Group 79"/>
          <p:cNvGrpSpPr>
            <a:grpSpLocks/>
          </p:cNvGrpSpPr>
          <p:nvPr/>
        </p:nvGrpSpPr>
        <p:grpSpPr bwMode="auto">
          <a:xfrm>
            <a:off x="3886200" y="914400"/>
            <a:ext cx="3657600" cy="2133600"/>
            <a:chOff x="2448" y="576"/>
            <a:chExt cx="2304" cy="1344"/>
          </a:xfrm>
        </p:grpSpPr>
        <p:grpSp>
          <p:nvGrpSpPr>
            <p:cNvPr id="24613" name="Group 37"/>
            <p:cNvGrpSpPr>
              <a:grpSpLocks/>
            </p:cNvGrpSpPr>
            <p:nvPr/>
          </p:nvGrpSpPr>
          <p:grpSpPr bwMode="auto">
            <a:xfrm>
              <a:off x="2448" y="576"/>
              <a:ext cx="1680" cy="1344"/>
              <a:chOff x="2064" y="912"/>
              <a:chExt cx="1680" cy="1344"/>
            </a:xfrm>
          </p:grpSpPr>
          <p:sp>
            <p:nvSpPr>
              <p:cNvPr id="24584" name="Oval 8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auto">
              <a:xfrm>
                <a:off x="2832" y="912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11"/>
              <p:cNvSpPr>
                <a:spLocks noChangeArrowheads="1"/>
              </p:cNvSpPr>
              <p:nvPr/>
            </p:nvSpPr>
            <p:spPr bwMode="auto">
              <a:xfrm>
                <a:off x="3600" y="912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auto">
              <a:xfrm>
                <a:off x="3600" y="12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7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8"/>
              <p:cNvSpPr>
                <a:spLocks noChangeArrowheads="1"/>
              </p:cNvSpPr>
              <p:nvPr/>
            </p:nvSpPr>
            <p:spPr bwMode="auto">
              <a:xfrm>
                <a:off x="2832" y="12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auto">
              <a:xfrm>
                <a:off x="3216" y="1296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Oval 26"/>
              <p:cNvSpPr>
                <a:spLocks noChangeArrowheads="1"/>
              </p:cNvSpPr>
              <p:nvPr/>
            </p:nvSpPr>
            <p:spPr bwMode="auto">
              <a:xfrm>
                <a:off x="2832" y="172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Oval 2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3216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Oval 33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Oval 34"/>
              <p:cNvSpPr>
                <a:spLocks noChangeArrowheads="1"/>
              </p:cNvSpPr>
              <p:nvPr/>
            </p:nvSpPr>
            <p:spPr bwMode="auto">
              <a:xfrm>
                <a:off x="2448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Oval 35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144" cy="144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50" name="Group 74"/>
            <p:cNvGrpSpPr>
              <a:grpSpLocks/>
            </p:cNvGrpSpPr>
            <p:nvPr/>
          </p:nvGrpSpPr>
          <p:grpSpPr bwMode="auto">
            <a:xfrm>
              <a:off x="4368" y="1200"/>
              <a:ext cx="384" cy="240"/>
              <a:chOff x="1584" y="2112"/>
              <a:chExt cx="384" cy="240"/>
            </a:xfrm>
          </p:grpSpPr>
          <p:sp>
            <p:nvSpPr>
              <p:cNvPr id="24648" name="Line 72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Line 73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661" name="Group 85"/>
          <p:cNvGrpSpPr>
            <a:grpSpLocks/>
          </p:cNvGrpSpPr>
          <p:nvPr/>
        </p:nvGrpSpPr>
        <p:grpSpPr bwMode="auto">
          <a:xfrm>
            <a:off x="2514600" y="3962400"/>
            <a:ext cx="5715000" cy="2590800"/>
            <a:chOff x="1584" y="2496"/>
            <a:chExt cx="3600" cy="1632"/>
          </a:xfrm>
        </p:grpSpPr>
        <p:grpSp>
          <p:nvGrpSpPr>
            <p:cNvPr id="24659" name="Group 83"/>
            <p:cNvGrpSpPr>
              <a:grpSpLocks/>
            </p:cNvGrpSpPr>
            <p:nvPr/>
          </p:nvGrpSpPr>
          <p:grpSpPr bwMode="auto">
            <a:xfrm>
              <a:off x="1584" y="2496"/>
              <a:ext cx="3024" cy="1344"/>
              <a:chOff x="1584" y="2496"/>
              <a:chExt cx="3024" cy="1344"/>
            </a:xfrm>
          </p:grpSpPr>
          <p:grpSp>
            <p:nvGrpSpPr>
              <p:cNvPr id="24647" name="Group 71"/>
              <p:cNvGrpSpPr>
                <a:grpSpLocks/>
              </p:cNvGrpSpPr>
              <p:nvPr/>
            </p:nvGrpSpPr>
            <p:grpSpPr bwMode="auto">
              <a:xfrm>
                <a:off x="1584" y="2496"/>
                <a:ext cx="2064" cy="1344"/>
                <a:chOff x="3264" y="2544"/>
                <a:chExt cx="2064" cy="1344"/>
              </a:xfrm>
            </p:grpSpPr>
            <p:sp>
              <p:nvSpPr>
                <p:cNvPr id="24631" name="Oval 55"/>
                <p:cNvSpPr>
                  <a:spLocks noChangeArrowheads="1"/>
                </p:cNvSpPr>
                <p:nvPr/>
              </p:nvSpPr>
              <p:spPr bwMode="auto">
                <a:xfrm>
                  <a:off x="4032" y="254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2" name="Oval 56"/>
                <p:cNvSpPr>
                  <a:spLocks noChangeArrowheads="1"/>
                </p:cNvSpPr>
                <p:nvPr/>
              </p:nvSpPr>
              <p:spPr bwMode="auto">
                <a:xfrm>
                  <a:off x="4416" y="2544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3" name="Oval 57"/>
                <p:cNvSpPr>
                  <a:spLocks noChangeArrowheads="1"/>
                </p:cNvSpPr>
                <p:nvPr/>
              </p:nvSpPr>
              <p:spPr bwMode="auto">
                <a:xfrm>
                  <a:off x="4800" y="254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4" name="Oval 58"/>
                <p:cNvSpPr>
                  <a:spLocks noChangeArrowheads="1"/>
                </p:cNvSpPr>
                <p:nvPr/>
              </p:nvSpPr>
              <p:spPr bwMode="auto">
                <a:xfrm>
                  <a:off x="5184" y="2544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5" name="Oval 59"/>
                <p:cNvSpPr>
                  <a:spLocks noChangeArrowheads="1"/>
                </p:cNvSpPr>
                <p:nvPr/>
              </p:nvSpPr>
              <p:spPr bwMode="auto">
                <a:xfrm>
                  <a:off x="5184" y="292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6" name="Oval 60"/>
                <p:cNvSpPr>
                  <a:spLocks noChangeArrowheads="1"/>
                </p:cNvSpPr>
                <p:nvPr/>
              </p:nvSpPr>
              <p:spPr bwMode="auto">
                <a:xfrm>
                  <a:off x="4032" y="2928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7" name="Oval 61"/>
                <p:cNvSpPr>
                  <a:spLocks noChangeArrowheads="1"/>
                </p:cNvSpPr>
                <p:nvPr/>
              </p:nvSpPr>
              <p:spPr bwMode="auto">
                <a:xfrm>
                  <a:off x="4416" y="292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8" name="Oval 62"/>
                <p:cNvSpPr>
                  <a:spLocks noChangeArrowheads="1"/>
                </p:cNvSpPr>
                <p:nvPr/>
              </p:nvSpPr>
              <p:spPr bwMode="auto">
                <a:xfrm>
                  <a:off x="4800" y="2928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Oval 63"/>
                <p:cNvSpPr>
                  <a:spLocks noChangeArrowheads="1"/>
                </p:cNvSpPr>
                <p:nvPr/>
              </p:nvSpPr>
              <p:spPr bwMode="auto">
                <a:xfrm>
                  <a:off x="3264" y="336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/>
              </p:nvSpPr>
              <p:spPr bwMode="auto">
                <a:xfrm>
                  <a:off x="3648" y="3360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/>
              </p:nvSpPr>
              <p:spPr bwMode="auto">
                <a:xfrm>
                  <a:off x="4032" y="336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2" name="Oval 66"/>
                <p:cNvSpPr>
                  <a:spLocks noChangeArrowheads="1"/>
                </p:cNvSpPr>
                <p:nvPr/>
              </p:nvSpPr>
              <p:spPr bwMode="auto">
                <a:xfrm>
                  <a:off x="4416" y="3360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3" name="Oval 67"/>
                <p:cNvSpPr>
                  <a:spLocks noChangeArrowheads="1"/>
                </p:cNvSpPr>
                <p:nvPr/>
              </p:nvSpPr>
              <p:spPr bwMode="auto">
                <a:xfrm>
                  <a:off x="4416" y="374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4" name="Oval 68"/>
                <p:cNvSpPr>
                  <a:spLocks noChangeArrowheads="1"/>
                </p:cNvSpPr>
                <p:nvPr/>
              </p:nvSpPr>
              <p:spPr bwMode="auto">
                <a:xfrm>
                  <a:off x="3264" y="3744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5" name="Oval 69"/>
                <p:cNvSpPr>
                  <a:spLocks noChangeArrowheads="1"/>
                </p:cNvSpPr>
                <p:nvPr/>
              </p:nvSpPr>
              <p:spPr bwMode="auto">
                <a:xfrm>
                  <a:off x="3648" y="374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6" name="Oval 70"/>
                <p:cNvSpPr>
                  <a:spLocks noChangeArrowheads="1"/>
                </p:cNvSpPr>
                <p:nvPr/>
              </p:nvSpPr>
              <p:spPr bwMode="auto">
                <a:xfrm>
                  <a:off x="4032" y="3744"/>
                  <a:ext cx="144" cy="144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52" name="Group 76"/>
              <p:cNvGrpSpPr>
                <a:grpSpLocks/>
              </p:cNvGrpSpPr>
              <p:nvPr/>
            </p:nvGrpSpPr>
            <p:grpSpPr bwMode="auto">
              <a:xfrm>
                <a:off x="3744" y="3168"/>
                <a:ext cx="384" cy="240"/>
                <a:chOff x="1584" y="2112"/>
                <a:chExt cx="384" cy="240"/>
              </a:xfrm>
            </p:grpSpPr>
            <p:sp>
              <p:nvSpPr>
                <p:cNvPr id="24653" name="Line 77"/>
                <p:cNvSpPr>
                  <a:spLocks noChangeShapeType="1"/>
                </p:cNvSpPr>
                <p:nvPr/>
              </p:nvSpPr>
              <p:spPr bwMode="auto">
                <a:xfrm>
                  <a:off x="1776" y="211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4" name="Line 78"/>
                <p:cNvSpPr>
                  <a:spLocks noChangeShapeType="1"/>
                </p:cNvSpPr>
                <p:nvPr/>
              </p:nvSpPr>
              <p:spPr bwMode="auto">
                <a:xfrm>
                  <a:off x="1584" y="235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56" name="Group 80"/>
              <p:cNvGrpSpPr>
                <a:grpSpLocks/>
              </p:cNvGrpSpPr>
              <p:nvPr/>
            </p:nvGrpSpPr>
            <p:grpSpPr bwMode="auto">
              <a:xfrm>
                <a:off x="4224" y="3168"/>
                <a:ext cx="384" cy="240"/>
                <a:chOff x="1584" y="2112"/>
                <a:chExt cx="384" cy="240"/>
              </a:xfrm>
            </p:grpSpPr>
            <p:sp>
              <p:nvSpPr>
                <p:cNvPr id="24657" name="Line 81"/>
                <p:cNvSpPr>
                  <a:spLocks noChangeShapeType="1"/>
                </p:cNvSpPr>
                <p:nvPr/>
              </p:nvSpPr>
              <p:spPr bwMode="auto">
                <a:xfrm>
                  <a:off x="1776" y="211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8" name="Line 82"/>
                <p:cNvSpPr>
                  <a:spLocks noChangeShapeType="1"/>
                </p:cNvSpPr>
                <p:nvPr/>
              </p:nvSpPr>
              <p:spPr bwMode="auto">
                <a:xfrm>
                  <a:off x="1584" y="235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660" name="Text Box 84"/>
            <p:cNvSpPr txBox="1">
              <a:spLocks noChangeArrowheads="1"/>
            </p:cNvSpPr>
            <p:nvPr/>
          </p:nvSpPr>
          <p:spPr bwMode="auto">
            <a:xfrm>
              <a:off x="3504" y="3840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charset="0"/>
                </a:rPr>
                <a:t>superdislocation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21493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00800" y="609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Comic Sans MS" charset="0"/>
              </a:rPr>
              <a:t>Yanhui Zhang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791200" y="533400"/>
            <a:ext cx="2895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Comic Sans MS" charset="0"/>
              </a:rPr>
              <a:t>Order hardening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Comic Sans MS" charset="0"/>
              </a:rPr>
              <a:t>Dislocations finding it difficult to penetrate </a:t>
            </a:r>
            <a:r>
              <a:rPr lang="en-US">
                <a:solidFill>
                  <a:srgbClr val="004080"/>
                </a:solidFill>
                <a:latin typeface="Symbol" charset="0"/>
                <a:sym typeface="Symbol" charset="0"/>
              </a:rPr>
              <a:t></a:t>
            </a:r>
            <a:r>
              <a:rPr lang="ja-JP" altLang="en-US">
                <a:solidFill>
                  <a:srgbClr val="004080"/>
                </a:solidFill>
                <a:latin typeface="Comic Sans MS" charset="0"/>
              </a:rPr>
              <a:t>’</a:t>
            </a:r>
            <a:endParaRPr lang="en-US">
              <a:solidFill>
                <a:srgbClr val="00408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uperdislo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31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Comic Sans MS" charset="0"/>
              </a:rPr>
              <a:t>Superdislocations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400800" y="609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Comic Sans MS" charset="0"/>
              </a:rPr>
              <a:t>Hillier, 1984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t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388"/>
            <a:ext cx="8229600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98951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142038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8775"/>
            <a:ext cx="7848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2975"/>
            <a:ext cx="85344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tr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75438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0" y="-2133600"/>
            <a:ext cx="6400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19626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L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296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7467600" y="15240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67400" y="57912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Page 77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ga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4450"/>
            <a:ext cx="5016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72200" y="54864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4080"/>
                </a:solidFill>
              </a:rPr>
              <a:t>TiAl </a:t>
            </a:r>
            <a:r>
              <a:rPr lang="en-US" sz="6000">
                <a:solidFill>
                  <a:srgbClr val="004080"/>
                </a:solidFill>
                <a:latin typeface="Symbol" charset="0"/>
                <a:sym typeface="Symbol" charset="0"/>
              </a:rPr>
              <a:t></a:t>
            </a:r>
            <a:endParaRPr lang="en-US" sz="6000">
              <a:solidFill>
                <a:srgbClr val="00408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62200" y="55626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4080"/>
                </a:solidFill>
              </a:rPr>
              <a:t>Ti</a:t>
            </a:r>
            <a:r>
              <a:rPr lang="en-US" sz="6000" baseline="-25000">
                <a:solidFill>
                  <a:srgbClr val="004080"/>
                </a:solidFill>
              </a:rPr>
              <a:t>3</a:t>
            </a:r>
            <a:r>
              <a:rPr lang="en-US" sz="6000">
                <a:solidFill>
                  <a:srgbClr val="004080"/>
                </a:solidFill>
              </a:rPr>
              <a:t>Al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76800" y="5562600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4080"/>
                </a:solidFill>
                <a:latin typeface="Symbol" charset="0"/>
                <a:sym typeface="Symbol" charset="0"/>
              </a:rPr>
              <a:t></a:t>
            </a:r>
            <a:r>
              <a:rPr lang="en-US" sz="6000" baseline="-25000">
                <a:solidFill>
                  <a:srgbClr val="004080"/>
                </a:solidFill>
                <a:latin typeface="Symbol" charset="0"/>
                <a:sym typeface="Symbol" charset="0"/>
              </a:rPr>
              <a:t></a:t>
            </a:r>
            <a:endParaRPr lang="en-US" sz="6000">
              <a:solidFill>
                <a:srgbClr val="004080"/>
              </a:solidFill>
            </a:endParaRPr>
          </a:p>
        </p:txBody>
      </p:sp>
      <p:pic>
        <p:nvPicPr>
          <p:cNvPr id="21512" name="Picture 8" descr="alph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717925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alpha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3138"/>
            <a:ext cx="4189413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937500" y="5872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_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9133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19800" y="4800600"/>
            <a:ext cx="2667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4080"/>
                </a:solidFill>
                <a:latin typeface="Comic Sans MS" charset="0"/>
              </a:rPr>
              <a:t>Kim, Maruyama, 2001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91200" y="533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4080"/>
                </a:solidFill>
                <a:latin typeface="Comic Sans MS" charset="0"/>
              </a:rPr>
              <a:t>Ti-48Al at%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4080"/>
                </a:solidFill>
                <a:latin typeface="Comic Sans MS" charset="0"/>
              </a:rPr>
              <a:t>Alternating layers of </a:t>
            </a:r>
            <a:r>
              <a:rPr lang="en-US" sz="3200">
                <a:solidFill>
                  <a:srgbClr val="004080"/>
                </a:solidFill>
                <a:latin typeface="Symbol" charset="0"/>
                <a:sym typeface="Symbol" charset="0"/>
              </a:rPr>
              <a:t></a:t>
            </a:r>
            <a:r>
              <a:rPr lang="en-US" sz="3200" baseline="-25000">
                <a:solidFill>
                  <a:srgbClr val="004080"/>
                </a:solidFill>
                <a:latin typeface="Comic Sans MS" charset="0"/>
              </a:rPr>
              <a:t>2 </a:t>
            </a:r>
            <a:r>
              <a:rPr lang="en-US" sz="3200">
                <a:solidFill>
                  <a:srgbClr val="004080"/>
                </a:solidFill>
                <a:latin typeface="Comic Sans MS" charset="0"/>
              </a:rPr>
              <a:t>and </a:t>
            </a:r>
            <a:r>
              <a:rPr lang="en-US" sz="3200">
                <a:solidFill>
                  <a:srgbClr val="004080"/>
                </a:solidFill>
                <a:latin typeface="Symbol" charset="0"/>
                <a:sym typeface="Symbol" charset="0"/>
              </a:rPr>
              <a:t></a:t>
            </a:r>
            <a:endParaRPr lang="en-US" sz="3200">
              <a:solidFill>
                <a:srgbClr val="004080"/>
              </a:solidFill>
              <a:latin typeface="Comic Sans MS" charset="0"/>
            </a:endParaRPr>
          </a:p>
        </p:txBody>
      </p:sp>
      <p:pic>
        <p:nvPicPr>
          <p:cNvPr id="22535" name="Picture 7" descr="g_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9845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1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35768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72200" y="5897563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4080"/>
                </a:solidFill>
                <a:latin typeface="Comic Sans MS" charset="0"/>
              </a:rPr>
              <a:t>Daido Steel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943600" y="9906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4080"/>
                </a:solidFill>
              </a:rPr>
              <a:t>TiAl </a:t>
            </a:r>
            <a:r>
              <a:rPr lang="en-US" sz="6000">
                <a:solidFill>
                  <a:srgbClr val="004080"/>
                </a:solidFill>
                <a:latin typeface="Symbol" charset="0"/>
                <a:sym typeface="Symbol" charset="0"/>
              </a:rPr>
              <a:t></a:t>
            </a:r>
            <a:endParaRPr lang="en-US" sz="6000">
              <a:solidFill>
                <a:srgbClr val="00408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6613"/>
            <a:ext cx="8839200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650"/>
            <a:ext cx="8763000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52400"/>
            <a:ext cx="7699375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953000" y="28956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/>
              <a:t>P122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20925" y="3124200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/>
              <a:t>P23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7912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F. Masuyama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29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>
                <a:latin typeface="Comic Sans MS" charset="0"/>
              </a:rPr>
              <a:t>Superheater Outlet Header for 30MPa and 630℃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644650"/>
            <a:ext cx="8850313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7912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F. Masuyama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0350"/>
            <a:ext cx="837406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10400" y="61722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Times" charset="0"/>
              </a:rPr>
              <a:t>0.5 µm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162800" y="6172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effici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74663"/>
            <a:ext cx="8118475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25"/>
            <a:ext cx="7315200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465263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6800"/>
            <a:ext cx="1127125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408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408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148</Words>
  <Application>Microsoft Macintosh PowerPoint</Application>
  <PresentationFormat>On-screen Show (4:3)</PresentationFormat>
  <Paragraphs>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ＭＳ Ｐゴシック</vt:lpstr>
      <vt:lpstr>Comic Sans MS</vt:lpstr>
      <vt:lpstr>Times</vt:lpstr>
      <vt:lpstr>Times New Roman</vt:lpstr>
      <vt:lpstr>Geneva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34</cp:revision>
  <dcterms:created xsi:type="dcterms:W3CDTF">2006-10-21T21:14:34Z</dcterms:created>
  <dcterms:modified xsi:type="dcterms:W3CDTF">2019-12-24T17:44:14Z</dcterms:modified>
</cp:coreProperties>
</file>