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7"/>
  </p:notesMasterIdLst>
  <p:sldIdLst>
    <p:sldId id="274" r:id="rId2"/>
    <p:sldId id="277" r:id="rId3"/>
    <p:sldId id="275" r:id="rId4"/>
    <p:sldId id="257" r:id="rId5"/>
    <p:sldId id="260" r:id="rId6"/>
    <p:sldId id="261" r:id="rId7"/>
    <p:sldId id="258" r:id="rId8"/>
    <p:sldId id="259" r:id="rId9"/>
    <p:sldId id="262" r:id="rId10"/>
    <p:sldId id="280" r:id="rId11"/>
    <p:sldId id="278" r:id="rId12"/>
    <p:sldId id="279" r:id="rId13"/>
    <p:sldId id="281" r:id="rId14"/>
    <p:sldId id="282" r:id="rId15"/>
    <p:sldId id="264" r:id="rId16"/>
    <p:sldId id="265" r:id="rId17"/>
    <p:sldId id="266" r:id="rId18"/>
    <p:sldId id="272" r:id="rId19"/>
    <p:sldId id="267" r:id="rId20"/>
    <p:sldId id="268" r:id="rId21"/>
    <p:sldId id="283" r:id="rId22"/>
    <p:sldId id="284" r:id="rId23"/>
    <p:sldId id="285" r:id="rId24"/>
    <p:sldId id="286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0952"/>
  </p:normalViewPr>
  <p:slideViewPr>
    <p:cSldViewPr>
      <p:cViewPr varScale="1">
        <p:scale>
          <a:sx n="117" d="100"/>
          <a:sy n="117" d="100"/>
        </p:scale>
        <p:origin x="151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52B02-7DFC-A046-BCC8-1EAD5E2A7208}" type="datetimeFigureOut"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EE26C-FAC9-9342-9CEF-EFF8F25A8D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B1985C-3B5D-9F4B-937D-CB16FC3ED3F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09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sign convention. Work done by system is negative and heat into system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EE26C-FAC9-9342-9CEF-EFF8F25A8D06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09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EE26C-FAC9-9342-9CEF-EFF8F25A8D06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49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may be other terms in moleculer systems due to rotations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EE26C-FAC9-9342-9CEF-EFF8F25A8D06}" type="slidenum">
              <a:rPr lang="en-GB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00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alpha and gamma, Debye temperatures about 400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EE26C-FAC9-9342-9CEF-EFF8F25A8D06}" type="slidenum">
              <a:rPr lang="en-GB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EE26C-FAC9-9342-9CEF-EFF8F25A8D06}" type="slidenum">
              <a:rPr lang="en-GB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3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DD60-D921-2748-A847-88CF2F0D5AD9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19153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4F4BD-27EF-8749-92D8-5C0666150976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16365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16644-E8B9-D64F-B66E-32FD1CAA06A7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350271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B3B33D-091D-A441-B90D-8F7FDB594C1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90AC5-5600-0B4A-AED1-332E0D16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E7BFD-4064-EC46-8109-46AED39D1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AA23A-0EE2-844E-8505-53F31171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FE32E7C-1E60-B940-A106-D030C6D980E9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8581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3F34-E199-524E-82A8-133AA4F24979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22031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7263-3C04-0449-A1A3-D18E8A469296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4146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B9EB-86F3-FA4C-A8DD-08FDED2C0E03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75969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E37B-C43E-2249-86DA-29DB728C750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4659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61F5B-8918-AC41-AFBC-1A189A30A2A9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8395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19BBC-18A9-A545-80A2-61E16C621855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21075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3801-F739-5D43-926B-E1A09AA78F99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336234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142BD-49C8-6344-B355-AE19AE64443C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186410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7C79-DB2E-5A4B-8A8C-A6398A80FD74}" type="slidenum">
              <a:rPr lang="en-US" altLang="en-GB"/>
              <a:pPr/>
              <a:t>‹#›</a:t>
            </a:fld>
            <a:endParaRPr lang="en-US" altLang="en-GB"/>
          </a:p>
        </p:txBody>
      </p:sp>
    </p:spTree>
    <p:extLst>
      <p:ext uri="{BB962C8B-B14F-4D97-AF65-F5344CB8AC3E}">
        <p14:creationId xmlns:p14="http://schemas.microsoft.com/office/powerpoint/2010/main" val="50209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svg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 rot="-5400000">
            <a:off x="3303072" y="2662207"/>
            <a:ext cx="369332" cy="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427005" y="1436682"/>
            <a:ext cx="6121400" cy="469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Thermodynamic functions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Equilibrium state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Case study: mechanical alloying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Computer calculation: phase diagrams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Thermodynamics - irreversible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/>
              <a:t>Quasichemical models</a:t>
            </a:r>
          </a:p>
        </p:txBody>
      </p:sp>
      <p:sp>
        <p:nvSpPr>
          <p:cNvPr id="14342" name="Text Box 2"/>
          <p:cNvSpPr txBox="1">
            <a:spLocks noChangeArrowheads="1"/>
          </p:cNvSpPr>
          <p:nvPr/>
        </p:nvSpPr>
        <p:spPr bwMode="auto">
          <a:xfrm>
            <a:off x="479425" y="252413"/>
            <a:ext cx="411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000080"/>
                </a:solidFill>
                <a:cs typeface="Arial" charset="0"/>
              </a:rPr>
              <a:t>Thermodynamics</a:t>
            </a: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5927709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5911552" y="6026134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H. K. D. H. Bhadeshia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6096000" y="5360437"/>
            <a:ext cx="5760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/>
              <a:t>https://www.phase-trans.msm.cam.ac.uk/teaching.html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D3D0E9-80CD-914E-ADE9-51348C4D1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344" y="2064053"/>
            <a:ext cx="4320150" cy="3247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99D539-3051-4843-B767-40442804B144}"/>
              </a:ext>
            </a:extLst>
          </p:cNvPr>
          <p:cNvSpPr txBox="1"/>
          <p:nvPr/>
        </p:nvSpPr>
        <p:spPr>
          <a:xfrm rot="16200000">
            <a:off x="4876239" y="3263399"/>
            <a:ext cx="296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Indian Institute of Technology</a:t>
            </a:r>
          </a:p>
          <a:p>
            <a:r>
              <a:rPr lang="en-US"/>
              <a:t> Kharagpur</a:t>
            </a:r>
          </a:p>
        </p:txBody>
      </p:sp>
    </p:spTree>
    <p:extLst>
      <p:ext uri="{BB962C8B-B14F-4D97-AF65-F5344CB8AC3E}">
        <p14:creationId xmlns:p14="http://schemas.microsoft.com/office/powerpoint/2010/main" val="21418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687A22-7F66-ED46-AC92-32B6965A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-3630"/>
            <a:ext cx="439793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62FC9A-8181-1548-8709-3ABB96D11A7C}"/>
              </a:ext>
            </a:extLst>
          </p:cNvPr>
          <p:cNvSpPr txBox="1"/>
          <p:nvPr/>
        </p:nvSpPr>
        <p:spPr>
          <a:xfrm>
            <a:off x="6384032" y="4509120"/>
            <a:ext cx="387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.. to give a direction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846F67-7C7E-B243-8EE9-CFC3FAFDC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3717032"/>
            <a:ext cx="2616555" cy="7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37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7EFA575-1E63-2E48-9C0E-80EC5E59E8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55" t="3800" r="32935" b="15350"/>
          <a:stretch/>
        </p:blipFill>
        <p:spPr>
          <a:xfrm>
            <a:off x="216762" y="188640"/>
            <a:ext cx="5376945" cy="4814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279AD-40B7-7B4B-B446-BDEA2B72F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9" y="836712"/>
            <a:ext cx="2673247" cy="378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576AC-8E57-814A-AF60-C368FCED0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960" y="1556792"/>
            <a:ext cx="4164980" cy="786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DBDD4-7ED0-8949-9005-7C4B9012B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960" y="2924944"/>
            <a:ext cx="4473724" cy="7596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AEFC15-FD55-614A-8771-5A93E1FB3E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6" y="4005064"/>
            <a:ext cx="24892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B1BBA6-1E1A-B840-A6B9-BC860EB83A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000" y="5506938"/>
            <a:ext cx="6692900" cy="10287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64FE49D-CDFF-154D-BB42-C272E90DAD69}"/>
              </a:ext>
            </a:extLst>
          </p:cNvPr>
          <p:cNvGrpSpPr/>
          <p:nvPr/>
        </p:nvGrpSpPr>
        <p:grpSpPr>
          <a:xfrm>
            <a:off x="9768408" y="4968540"/>
            <a:ext cx="1181472" cy="1567098"/>
            <a:chOff x="9768408" y="4968540"/>
            <a:chExt cx="1181472" cy="15670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CB51AD-8614-8045-AC6A-4D0F2516E146}"/>
                </a:ext>
              </a:extLst>
            </p:cNvPr>
            <p:cNvSpPr/>
            <p:nvPr/>
          </p:nvSpPr>
          <p:spPr>
            <a:xfrm>
              <a:off x="9768408" y="5373216"/>
              <a:ext cx="648072" cy="1162422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AF83345-64A5-5745-9A52-BDD1612F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16480" y="4968540"/>
              <a:ext cx="533400" cy="355600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707A41-868A-3847-BA47-F636084E0E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09684" y="5275064"/>
              <a:ext cx="206796" cy="9815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454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A7145DA-7B58-3640-954E-473432A8D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367" t="18500" r="33656" b="60500"/>
          <a:stretch/>
        </p:blipFill>
        <p:spPr>
          <a:xfrm>
            <a:off x="335360" y="404664"/>
            <a:ext cx="6127883" cy="3312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BF02F8-25DA-B04C-B938-7ED7FC325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101" y="5949280"/>
            <a:ext cx="2553884" cy="504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0DFE0A-88B4-D646-BD24-D536F4DB8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520" y="4163682"/>
            <a:ext cx="3665358" cy="11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4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4D51C91-6304-C149-BA03-1F65D0C9E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542" y="620688"/>
            <a:ext cx="2730500" cy="1117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2FEB9A-A54E-E247-BA04-D0C075548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986" y="2103512"/>
            <a:ext cx="2400300" cy="111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FC59A0-32D6-584C-B4A8-5BEF00970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5145112"/>
            <a:ext cx="10274300" cy="109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5A09B0-B585-B14F-9182-9FEB729E3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68" y="506462"/>
            <a:ext cx="2772081" cy="1597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1A969-6BEE-9543-A120-4CD0B40392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398" y="935546"/>
            <a:ext cx="5785064" cy="34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7363B-A4C5-A74C-A8D7-310FC4CF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2364632"/>
            <a:ext cx="3326078" cy="622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DFFCD-5265-5C4A-8F7B-0410600B7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3890143"/>
            <a:ext cx="6613257" cy="8752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8D5A7-5B96-FF49-AE1A-B488A7B1D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476672"/>
            <a:ext cx="102743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8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EEAC1EE-8B29-614F-9431-0DC328E34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72816"/>
            <a:ext cx="1015478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>
            <a:extLst>
              <a:ext uri="{FF2B5EF4-FFF2-40B4-BE49-F238E27FC236}">
                <a16:creationId xmlns:a16="http://schemas.microsoft.com/office/drawing/2014/main" id="{0F89936B-7A6A-6D45-93F5-9E710565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38931"/>
            <a:ext cx="8824913" cy="61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48F7EBE-EC96-C14A-8D32-EC363CAC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8877300" cy="40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C6AADC47-469C-2F4E-9781-00933CC5C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48"/>
          <a:stretch/>
        </p:blipFill>
        <p:spPr bwMode="auto">
          <a:xfrm>
            <a:off x="3919497" y="5013176"/>
            <a:ext cx="4317837" cy="15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F6A325-79CE-5149-8693-809507CD0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404664"/>
            <a:ext cx="64897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419E1B5-1962-7147-A5BF-FC7C685CC9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914" t="12600" r="20307" b="52751"/>
          <a:stretch/>
        </p:blipFill>
        <p:spPr>
          <a:xfrm>
            <a:off x="407368" y="1052736"/>
            <a:ext cx="7076423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A7B8E-3F80-CA45-86A2-B6EF5FB64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2060847"/>
            <a:ext cx="2763307" cy="44212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78015-3207-DF43-9177-C4BD4ADA4361}"/>
              </a:ext>
            </a:extLst>
          </p:cNvPr>
          <p:cNvSpPr txBox="1"/>
          <p:nvPr/>
        </p:nvSpPr>
        <p:spPr>
          <a:xfrm>
            <a:off x="211668" y="6489267"/>
            <a:ext cx="195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Graz, Austria, 2003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F0273-270B-BA4F-9979-3B8CDB4F32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0354" t="23750" r="18870" b="16401"/>
          <a:stretch/>
        </p:blipFill>
        <p:spPr>
          <a:xfrm>
            <a:off x="3431704" y="215074"/>
            <a:ext cx="4527815" cy="6294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DD9BE5-6FBF-854A-83C8-C92D65A14431}"/>
              </a:ext>
            </a:extLst>
          </p:cNvPr>
          <p:cNvSpPr txBox="1"/>
          <p:nvPr/>
        </p:nvSpPr>
        <p:spPr>
          <a:xfrm>
            <a:off x="7536160" y="5532836"/>
            <a:ext cx="45257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J. P. Joule, London, Edinburgh and Dublin</a:t>
            </a:r>
          </a:p>
          <a:p>
            <a:r>
              <a:rPr lang="en-US">
                <a:solidFill>
                  <a:srgbClr val="0070C0"/>
                </a:solidFill>
              </a:rPr>
              <a:t>Philosophical Magazine and Journal of Science</a:t>
            </a:r>
          </a:p>
          <a:p>
            <a:r>
              <a:rPr lang="en-US">
                <a:solidFill>
                  <a:srgbClr val="0070C0"/>
                </a:solidFill>
              </a:rPr>
              <a:t>26 (1845) 369-383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33124-B53D-CA4D-B4C4-C2A52AE3F722}"/>
              </a:ext>
            </a:extLst>
          </p:cNvPr>
          <p:cNvSpPr txBox="1"/>
          <p:nvPr/>
        </p:nvSpPr>
        <p:spPr>
          <a:xfrm>
            <a:off x="340090" y="1484784"/>
            <a:ext cx="2686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is heat a substance?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8F5533-E39C-7B47-8D94-61844A3D19C2}"/>
              </a:ext>
            </a:extLst>
          </p:cNvPr>
          <p:cNvCxnSpPr>
            <a:cxnSpLocks/>
          </p:cNvCxnSpPr>
          <p:nvPr/>
        </p:nvCxnSpPr>
        <p:spPr>
          <a:xfrm flipV="1">
            <a:off x="4583832" y="2636912"/>
            <a:ext cx="93610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75BDBA8-3EA1-C949-9D3E-57FF5D1415DF}"/>
              </a:ext>
            </a:extLst>
          </p:cNvPr>
          <p:cNvSpPr txBox="1"/>
          <p:nvPr/>
        </p:nvSpPr>
        <p:spPr>
          <a:xfrm>
            <a:off x="3048849" y="3142710"/>
            <a:ext cx="2316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thermometer made by</a:t>
            </a:r>
          </a:p>
          <a:p>
            <a:r>
              <a:rPr lang="en-US"/>
              <a:t>Joule and Mr Dancer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C39FFB-4FE4-3D4A-A643-6B73C7F5309A}"/>
              </a:ext>
            </a:extLst>
          </p:cNvPr>
          <p:cNvSpPr txBox="1"/>
          <p:nvPr/>
        </p:nvSpPr>
        <p:spPr>
          <a:xfrm>
            <a:off x="7559267" y="2636912"/>
            <a:ext cx="3392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“... heat is regarded as a state of motion among ... constituent particles of bodies.</a:t>
            </a:r>
          </a:p>
          <a:p>
            <a:endParaRPr lang="en-US"/>
          </a:p>
          <a:p>
            <a:r>
              <a:rPr lang="en-US"/>
              <a:t>... mechanical force .... may be communicated to these particles ... to increase the rapidity of their motion”</a:t>
            </a:r>
          </a:p>
          <a:p>
            <a:endParaRPr lang="en-US"/>
          </a:p>
          <a:p>
            <a:r>
              <a:rPr lang="en-US"/>
              <a:t>Therefore, temperature rise.</a:t>
            </a:r>
          </a:p>
        </p:txBody>
      </p:sp>
    </p:spTree>
    <p:extLst>
      <p:ext uri="{BB962C8B-B14F-4D97-AF65-F5344CB8AC3E}">
        <p14:creationId xmlns:p14="http://schemas.microsoft.com/office/powerpoint/2010/main" val="2320568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523423F-943B-B541-A282-A816076CCF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25" t="31100" r="23758" b="37400"/>
          <a:stretch/>
        </p:blipFill>
        <p:spPr>
          <a:xfrm>
            <a:off x="5447928" y="3717032"/>
            <a:ext cx="4003503" cy="295379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BAA6B73-7A6B-EC48-890C-EB15968D3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881" t="23750" r="17312" b="32150"/>
          <a:stretch/>
        </p:blipFill>
        <p:spPr>
          <a:xfrm>
            <a:off x="191344" y="116632"/>
            <a:ext cx="4824536" cy="41353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2095C-30DE-A542-AEC4-3E5E7BDCC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7" y="332656"/>
            <a:ext cx="5760640" cy="7624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C4EAFDC-F5FD-4641-823D-C126545E56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562" t="13250" r="28170" b="10100"/>
          <a:stretch/>
        </p:blipFill>
        <p:spPr>
          <a:xfrm>
            <a:off x="479376" y="1844824"/>
            <a:ext cx="4876033" cy="41876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D2EA68F-1F7C-1E48-BEFE-9DE3516EA2D7}"/>
              </a:ext>
            </a:extLst>
          </p:cNvPr>
          <p:cNvGrpSpPr/>
          <p:nvPr/>
        </p:nvGrpSpPr>
        <p:grpSpPr>
          <a:xfrm>
            <a:off x="5159896" y="1890521"/>
            <a:ext cx="4697019" cy="4646520"/>
            <a:chOff x="5159896" y="1890521"/>
            <a:chExt cx="4697019" cy="46465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4204C3-2177-FB41-B1F4-BA5635EC86DC}"/>
                </a:ext>
              </a:extLst>
            </p:cNvPr>
            <p:cNvGrpSpPr/>
            <p:nvPr/>
          </p:nvGrpSpPr>
          <p:grpSpPr>
            <a:xfrm>
              <a:off x="5159896" y="1890521"/>
              <a:ext cx="4373855" cy="4646520"/>
              <a:chOff x="5087888" y="2043162"/>
              <a:chExt cx="4373855" cy="46465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ABF3071-9A2C-8844-8F86-42F9DD410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7888" y="4788006"/>
                <a:ext cx="4373855" cy="1901676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43F46A1-BE48-4940-8D85-68C71FAC3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0383" y="2043162"/>
                <a:ext cx="3188863" cy="2744844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179F95-3ED7-BD4E-979D-409EF9FA6A93}"/>
                </a:ext>
              </a:extLst>
            </p:cNvPr>
            <p:cNvSpPr txBox="1"/>
            <p:nvPr/>
          </p:nvSpPr>
          <p:spPr>
            <a:xfrm rot="5400000">
              <a:off x="7445518" y="4048111"/>
              <a:ext cx="4176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micrograph courtesy of Bernd Gludovatz, Eso George and Robert Ritchie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3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82BD04-DB43-3149-8AA1-C86E3E01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620688"/>
            <a:ext cx="6502400" cy="43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34B29-7A55-8D44-9EE5-D3EFFE07C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3475861"/>
            <a:ext cx="9361040" cy="416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3C2A96-1510-324E-9FCA-62E5020FF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4439086"/>
            <a:ext cx="1968500" cy="977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3B4F25-A7AF-C743-81C9-F5763EEB1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980" y="5132412"/>
            <a:ext cx="3479800" cy="1104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B0259A-F180-624C-81CD-93FF89E45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2027" y="1307745"/>
            <a:ext cx="2877178" cy="16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4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00522-03A7-7249-AD00-00255B146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90" y="1111646"/>
            <a:ext cx="7038640" cy="5421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783B22-B20A-6A44-B950-74DFB0B97FD0}"/>
              </a:ext>
            </a:extLst>
          </p:cNvPr>
          <p:cNvSpPr txBox="1"/>
          <p:nvPr/>
        </p:nvSpPr>
        <p:spPr>
          <a:xfrm>
            <a:off x="285887" y="6265651"/>
            <a:ext cx="24753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366FF"/>
                </a:solidFill>
              </a:rPr>
              <a:t>Brenner:1956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EE177-6A31-0449-80F5-8E1056909ADA}"/>
              </a:ext>
            </a:extLst>
          </p:cNvPr>
          <p:cNvSpPr txBox="1"/>
          <p:nvPr/>
        </p:nvSpPr>
        <p:spPr>
          <a:xfrm>
            <a:off x="119336" y="177758"/>
            <a:ext cx="4567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Single crystals of pure iron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09C2B-3E84-0446-863F-9D334CD66531}"/>
              </a:ext>
            </a:extLst>
          </p:cNvPr>
          <p:cNvSpPr txBox="1"/>
          <p:nvPr/>
        </p:nvSpPr>
        <p:spPr>
          <a:xfrm>
            <a:off x="5303912" y="1434661"/>
            <a:ext cx="40234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Strength and size go together</a:t>
            </a:r>
          </a:p>
        </p:txBody>
      </p:sp>
    </p:spTree>
    <p:extLst>
      <p:ext uri="{BB962C8B-B14F-4D97-AF65-F5344CB8AC3E}">
        <p14:creationId xmlns:p14="http://schemas.microsoft.com/office/powerpoint/2010/main" val="1355575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0DFCA-B8AB-414F-9D9F-D7DB05EAD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365104"/>
            <a:ext cx="3163801" cy="2155864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F7A30D9E-E89A-434E-A84B-32D9A6C2B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1" y="4088894"/>
            <a:ext cx="16628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Morinobu Endo, 2004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2C2E8-B22F-3045-9FC3-1127697A5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260648"/>
            <a:ext cx="6025729" cy="4753631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B1A4CE66-0DFA-A342-8F77-2A4D9687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442" y="6320913"/>
            <a:ext cx="58044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80"/>
                </a:solidFill>
                <a:latin typeface="Arial"/>
                <a:cs typeface="Arial"/>
              </a:rPr>
              <a:t>data from  Pan </a:t>
            </a:r>
            <a:r>
              <a:rPr lang="en-US" sz="2000" i="1" dirty="0">
                <a:solidFill>
                  <a:srgbClr val="000080"/>
                </a:solidFill>
                <a:latin typeface="Arial"/>
                <a:cs typeface="Arial"/>
              </a:rPr>
              <a:t>et al</a:t>
            </a:r>
            <a:r>
              <a:rPr lang="en-US" sz="2000" dirty="0">
                <a:solidFill>
                  <a:srgbClr val="000080"/>
                </a:solidFill>
                <a:latin typeface="Arial"/>
                <a:cs typeface="Arial"/>
              </a:rPr>
              <a:t>. 1999, Yu </a:t>
            </a:r>
            <a:r>
              <a:rPr lang="en-US" sz="2000" i="1" dirty="0">
                <a:solidFill>
                  <a:srgbClr val="000080"/>
                </a:solidFill>
                <a:latin typeface="Arial"/>
                <a:cs typeface="Arial"/>
              </a:rPr>
              <a:t>et al</a:t>
            </a:r>
            <a:r>
              <a:rPr lang="en-US" sz="2000" dirty="0">
                <a:solidFill>
                  <a:srgbClr val="000080"/>
                </a:solidFill>
                <a:latin typeface="Arial"/>
                <a:cs typeface="Arial"/>
              </a:rPr>
              <a:t>. 2000</a:t>
            </a:r>
          </a:p>
        </p:txBody>
      </p:sp>
    </p:spTree>
    <p:extLst>
      <p:ext uri="{BB962C8B-B14F-4D97-AF65-F5344CB8AC3E}">
        <p14:creationId xmlns:p14="http://schemas.microsoft.com/office/powerpoint/2010/main" val="3404366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9AE741E-2F56-3245-80CF-5E532CE0B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53" t="17451" r="14368" b="41600"/>
          <a:stretch/>
        </p:blipFill>
        <p:spPr>
          <a:xfrm>
            <a:off x="479376" y="1593267"/>
            <a:ext cx="5904656" cy="4899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863F88-82A8-A344-A105-0C8A6ECC9BB4}"/>
              </a:ext>
            </a:extLst>
          </p:cNvPr>
          <p:cNvSpPr txBox="1"/>
          <p:nvPr/>
        </p:nvSpPr>
        <p:spPr>
          <a:xfrm>
            <a:off x="-5089" y="7123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pure iron: allotropic transformation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778E97-2E02-704D-8C92-FB53F7875DF0}"/>
              </a:ext>
            </a:extLst>
          </p:cNvPr>
          <p:cNvSpPr txBox="1"/>
          <p:nvPr/>
        </p:nvSpPr>
        <p:spPr>
          <a:xfrm>
            <a:off x="385952" y="2060848"/>
            <a:ext cx="319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James Prescott Joule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C67A4-B166-5546-99D0-4868A9970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52" y="3284984"/>
            <a:ext cx="99949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9B1D8-B73F-7546-8953-EAA39A19FE19}"/>
              </a:ext>
            </a:extLst>
          </p:cNvPr>
          <p:cNvSpPr txBox="1"/>
          <p:nvPr/>
        </p:nvSpPr>
        <p:spPr>
          <a:xfrm>
            <a:off x="551384" y="476672"/>
            <a:ext cx="4903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.... conservation of energy....</a:t>
            </a:r>
          </a:p>
        </p:txBody>
      </p:sp>
    </p:spTree>
    <p:extLst>
      <p:ext uri="{BB962C8B-B14F-4D97-AF65-F5344CB8AC3E}">
        <p14:creationId xmlns:p14="http://schemas.microsoft.com/office/powerpoint/2010/main" val="36780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1B782-034F-0648-8AB3-78BC4C0D5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4"/>
            <a:ext cx="3924300" cy="43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10F932-0A81-374C-9BE8-54D37680E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34" y="2564904"/>
            <a:ext cx="342900" cy="317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1F4B11-8864-FB4A-A1DD-46792FA310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997" t="6951" r="58162" b="55250"/>
          <a:stretch/>
        </p:blipFill>
        <p:spPr>
          <a:xfrm>
            <a:off x="803274" y="1785988"/>
            <a:ext cx="4979898" cy="35152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FC2C68-BC2D-3F42-83B7-EEE52435CA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056" y="3213100"/>
            <a:ext cx="2425700" cy="43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388195-B316-714D-9938-08B9048F5C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2511" y="4333371"/>
            <a:ext cx="3289300" cy="96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5D46287-3204-9446-A794-F108E4150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t="4066" r="3101" b="5502"/>
          <a:stretch/>
        </p:blipFill>
        <p:spPr bwMode="auto">
          <a:xfrm>
            <a:off x="263352" y="544136"/>
            <a:ext cx="9433048" cy="576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1028">
            <a:extLst>
              <a:ext uri="{FF2B5EF4-FFF2-40B4-BE49-F238E27FC236}">
                <a16:creationId xmlns:a16="http://schemas.microsoft.com/office/drawing/2014/main" id="{FDF6023A-FD0E-374F-AEB3-B3D5EB98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48680"/>
            <a:ext cx="7164387" cy="58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1453F7A-E56E-7C4D-A5F1-7B13A7E9F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5776" r="7966" b="14124"/>
          <a:stretch/>
        </p:blipFill>
        <p:spPr bwMode="auto">
          <a:xfrm>
            <a:off x="263352" y="260648"/>
            <a:ext cx="6404394" cy="25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BC29B1D6-4940-D145-9FD2-0199F04C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86" y="4959439"/>
            <a:ext cx="6359973" cy="18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3A15EAB-805E-5B46-B648-E739304C2F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7106" r="4549" b="9991"/>
          <a:stretch/>
        </p:blipFill>
        <p:spPr bwMode="auto">
          <a:xfrm>
            <a:off x="695401" y="3284985"/>
            <a:ext cx="4248472" cy="168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FAECD-A309-374A-A7EC-4C591A63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772816"/>
            <a:ext cx="8661122" cy="2232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40841-2BE0-D74A-94E9-70B121BB4DC1}"/>
              </a:ext>
            </a:extLst>
          </p:cNvPr>
          <p:cNvSpPr txBox="1"/>
          <p:nvPr/>
        </p:nvSpPr>
        <p:spPr>
          <a:xfrm>
            <a:off x="239322" y="5661248"/>
            <a:ext cx="914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B0F0"/>
                </a:solidFill>
              </a:rPr>
              <a:t>White and Collocot: Journal of Physical and Chemical Reference Data </a:t>
            </a:r>
          </a:p>
          <a:p>
            <a:r>
              <a:rPr lang="en-GB" sz="2400" b="1">
                <a:solidFill>
                  <a:srgbClr val="00B0F0"/>
                </a:solidFill>
              </a:rPr>
              <a:t>13 (1984) 1251</a:t>
            </a:r>
            <a:endParaRPr lang="en-US" sz="2400" b="1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D81E82A-FAC2-A142-8F7A-8B80A1A04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004887"/>
            <a:ext cx="90392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250</Words>
  <Application>Microsoft Macintosh PowerPoint</Application>
  <PresentationFormat>Widescreen</PresentationFormat>
  <Paragraphs>44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 </dc:creator>
  <cp:lastModifiedBy>H.K.D.H. Bhadeshia</cp:lastModifiedBy>
  <cp:revision>81</cp:revision>
  <dcterms:created xsi:type="dcterms:W3CDTF">1996-09-30T18:28:10Z</dcterms:created>
  <dcterms:modified xsi:type="dcterms:W3CDTF">2020-10-12T13:34:48Z</dcterms:modified>
</cp:coreProperties>
</file>