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2"/>
  </p:notesMasterIdLst>
  <p:sldIdLst>
    <p:sldId id="279" r:id="rId2"/>
    <p:sldId id="386" r:id="rId3"/>
    <p:sldId id="260" r:id="rId4"/>
    <p:sldId id="280" r:id="rId5"/>
    <p:sldId id="257" r:id="rId6"/>
    <p:sldId id="277" r:id="rId7"/>
    <p:sldId id="276" r:id="rId8"/>
    <p:sldId id="278" r:id="rId9"/>
    <p:sldId id="258" r:id="rId10"/>
    <p:sldId id="379" r:id="rId11"/>
    <p:sldId id="259" r:id="rId12"/>
    <p:sldId id="380" r:id="rId13"/>
    <p:sldId id="266" r:id="rId14"/>
    <p:sldId id="382" r:id="rId15"/>
    <p:sldId id="383" r:id="rId16"/>
    <p:sldId id="262" r:id="rId17"/>
    <p:sldId id="384" r:id="rId18"/>
    <p:sldId id="385" r:id="rId19"/>
    <p:sldId id="256" r:id="rId20"/>
    <p:sldId id="265" r:id="rId21"/>
    <p:sldId id="365" r:id="rId22"/>
    <p:sldId id="387" r:id="rId23"/>
    <p:sldId id="275" r:id="rId24"/>
    <p:sldId id="269" r:id="rId25"/>
    <p:sldId id="263" r:id="rId26"/>
    <p:sldId id="391" r:id="rId27"/>
    <p:sldId id="388" r:id="rId28"/>
    <p:sldId id="274" r:id="rId29"/>
    <p:sldId id="389" r:id="rId30"/>
    <p:sldId id="39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/>
    <p:restoredTop sz="90884"/>
  </p:normalViewPr>
  <p:slideViewPr>
    <p:cSldViewPr>
      <p:cViewPr varScale="1">
        <p:scale>
          <a:sx n="116" d="100"/>
          <a:sy n="116" d="100"/>
        </p:scale>
        <p:origin x="56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52375-82CF-B243-8CB8-94CC71B5EB7F}" type="datetimeFigureOut"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B03DF-E138-DD47-B45C-7263FCD213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3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754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2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origin of RTln a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638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Soft-X-Ray Fluorescence Spectroscopy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55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E952E3-B584-5F48-8104-FDD114DA0097}" type="slidenum">
              <a:rPr lang="en-GB" sz="1200" b="0"/>
              <a:pPr/>
              <a:t>28</a:t>
            </a:fld>
            <a:endParaRPr lang="en-GB" sz="1200" b="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27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3BBA-EA0E-BF45-B8F0-DB1A23884B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AF637-6CC0-EB42-8D37-83E7D1832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39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690F8-6AC7-3E45-A363-14E8F774F4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65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563BA-BCCA-0149-AEC1-15CD4A49C2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77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DBD00-6FA9-B647-BCF5-B4F1C80DB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63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BB206-88D0-5446-9D56-DC00CEE573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990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F464-FE29-F941-AAFA-C53CBDA06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371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F65B-964C-5B4D-B372-21F4D8C420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28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9152C-E9C9-B848-8FE1-ABAEACB3A8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98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986D-9170-3E47-A761-7EF3D7C694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90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3CEF4-445D-D54C-9539-EF01D855A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34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581AA-9D7D-5846-A1D7-5EB1A17808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46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330307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406644" y="906371"/>
            <a:ext cx="4372851" cy="595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Thermodynamic functions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Equilibrium state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Case study: mechanical alloying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Computer calculation: phase diagrams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Thermodynamics - irreversible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Quasichemical models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479425" y="252413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Thermodynamics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95" y="5451413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7392145" y="5578383"/>
            <a:ext cx="2780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 rot="16200000">
            <a:off x="-2464920" y="3424652"/>
            <a:ext cx="5760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/>
              <a:t>https://www.phase-trans.msm.cam.ac.uk/teaching.html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B3DBA-7220-AB43-BA29-4A47E8134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432" y="1481689"/>
            <a:ext cx="5181539" cy="3894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20506-F67C-404B-990C-EE5B75F0580F}"/>
              </a:ext>
            </a:extLst>
          </p:cNvPr>
          <p:cNvSpPr txBox="1"/>
          <p:nvPr/>
        </p:nvSpPr>
        <p:spPr>
          <a:xfrm>
            <a:off x="7680176" y="1628800"/>
            <a:ext cx="143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IIT Kharagpur</a:t>
            </a:r>
          </a:p>
        </p:txBody>
      </p:sp>
    </p:spTree>
    <p:extLst>
      <p:ext uri="{BB962C8B-B14F-4D97-AF65-F5344CB8AC3E}">
        <p14:creationId xmlns:p14="http://schemas.microsoft.com/office/powerpoint/2010/main" val="3114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ext Box 7">
            <a:extLst>
              <a:ext uri="{FF2B5EF4-FFF2-40B4-BE49-F238E27FC236}">
                <a16:creationId xmlns:a16="http://schemas.microsoft.com/office/drawing/2014/main" id="{BD8B18FF-286E-9C4A-A477-70D219F3C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6" y="332656"/>
            <a:ext cx="4343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>
                <a:latin typeface="Arial" panose="020B0604020202020204" pitchFamily="34" charset="0"/>
                <a:cs typeface="Arial" panose="020B0604020202020204" pitchFamily="34" charset="0"/>
              </a:rPr>
              <a:t>Binary 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102F0-321D-F944-BBF4-8EEC921E6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355107"/>
            <a:ext cx="8208912" cy="491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C1ABA-8E13-C340-A3FA-7F503C8E0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1" y="3882150"/>
            <a:ext cx="4968552" cy="590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B8277-734F-2B41-8D4F-57F47DB60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5445224"/>
            <a:ext cx="6638310" cy="6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6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B4E790A-C17F-6F44-BAE0-49E4094F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67056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AA0C149-4DA5-4F48-A112-640EC606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1001"/>
            <a:ext cx="259080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9F0F419A-33D4-E649-BB90-BC82F5480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143001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00C8F000-1FE0-204C-A074-7B9246FF9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90500"/>
            <a:ext cx="33909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039FA5C-9701-FC44-8BC7-0CEA5180F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953000"/>
            <a:ext cx="526732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C6CEB70-24C2-DB46-9FE7-D4B83E89B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041071"/>
            <a:ext cx="37338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E7A885BD-AD04-BB4B-8588-D2123119C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57200"/>
            <a:ext cx="83820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EEEF6F-BDFE-8941-A08A-F4B788BDF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4077072"/>
            <a:ext cx="2374900" cy="46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877B0C-65FA-4D4A-99D8-5D3B72623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4096122"/>
            <a:ext cx="32258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484CB-64E3-DE4A-A4D3-537BAE9A4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234" y="5597443"/>
            <a:ext cx="8216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CBE1C-4108-2741-8739-DF7447C0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9" y="188640"/>
            <a:ext cx="6994051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4B8E-441D-7E4C-9416-942D698D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781050"/>
            <a:ext cx="3340100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F8C9E-2BE1-F948-8E9A-33C678E48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2149475"/>
            <a:ext cx="71628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41634-BF9E-DF40-9AA5-653EC2943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86" y="4248146"/>
            <a:ext cx="4114800" cy="1079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99937-AEC5-954E-9C6C-8A8B11B17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536" y="6076950"/>
            <a:ext cx="6692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7669C-6DC8-BB47-A5C7-AD040B6B1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196752"/>
            <a:ext cx="863448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3DAC3-DC5D-CA41-8520-E3388F436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748660"/>
            <a:ext cx="2679700" cy="2705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A83C5-B0B2-AD43-A883-82DFEE3C90AD}"/>
              </a:ext>
            </a:extLst>
          </p:cNvPr>
          <p:cNvSpPr txBox="1"/>
          <p:nvPr/>
        </p:nvSpPr>
        <p:spPr>
          <a:xfrm>
            <a:off x="4151784" y="908720"/>
            <a:ext cx="781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A-A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A45EF-A83F-744D-8775-52D367C8430E}"/>
              </a:ext>
            </a:extLst>
          </p:cNvPr>
          <p:cNvSpPr txBox="1"/>
          <p:nvPr/>
        </p:nvSpPr>
        <p:spPr>
          <a:xfrm>
            <a:off x="4151784" y="1935461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B-B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EBF49-D1F9-1546-AE7D-EB3FE91C8365}"/>
              </a:ext>
            </a:extLst>
          </p:cNvPr>
          <p:cNvSpPr txBox="1"/>
          <p:nvPr/>
        </p:nvSpPr>
        <p:spPr>
          <a:xfrm>
            <a:off x="4151784" y="2940002"/>
            <a:ext cx="1541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A-B, B-A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3422E-41AC-5C4C-978B-5BDF36DAE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891" y="4337765"/>
            <a:ext cx="5873785" cy="620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46F81F-9E8E-4F41-983B-8C27BD983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5784583"/>
            <a:ext cx="6950556" cy="62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73F89-DF55-9246-9F62-999D8A851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44" y="4797152"/>
            <a:ext cx="5811742" cy="648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7A5BFB-036F-D24B-AA7B-E053A00D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988840"/>
            <a:ext cx="5811742" cy="64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6FA79-B092-9C40-A886-5AFD6C7CFE16}"/>
              </a:ext>
            </a:extLst>
          </p:cNvPr>
          <p:cNvSpPr txBox="1"/>
          <p:nvPr/>
        </p:nvSpPr>
        <p:spPr>
          <a:xfrm>
            <a:off x="839416" y="995430"/>
            <a:ext cx="3252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B0F0"/>
                </a:solidFill>
              </a:rPr>
              <a:t>favours ordering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57DC2B-FE75-214C-962E-6B52B19773C1}"/>
              </a:ext>
            </a:extLst>
          </p:cNvPr>
          <p:cNvSpPr txBox="1"/>
          <p:nvPr/>
        </p:nvSpPr>
        <p:spPr>
          <a:xfrm>
            <a:off x="820912" y="3802001"/>
            <a:ext cx="3481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B0F0"/>
                </a:solidFill>
              </a:rPr>
              <a:t>favours clustering</a:t>
            </a:r>
          </a:p>
        </p:txBody>
      </p:sp>
    </p:spTree>
    <p:extLst>
      <p:ext uri="{BB962C8B-B14F-4D97-AF65-F5344CB8AC3E}">
        <p14:creationId xmlns:p14="http://schemas.microsoft.com/office/powerpoint/2010/main" val="13992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947FE-F920-CC44-8F08-D7A0C764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836712"/>
            <a:ext cx="734984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861A0-E6CD-4048-A8A2-0B2F6157D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1" y="548680"/>
            <a:ext cx="7879203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7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irling engine, by Jean Pomfrett" descr="Stirling engine, by Jean Pomfrett">
            <a:hlinkClick r:id="" action="ppaction://media"/>
            <a:extLst>
              <a:ext uri="{FF2B5EF4-FFF2-40B4-BE49-F238E27FC236}">
                <a16:creationId xmlns:a16="http://schemas.microsoft.com/office/drawing/2014/main" id="{903AB70F-6CE5-754D-9E95-891475442D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478" r="31271" b="2750"/>
          <a:stretch/>
        </p:blipFill>
        <p:spPr>
          <a:xfrm>
            <a:off x="168265" y="188640"/>
            <a:ext cx="6071751" cy="64807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487F1A1-B8DF-4A41-B821-DA7741238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367" t="18500" r="33656" b="60500"/>
          <a:stretch/>
        </p:blipFill>
        <p:spPr>
          <a:xfrm>
            <a:off x="6528048" y="4293096"/>
            <a:ext cx="3052175" cy="1649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D5C702-3E2F-6048-885D-CA3DF3C4E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0336" y="6310178"/>
            <a:ext cx="1455000" cy="28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1E052F-4F59-6944-97C9-9E8BA1605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064" y="6129729"/>
            <a:ext cx="2088229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>
            <a:extLst>
              <a:ext uri="{FF2B5EF4-FFF2-40B4-BE49-F238E27FC236}">
                <a16:creationId xmlns:a16="http://schemas.microsoft.com/office/drawing/2014/main" id="{3FC2B7A5-80A0-4B42-B421-E4109F79F2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1896888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" name="Line 3">
            <a:extLst>
              <a:ext uri="{FF2B5EF4-FFF2-40B4-BE49-F238E27FC236}">
                <a16:creationId xmlns:a16="http://schemas.microsoft.com/office/drawing/2014/main" id="{CDBDDA93-FCB5-1A4D-BC8F-6344031F3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1896888" y="592138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3CED7-0EE2-1448-9943-0A17DBE8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445225"/>
            <a:ext cx="8843682" cy="820638"/>
          </a:xfrm>
          <a:prstGeom prst="rect">
            <a:avLst/>
          </a:prstGeom>
        </p:spPr>
      </p:pic>
      <p:sp>
        <p:nvSpPr>
          <p:cNvPr id="6" name="Arc 7">
            <a:extLst>
              <a:ext uri="{FF2B5EF4-FFF2-40B4-BE49-F238E27FC236}">
                <a16:creationId xmlns:a16="http://schemas.microsoft.com/office/drawing/2014/main" id="{A31271A7-9EAC-CB43-BC9E-0170AB3AF270}"/>
              </a:ext>
            </a:extLst>
          </p:cNvPr>
          <p:cNvSpPr>
            <a:spLocks/>
          </p:cNvSpPr>
          <p:nvPr/>
        </p:nvSpPr>
        <p:spPr bwMode="auto">
          <a:xfrm>
            <a:off x="1991544" y="2008932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rc 8">
            <a:extLst>
              <a:ext uri="{FF2B5EF4-FFF2-40B4-BE49-F238E27FC236}">
                <a16:creationId xmlns:a16="http://schemas.microsoft.com/office/drawing/2014/main" id="{CF626CEC-1C79-794A-8B75-F73A31D0E8A6}"/>
              </a:ext>
            </a:extLst>
          </p:cNvPr>
          <p:cNvSpPr>
            <a:spLocks/>
          </p:cNvSpPr>
          <p:nvPr/>
        </p:nvSpPr>
        <p:spPr bwMode="auto">
          <a:xfrm>
            <a:off x="3629844" y="1005632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652E9E79-E2A9-8449-ADE7-AB827C981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544" y="116632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42949E7-E496-A943-AD1D-F8761C1D1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044" y="1894632"/>
            <a:ext cx="92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200">
                <a:solidFill>
                  <a:srgbClr val="000000"/>
                </a:solidFill>
                <a:latin typeface="Geneva" panose="020B0503030404040204" pitchFamily="34" charset="0"/>
              </a:rPr>
              <a:t>o</a:t>
            </a:r>
            <a:endParaRPr lang="en-GB" alt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7AEE8E64-F27A-7C4B-8653-BB4425548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844" y="840532"/>
            <a:ext cx="92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200">
                <a:solidFill>
                  <a:srgbClr val="000000"/>
                </a:solidFill>
                <a:latin typeface="Geneva" panose="020B0503030404040204" pitchFamily="34" charset="0"/>
              </a:rPr>
              <a:t>o</a:t>
            </a:r>
            <a:endParaRPr lang="en-GB" altLang="en-US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F5F78E2D-A939-D54A-9F90-6D140BBB8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044" y="2072432"/>
            <a:ext cx="12858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A</a:t>
            </a:r>
            <a:endParaRPr lang="en-GB" altLang="en-US"/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C23A1EC-CCB3-294A-8920-5A5C85D5E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0244" y="1081832"/>
            <a:ext cx="1127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B</a:t>
            </a:r>
            <a:endParaRPr lang="en-GB" altLang="en-US"/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ED6876EF-BB44-D34E-A032-2BBA6F5FC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344" y="4371132"/>
            <a:ext cx="1666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A</a:t>
            </a:r>
            <a:endParaRPr lang="en-GB" altLang="en-US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83FD81F8-A88E-5A41-851A-4F1EF909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244" y="4396532"/>
            <a:ext cx="146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B</a:t>
            </a:r>
            <a:endParaRPr lang="en-GB" altLang="en-US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B972C7B5-D185-D046-A79A-E51A41DFF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744" y="4536232"/>
            <a:ext cx="120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x</a:t>
            </a:r>
            <a:endParaRPr lang="en-GB" altLang="en-US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CDD549B0-6E38-E34F-86D3-2CD592F49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9944" y="4371132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7D3B071-353E-3547-BB09-CA3A26395E6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754037" y="2045072"/>
            <a:ext cx="29892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Gibbs free energy per mole</a:t>
            </a:r>
            <a:endParaRPr lang="en-GB" altLang="en-US"/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EFF4E1DA-0099-1041-8B0F-3B6E12E9B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444" y="4879132"/>
            <a:ext cx="13652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Composition</a:t>
            </a:r>
            <a:endParaRPr lang="en-GB" altLang="en-US"/>
          </a:p>
        </p:txBody>
      </p:sp>
      <p:sp>
        <p:nvSpPr>
          <p:cNvPr id="19" name="Oval 21">
            <a:extLst>
              <a:ext uri="{FF2B5EF4-FFF2-40B4-BE49-F238E27FC236}">
                <a16:creationId xmlns:a16="http://schemas.microsoft.com/office/drawing/2014/main" id="{3F227573-4922-1A4D-A051-172A7E59D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444" y="1932732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Oval 22">
            <a:extLst>
              <a:ext uri="{FF2B5EF4-FFF2-40B4-BE49-F238E27FC236}">
                <a16:creationId xmlns:a16="http://schemas.microsoft.com/office/drawing/2014/main" id="{E4A12E2A-3349-5145-B1D1-65189D90F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944" y="891332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Oval 23">
            <a:extLst>
              <a:ext uri="{FF2B5EF4-FFF2-40B4-BE49-F238E27FC236}">
                <a16:creationId xmlns:a16="http://schemas.microsoft.com/office/drawing/2014/main" id="{4F809A6F-2411-0241-A0E3-7B578A57B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144" y="3317032"/>
            <a:ext cx="114300" cy="1270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70">
            <a:extLst>
              <a:ext uri="{FF2B5EF4-FFF2-40B4-BE49-F238E27FC236}">
                <a16:creationId xmlns:a16="http://schemas.microsoft.com/office/drawing/2014/main" id="{5105E351-51DA-CD49-8329-34F3CDAB7DCC}"/>
              </a:ext>
            </a:extLst>
          </p:cNvPr>
          <p:cNvGrpSpPr>
            <a:grpSpLocks/>
          </p:cNvGrpSpPr>
          <p:nvPr/>
        </p:nvGrpSpPr>
        <p:grpSpPr bwMode="auto">
          <a:xfrm>
            <a:off x="1112069" y="2915394"/>
            <a:ext cx="4799013" cy="1144588"/>
            <a:chOff x="1344" y="2304"/>
            <a:chExt cx="3023" cy="721"/>
          </a:xfrm>
        </p:grpSpPr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FCCF7BD4-74AC-9341-9BE7-CDAF114669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432"/>
              <a:ext cx="2026" cy="477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19C151BF-687E-EC43-A1B3-0C9114A0A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" y="2389"/>
              <a:ext cx="80" cy="8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E27CE4BD-1F65-AB4C-8B29-B3688129D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2877"/>
              <a:ext cx="72" cy="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68">
              <a:extLst>
                <a:ext uri="{FF2B5EF4-FFF2-40B4-BE49-F238E27FC236}">
                  <a16:creationId xmlns:a16="http://schemas.microsoft.com/office/drawing/2014/main" id="{ED5F9D63-6277-C64D-9295-2E50848A6C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304"/>
              <a:ext cx="473" cy="204"/>
              <a:chOff x="672" y="3456"/>
              <a:chExt cx="473" cy="204"/>
            </a:xfrm>
          </p:grpSpPr>
          <p:sp>
            <p:nvSpPr>
              <p:cNvPr id="31" name="Rectangle 26">
                <a:extLst>
                  <a:ext uri="{FF2B5EF4-FFF2-40B4-BE49-F238E27FC236}">
                    <a16:creationId xmlns:a16="http://schemas.microsoft.com/office/drawing/2014/main" id="{3AA6D403-8878-9B41-AC09-F62701CB2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3456"/>
                <a:ext cx="47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800">
                    <a:solidFill>
                      <a:srgbClr val="000000"/>
                    </a:solidFill>
                    <a:latin typeface="Symbol" pitchFamily="2" charset="2"/>
                  </a:rPr>
                  <a:t>m  {     }</a:t>
                </a:r>
                <a:endParaRPr lang="en-GB" altLang="en-US"/>
              </a:p>
            </p:txBody>
          </p:sp>
          <p:grpSp>
            <p:nvGrpSpPr>
              <p:cNvPr id="32" name="Group 67">
                <a:extLst>
                  <a:ext uri="{FF2B5EF4-FFF2-40B4-BE49-F238E27FC236}">
                    <a16:creationId xmlns:a16="http://schemas.microsoft.com/office/drawing/2014/main" id="{FA2AA86F-F244-8E4F-B3C1-2AA7850B87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3456"/>
                <a:ext cx="339" cy="204"/>
                <a:chOff x="1434" y="2245"/>
                <a:chExt cx="339" cy="204"/>
              </a:xfrm>
            </p:grpSpPr>
            <p:sp>
              <p:nvSpPr>
                <p:cNvPr id="33" name="Rectangle 28">
                  <a:extLst>
                    <a:ext uri="{FF2B5EF4-FFF2-40B4-BE49-F238E27FC236}">
                      <a16:creationId xmlns:a16="http://schemas.microsoft.com/office/drawing/2014/main" id="{053A909A-83BE-3748-911A-6A9B99E8F1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6" y="2245"/>
                  <a:ext cx="227" cy="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altLang="en-US" sz="18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1-x</a:t>
                  </a:r>
                  <a:endParaRPr lang="en-GB" altLang="en-US"/>
                </a:p>
              </p:txBody>
            </p:sp>
            <p:sp>
              <p:nvSpPr>
                <p:cNvPr id="34" name="Rectangle 30">
                  <a:extLst>
                    <a:ext uri="{FF2B5EF4-FFF2-40B4-BE49-F238E27FC236}">
                      <a16:creationId xmlns:a16="http://schemas.microsoft.com/office/drawing/2014/main" id="{DB6DE114-3247-A045-B55D-D98E887254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34" y="2309"/>
                  <a:ext cx="81" cy="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altLang="en-US" sz="14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A</a:t>
                  </a:r>
                  <a:endParaRPr lang="en-GB" altLang="en-US"/>
                </a:p>
              </p:txBody>
            </p:sp>
          </p:grpSp>
        </p:grpSp>
        <p:grpSp>
          <p:nvGrpSpPr>
            <p:cNvPr id="27" name="Group 69">
              <a:extLst>
                <a:ext uri="{FF2B5EF4-FFF2-40B4-BE49-F238E27FC236}">
                  <a16:creationId xmlns:a16="http://schemas.microsoft.com/office/drawing/2014/main" id="{20C46D6B-10B1-C346-BC6B-9717878EE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2" y="2805"/>
              <a:ext cx="365" cy="220"/>
              <a:chOff x="4002" y="2805"/>
              <a:chExt cx="365" cy="22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DB1663F-8E69-A347-AC4D-B5FB31FD6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2" y="2805"/>
                <a:ext cx="36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800">
                    <a:solidFill>
                      <a:srgbClr val="000000"/>
                    </a:solidFill>
                    <a:latin typeface="Symbol" pitchFamily="2" charset="2"/>
                  </a:rPr>
                  <a:t>m  {  }</a:t>
                </a:r>
                <a:endParaRPr lang="en-GB" altLang="en-US"/>
              </a:p>
            </p:txBody>
          </p:sp>
          <p:sp>
            <p:nvSpPr>
              <p:cNvPr id="29" name="Rectangle 29">
                <a:extLst>
                  <a:ext uri="{FF2B5EF4-FFF2-40B4-BE49-F238E27FC236}">
                    <a16:creationId xmlns:a16="http://schemas.microsoft.com/office/drawing/2014/main" id="{77BE3559-DA19-274E-91AC-D8DCDF2353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813"/>
                <a:ext cx="76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8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x</a:t>
                </a:r>
                <a:endParaRPr lang="en-GB" altLang="en-US"/>
              </a:p>
            </p:txBody>
          </p:sp>
          <p:sp>
            <p:nvSpPr>
              <p:cNvPr id="30" name="Rectangle 31">
                <a:extLst>
                  <a:ext uri="{FF2B5EF4-FFF2-40B4-BE49-F238E27FC236}">
                    <a16:creationId xmlns:a16="http://schemas.microsoft.com/office/drawing/2014/main" id="{09FC8F83-C2D7-D54B-B27E-B7AF360AB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8" y="2885"/>
                <a:ext cx="7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B</a:t>
                </a:r>
                <a:endParaRPr lang="en-GB" altLang="en-US"/>
              </a:p>
            </p:txBody>
          </p:sp>
        </p:grpSp>
      </p:grpSp>
      <p:grpSp>
        <p:nvGrpSpPr>
          <p:cNvPr id="35" name="Group 32">
            <a:extLst>
              <a:ext uri="{FF2B5EF4-FFF2-40B4-BE49-F238E27FC236}">
                <a16:creationId xmlns:a16="http://schemas.microsoft.com/office/drawing/2014/main" id="{6837D838-FFA1-E54E-AE76-5A712C64C662}"/>
              </a:ext>
            </a:extLst>
          </p:cNvPr>
          <p:cNvGrpSpPr>
            <a:grpSpLocks/>
          </p:cNvGrpSpPr>
          <p:nvPr/>
        </p:nvGrpSpPr>
        <p:grpSpPr bwMode="auto">
          <a:xfrm>
            <a:off x="3159944" y="3393232"/>
            <a:ext cx="12700" cy="939800"/>
            <a:chOff x="2634" y="2605"/>
            <a:chExt cx="8" cy="592"/>
          </a:xfrm>
        </p:grpSpPr>
        <p:sp>
          <p:nvSpPr>
            <p:cNvPr id="36" name="Rectangle 33">
              <a:extLst>
                <a:ext uri="{FF2B5EF4-FFF2-40B4-BE49-F238E27FC236}">
                  <a16:creationId xmlns:a16="http://schemas.microsoft.com/office/drawing/2014/main" id="{31E01D60-F2FB-664D-85D3-C1E6F9ED1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1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34">
              <a:extLst>
                <a:ext uri="{FF2B5EF4-FFF2-40B4-BE49-F238E27FC236}">
                  <a16:creationId xmlns:a16="http://schemas.microsoft.com/office/drawing/2014/main" id="{A6622B7F-5D11-C443-A037-85FE34E90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1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9EB86A9E-1A9B-0A4A-BA6F-2FA36172A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0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37ECDF66-F19C-9843-8F6A-80D57628C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02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7">
              <a:extLst>
                <a:ext uri="{FF2B5EF4-FFF2-40B4-BE49-F238E27FC236}">
                  <a16:creationId xmlns:a16="http://schemas.microsoft.com/office/drawing/2014/main" id="{02E91C90-7CC3-E941-9E01-7C094F1AF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98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38">
              <a:extLst>
                <a:ext uri="{FF2B5EF4-FFF2-40B4-BE49-F238E27FC236}">
                  <a16:creationId xmlns:a16="http://schemas.microsoft.com/office/drawing/2014/main" id="{E85F4FC1-572A-F34C-99DE-2203122C3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9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8D3C8501-1CBF-D746-99C5-46E76CB92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8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1862678C-166E-C146-B95E-C536C04EB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8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D7429722-64CC-CE4F-8760-026FBA4E9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7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40F86545-A3D5-E24C-88AB-5BE723112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7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Rectangle 43">
              <a:extLst>
                <a:ext uri="{FF2B5EF4-FFF2-40B4-BE49-F238E27FC236}">
                  <a16:creationId xmlns:a16="http://schemas.microsoft.com/office/drawing/2014/main" id="{304B009A-54CC-D54A-8CBE-8CFE6E0E4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69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A6EBA96C-78EB-A045-9BF7-21AD63BC6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64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45">
              <a:extLst>
                <a:ext uri="{FF2B5EF4-FFF2-40B4-BE49-F238E27FC236}">
                  <a16:creationId xmlns:a16="http://schemas.microsoft.com/office/drawing/2014/main" id="{5C7B9E40-4DFD-3D44-A335-C6C45F6B0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605"/>
              <a:ext cx="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Rectangle 46">
            <a:extLst>
              <a:ext uri="{FF2B5EF4-FFF2-40B4-BE49-F238E27FC236}">
                <a16:creationId xmlns:a16="http://schemas.microsoft.com/office/drawing/2014/main" id="{F94DB69F-8E8E-404E-8A4A-B3CAD0EE2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044" y="1907332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Symbol" pitchFamily="2" charset="2"/>
              </a:rPr>
              <a:t>m</a:t>
            </a:r>
            <a:endParaRPr lang="en-GB" altLang="en-US"/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id="{0A91CD6A-49E5-E146-83E1-CFFAF4D0D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144" y="891332"/>
            <a:ext cx="131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Symbol" pitchFamily="2" charset="2"/>
              </a:rPr>
              <a:t>m</a:t>
            </a:r>
            <a:endParaRPr lang="en-GB" altLang="en-US"/>
          </a:p>
        </p:txBody>
      </p:sp>
      <p:grpSp>
        <p:nvGrpSpPr>
          <p:cNvPr id="51" name="Group 48">
            <a:extLst>
              <a:ext uri="{FF2B5EF4-FFF2-40B4-BE49-F238E27FC236}">
                <a16:creationId xmlns:a16="http://schemas.microsoft.com/office/drawing/2014/main" id="{DEC518B4-1EB5-CF47-B4C0-71BCA3DC0C8E}"/>
              </a:ext>
            </a:extLst>
          </p:cNvPr>
          <p:cNvGrpSpPr>
            <a:grpSpLocks/>
          </p:cNvGrpSpPr>
          <p:nvPr/>
        </p:nvGrpSpPr>
        <p:grpSpPr bwMode="auto">
          <a:xfrm>
            <a:off x="2004244" y="3380532"/>
            <a:ext cx="1155700" cy="12700"/>
            <a:chOff x="1906" y="2597"/>
            <a:chExt cx="728" cy="8"/>
          </a:xfrm>
        </p:grpSpPr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id="{21459347-B19A-C140-B030-319CEE3CE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id="{7DB691E7-9CDF-EA41-B27A-A8F4D01C7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51">
              <a:extLst>
                <a:ext uri="{FF2B5EF4-FFF2-40B4-BE49-F238E27FC236}">
                  <a16:creationId xmlns:a16="http://schemas.microsoft.com/office/drawing/2014/main" id="{DDBA2C60-C133-5946-8863-EE4DCE4CD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52">
              <a:extLst>
                <a:ext uri="{FF2B5EF4-FFF2-40B4-BE49-F238E27FC236}">
                  <a16:creationId xmlns:a16="http://schemas.microsoft.com/office/drawing/2014/main" id="{520FDD4C-9B1F-6D4A-AE93-8C1ABA72A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53">
              <a:extLst>
                <a:ext uri="{FF2B5EF4-FFF2-40B4-BE49-F238E27FC236}">
                  <a16:creationId xmlns:a16="http://schemas.microsoft.com/office/drawing/2014/main" id="{9BAF70F4-200B-F443-937F-867BCCE3C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54">
              <a:extLst>
                <a:ext uri="{FF2B5EF4-FFF2-40B4-BE49-F238E27FC236}">
                  <a16:creationId xmlns:a16="http://schemas.microsoft.com/office/drawing/2014/main" id="{B71BFB68-7832-154E-B6FF-BDBCD116C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55">
              <a:extLst>
                <a:ext uri="{FF2B5EF4-FFF2-40B4-BE49-F238E27FC236}">
                  <a16:creationId xmlns:a16="http://schemas.microsoft.com/office/drawing/2014/main" id="{BC3B73D7-735D-C44B-80A3-5C5DBA1A8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56">
              <a:extLst>
                <a:ext uri="{FF2B5EF4-FFF2-40B4-BE49-F238E27FC236}">
                  <a16:creationId xmlns:a16="http://schemas.microsoft.com/office/drawing/2014/main" id="{5169549D-A100-BA47-A3AF-8BBBC01CD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57">
              <a:extLst>
                <a:ext uri="{FF2B5EF4-FFF2-40B4-BE49-F238E27FC236}">
                  <a16:creationId xmlns:a16="http://schemas.microsoft.com/office/drawing/2014/main" id="{27FF6592-39F9-EC49-92D7-F913BB995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58">
              <a:extLst>
                <a:ext uri="{FF2B5EF4-FFF2-40B4-BE49-F238E27FC236}">
                  <a16:creationId xmlns:a16="http://schemas.microsoft.com/office/drawing/2014/main" id="{8483C26C-3037-7540-B945-817FD08A9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5710B029-CBB2-C04A-A61E-010FA0E22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 60">
              <a:extLst>
                <a:ext uri="{FF2B5EF4-FFF2-40B4-BE49-F238E27FC236}">
                  <a16:creationId xmlns:a16="http://schemas.microsoft.com/office/drawing/2014/main" id="{18AED681-7787-2A42-ADA0-4A808F704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61">
              <a:extLst>
                <a:ext uri="{FF2B5EF4-FFF2-40B4-BE49-F238E27FC236}">
                  <a16:creationId xmlns:a16="http://schemas.microsoft.com/office/drawing/2014/main" id="{25355BF9-2811-5D4F-B56B-30D0A8F74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62">
              <a:extLst>
                <a:ext uri="{FF2B5EF4-FFF2-40B4-BE49-F238E27FC236}">
                  <a16:creationId xmlns:a16="http://schemas.microsoft.com/office/drawing/2014/main" id="{6A5FE72D-EC2A-8F45-B1C8-B0312A1E6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63">
              <a:extLst>
                <a:ext uri="{FF2B5EF4-FFF2-40B4-BE49-F238E27FC236}">
                  <a16:creationId xmlns:a16="http://schemas.microsoft.com/office/drawing/2014/main" id="{313F2E9F-E33A-3845-A6F9-B3C209DF3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446B1352-1EF0-0041-AD85-106888EAD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259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Rectangle 65">
            <a:extLst>
              <a:ext uri="{FF2B5EF4-FFF2-40B4-BE49-F238E27FC236}">
                <a16:creationId xmlns:a16="http://schemas.microsoft.com/office/drawing/2014/main" id="{E7D6B699-5F71-634D-87C9-534BAE9D2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144" y="3329732"/>
            <a:ext cx="4810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G{x}</a:t>
            </a:r>
            <a:endParaRPr lang="en-GB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7DA2C-6B84-E144-B711-E8BDC6756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700808"/>
            <a:ext cx="90932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6EE702-5658-9B4D-A30E-19B595FB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6120"/>
            <a:ext cx="8912996" cy="2028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148686-09A1-4F4D-8037-268CA256F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1" t="13952" r="11962" b="20729"/>
          <a:stretch/>
        </p:blipFill>
        <p:spPr>
          <a:xfrm>
            <a:off x="846067" y="2216461"/>
            <a:ext cx="7748670" cy="433816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D034FB-8A04-254C-80CA-C6CE6F6B4DB5}"/>
              </a:ext>
            </a:extLst>
          </p:cNvPr>
          <p:cNvCxnSpPr/>
          <p:nvPr/>
        </p:nvCxnSpPr>
        <p:spPr>
          <a:xfrm flipV="1">
            <a:off x="5851537" y="1427148"/>
            <a:ext cx="743484" cy="888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BE9332-DD57-8F49-BF42-50D03B5A040B}"/>
              </a:ext>
            </a:extLst>
          </p:cNvPr>
          <p:cNvCxnSpPr>
            <a:cxnSpLocks/>
          </p:cNvCxnSpPr>
          <p:nvPr/>
        </p:nvCxnSpPr>
        <p:spPr>
          <a:xfrm flipH="1" flipV="1">
            <a:off x="1807119" y="1673527"/>
            <a:ext cx="1017916" cy="104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0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2">
            <a:extLst>
              <a:ext uri="{FF2B5EF4-FFF2-40B4-BE49-F238E27FC236}">
                <a16:creationId xmlns:a16="http://schemas.microsoft.com/office/drawing/2014/main" id="{D504BE19-BD9E-514F-B7F7-BF7057B508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328" y="571500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3">
            <a:extLst>
              <a:ext uri="{FF2B5EF4-FFF2-40B4-BE49-F238E27FC236}">
                <a16:creationId xmlns:a16="http://schemas.microsoft.com/office/drawing/2014/main" id="{7251CB40-3870-AC41-8411-9E65D5E41F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328" y="571500"/>
            <a:ext cx="12700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Arc 4">
            <a:extLst>
              <a:ext uri="{FF2B5EF4-FFF2-40B4-BE49-F238E27FC236}">
                <a16:creationId xmlns:a16="http://schemas.microsoft.com/office/drawing/2014/main" id="{6DBFEBE5-8038-B24B-A9CD-1F942228E2A1}"/>
              </a:ext>
            </a:extLst>
          </p:cNvPr>
          <p:cNvSpPr>
            <a:spLocks/>
          </p:cNvSpPr>
          <p:nvPr/>
        </p:nvSpPr>
        <p:spPr bwMode="auto">
          <a:xfrm>
            <a:off x="3209628" y="2730500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Arc 5">
            <a:extLst>
              <a:ext uri="{FF2B5EF4-FFF2-40B4-BE49-F238E27FC236}">
                <a16:creationId xmlns:a16="http://schemas.microsoft.com/office/drawing/2014/main" id="{B15A9DA6-0F75-B74E-9DC1-9CCCAF80E7A5}"/>
              </a:ext>
            </a:extLst>
          </p:cNvPr>
          <p:cNvSpPr>
            <a:spLocks/>
          </p:cNvSpPr>
          <p:nvPr/>
        </p:nvSpPr>
        <p:spPr bwMode="auto">
          <a:xfrm>
            <a:off x="4847928" y="1727200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50EA2153-C5C6-F24A-90F1-73B763CE7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628" y="838200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DE0FA643-DCC6-6645-871A-25D6ABDB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129" y="2616200"/>
            <a:ext cx="92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200">
                <a:solidFill>
                  <a:srgbClr val="000000"/>
                </a:solidFill>
                <a:latin typeface="Geneva" panose="020B0503030404040204" pitchFamily="34" charset="0"/>
              </a:rPr>
              <a:t>o</a:t>
            </a:r>
            <a:endParaRPr lang="en-GB" altLang="en-US"/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0DE42485-F01A-5442-BE05-56A84648D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929" y="1562100"/>
            <a:ext cx="92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200">
                <a:solidFill>
                  <a:srgbClr val="000000"/>
                </a:solidFill>
                <a:latin typeface="Geneva" panose="020B0503030404040204" pitchFamily="34" charset="0"/>
              </a:rPr>
              <a:t>o</a:t>
            </a:r>
            <a:endParaRPr lang="en-GB" altLang="en-US"/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B02DC914-E789-7A49-9A0E-60A27FFCD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128" y="2794000"/>
            <a:ext cx="12858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A</a:t>
            </a:r>
            <a:endParaRPr lang="en-GB" altLang="en-US"/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DD1AE266-0F49-1742-A622-E64734EB4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329" y="1803400"/>
            <a:ext cx="1127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B</a:t>
            </a:r>
            <a:endParaRPr lang="en-GB" altLang="en-US"/>
          </a:p>
        </p:txBody>
      </p:sp>
      <p:sp>
        <p:nvSpPr>
          <p:cNvPr id="21515" name="Rectangle 11">
            <a:extLst>
              <a:ext uri="{FF2B5EF4-FFF2-40B4-BE49-F238E27FC236}">
                <a16:creationId xmlns:a16="http://schemas.microsoft.com/office/drawing/2014/main" id="{E8E07DB6-60B3-F84C-9097-97E75CF30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28" y="5092700"/>
            <a:ext cx="1666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A</a:t>
            </a:r>
            <a:endParaRPr lang="en-GB" altLang="en-US"/>
          </a:p>
        </p:txBody>
      </p:sp>
      <p:sp>
        <p:nvSpPr>
          <p:cNvPr id="21516" name="Rectangle 12">
            <a:extLst>
              <a:ext uri="{FF2B5EF4-FFF2-40B4-BE49-F238E27FC236}">
                <a16:creationId xmlns:a16="http://schemas.microsoft.com/office/drawing/2014/main" id="{29DCE949-6C32-9C44-83AF-0C8975D51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328" y="5118100"/>
            <a:ext cx="146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B</a:t>
            </a:r>
            <a:endParaRPr lang="en-GB" altLang="en-US"/>
          </a:p>
        </p:txBody>
      </p:sp>
      <p:sp>
        <p:nvSpPr>
          <p:cNvPr id="21517" name="Rectangle 13">
            <a:extLst>
              <a:ext uri="{FF2B5EF4-FFF2-40B4-BE49-F238E27FC236}">
                <a16:creationId xmlns:a16="http://schemas.microsoft.com/office/drawing/2014/main" id="{DA9B7FCD-64D1-CC4D-97D2-699E35EA6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828" y="5257800"/>
            <a:ext cx="120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x</a:t>
            </a:r>
            <a:endParaRPr lang="en-GB" altLang="en-US"/>
          </a:p>
        </p:txBody>
      </p:sp>
      <p:sp>
        <p:nvSpPr>
          <p:cNvPr id="21518" name="Line 14">
            <a:extLst>
              <a:ext uri="{FF2B5EF4-FFF2-40B4-BE49-F238E27FC236}">
                <a16:creationId xmlns:a16="http://schemas.microsoft.com/office/drawing/2014/main" id="{AABAF4ED-8328-C640-9E5D-DD4AC9167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8028" y="5092700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Rectangle 15">
            <a:extLst>
              <a:ext uri="{FF2B5EF4-FFF2-40B4-BE49-F238E27FC236}">
                <a16:creationId xmlns:a16="http://schemas.microsoft.com/office/drawing/2014/main" id="{ACED42FE-0348-7349-B73E-1711E9DE900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54499" y="2948070"/>
            <a:ext cx="30216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Gibbs free energy per mole</a:t>
            </a:r>
            <a:endParaRPr lang="en-GB" altLang="en-US"/>
          </a:p>
        </p:txBody>
      </p:sp>
      <p:sp>
        <p:nvSpPr>
          <p:cNvPr id="21520" name="Rectangle 16">
            <a:extLst>
              <a:ext uri="{FF2B5EF4-FFF2-40B4-BE49-F238E27FC236}">
                <a16:creationId xmlns:a16="http://schemas.microsoft.com/office/drawing/2014/main" id="{E24D71BB-7752-2A4F-B817-10CB451C7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528" y="5600700"/>
            <a:ext cx="13652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Composition</a:t>
            </a:r>
            <a:endParaRPr lang="en-GB" altLang="en-US"/>
          </a:p>
        </p:txBody>
      </p:sp>
      <p:sp>
        <p:nvSpPr>
          <p:cNvPr id="21521" name="Oval 17">
            <a:extLst>
              <a:ext uri="{FF2B5EF4-FFF2-40B4-BE49-F238E27FC236}">
                <a16:creationId xmlns:a16="http://schemas.microsoft.com/office/drawing/2014/main" id="{73D1D221-A749-E04E-A8A1-1FD93278A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528" y="2654300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2" name="Oval 18">
            <a:extLst>
              <a:ext uri="{FF2B5EF4-FFF2-40B4-BE49-F238E27FC236}">
                <a16:creationId xmlns:a16="http://schemas.microsoft.com/office/drawing/2014/main" id="{4A720F73-8708-CB41-BF65-623254CAD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028" y="1612900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23" name="Oval 19">
            <a:extLst>
              <a:ext uri="{FF2B5EF4-FFF2-40B4-BE49-F238E27FC236}">
                <a16:creationId xmlns:a16="http://schemas.microsoft.com/office/drawing/2014/main" id="{837870D8-9358-4E49-B5F9-7ACC2C7D8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228" y="4038600"/>
            <a:ext cx="114300" cy="127000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524" name="Group 20">
            <a:extLst>
              <a:ext uri="{FF2B5EF4-FFF2-40B4-BE49-F238E27FC236}">
                <a16:creationId xmlns:a16="http://schemas.microsoft.com/office/drawing/2014/main" id="{E5FADDD8-F2D3-5C4F-9AD4-319CB3A35186}"/>
              </a:ext>
            </a:extLst>
          </p:cNvPr>
          <p:cNvGrpSpPr>
            <a:grpSpLocks/>
          </p:cNvGrpSpPr>
          <p:nvPr/>
        </p:nvGrpSpPr>
        <p:grpSpPr bwMode="auto">
          <a:xfrm>
            <a:off x="2330154" y="3636964"/>
            <a:ext cx="4799013" cy="1144587"/>
            <a:chOff x="1344" y="2304"/>
            <a:chExt cx="3023" cy="721"/>
          </a:xfrm>
        </p:grpSpPr>
        <p:sp>
          <p:nvSpPr>
            <p:cNvPr id="21525" name="Line 21">
              <a:extLst>
                <a:ext uri="{FF2B5EF4-FFF2-40B4-BE49-F238E27FC236}">
                  <a16:creationId xmlns:a16="http://schemas.microsoft.com/office/drawing/2014/main" id="{AF06AE41-A5AE-1A4B-85E9-03A68A8DB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432"/>
              <a:ext cx="2026" cy="477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Oval 22">
              <a:extLst>
                <a:ext uri="{FF2B5EF4-FFF2-40B4-BE49-F238E27FC236}">
                  <a16:creationId xmlns:a16="http://schemas.microsoft.com/office/drawing/2014/main" id="{813067B9-1AB2-DF47-B273-4468E9F2B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" y="2389"/>
              <a:ext cx="80" cy="8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Oval 23">
              <a:extLst>
                <a:ext uri="{FF2B5EF4-FFF2-40B4-BE49-F238E27FC236}">
                  <a16:creationId xmlns:a16="http://schemas.microsoft.com/office/drawing/2014/main" id="{3E66F4B1-479E-2C44-8660-E46580194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2877"/>
              <a:ext cx="72" cy="8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28" name="Group 24">
              <a:extLst>
                <a:ext uri="{FF2B5EF4-FFF2-40B4-BE49-F238E27FC236}">
                  <a16:creationId xmlns:a16="http://schemas.microsoft.com/office/drawing/2014/main" id="{E7E335F8-B032-E74B-B4E7-04D4759EBD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304"/>
              <a:ext cx="473" cy="204"/>
              <a:chOff x="672" y="3456"/>
              <a:chExt cx="473" cy="204"/>
            </a:xfrm>
          </p:grpSpPr>
          <p:sp>
            <p:nvSpPr>
              <p:cNvPr id="21529" name="Rectangle 25">
                <a:extLst>
                  <a:ext uri="{FF2B5EF4-FFF2-40B4-BE49-F238E27FC236}">
                    <a16:creationId xmlns:a16="http://schemas.microsoft.com/office/drawing/2014/main" id="{1FE57028-864F-424D-8086-A4A6F6F10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3456"/>
                <a:ext cx="47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800">
                    <a:solidFill>
                      <a:srgbClr val="000000"/>
                    </a:solidFill>
                    <a:latin typeface="Symbol" pitchFamily="2" charset="2"/>
                  </a:rPr>
                  <a:t>m  {     }</a:t>
                </a:r>
                <a:endParaRPr lang="en-GB" altLang="en-US"/>
              </a:p>
            </p:txBody>
          </p:sp>
          <p:grpSp>
            <p:nvGrpSpPr>
              <p:cNvPr id="21530" name="Group 26">
                <a:extLst>
                  <a:ext uri="{FF2B5EF4-FFF2-40B4-BE49-F238E27FC236}">
                    <a16:creationId xmlns:a16="http://schemas.microsoft.com/office/drawing/2014/main" id="{6A664B77-82D3-DB49-9213-170467B242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3456"/>
                <a:ext cx="339" cy="204"/>
                <a:chOff x="1434" y="2245"/>
                <a:chExt cx="339" cy="204"/>
              </a:xfrm>
            </p:grpSpPr>
            <p:sp>
              <p:nvSpPr>
                <p:cNvPr id="21531" name="Rectangle 27">
                  <a:extLst>
                    <a:ext uri="{FF2B5EF4-FFF2-40B4-BE49-F238E27FC236}">
                      <a16:creationId xmlns:a16="http://schemas.microsoft.com/office/drawing/2014/main" id="{DA150985-3DE9-E049-A447-8261AA6AA5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46" y="2245"/>
                  <a:ext cx="227" cy="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altLang="en-US" sz="18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1-x</a:t>
                  </a:r>
                  <a:endParaRPr lang="en-GB" altLang="en-US"/>
                </a:p>
              </p:txBody>
            </p:sp>
            <p:sp>
              <p:nvSpPr>
                <p:cNvPr id="21532" name="Rectangle 28">
                  <a:extLst>
                    <a:ext uri="{FF2B5EF4-FFF2-40B4-BE49-F238E27FC236}">
                      <a16:creationId xmlns:a16="http://schemas.microsoft.com/office/drawing/2014/main" id="{11A67851-5B56-A647-B1FA-1BA78CFDB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34" y="2309"/>
                  <a:ext cx="81" cy="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altLang="en-US" sz="1400">
                      <a:solidFill>
                        <a:srgbClr val="000000"/>
                      </a:solidFill>
                      <a:latin typeface="Geneva" panose="020B0503030404040204" pitchFamily="34" charset="0"/>
                    </a:rPr>
                    <a:t>A</a:t>
                  </a:r>
                  <a:endParaRPr lang="en-GB" altLang="en-US"/>
                </a:p>
              </p:txBody>
            </p:sp>
          </p:grpSp>
        </p:grpSp>
        <p:grpSp>
          <p:nvGrpSpPr>
            <p:cNvPr id="21533" name="Group 29">
              <a:extLst>
                <a:ext uri="{FF2B5EF4-FFF2-40B4-BE49-F238E27FC236}">
                  <a16:creationId xmlns:a16="http://schemas.microsoft.com/office/drawing/2014/main" id="{EB605FDB-F2D1-3C40-85E6-DA306F1F7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2" y="2805"/>
              <a:ext cx="365" cy="220"/>
              <a:chOff x="4002" y="2805"/>
              <a:chExt cx="365" cy="220"/>
            </a:xfrm>
          </p:grpSpPr>
          <p:sp>
            <p:nvSpPr>
              <p:cNvPr id="21534" name="Rectangle 30">
                <a:extLst>
                  <a:ext uri="{FF2B5EF4-FFF2-40B4-BE49-F238E27FC236}">
                    <a16:creationId xmlns:a16="http://schemas.microsoft.com/office/drawing/2014/main" id="{D929834C-9C46-7F41-973C-8EC2F6FFE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2" y="2805"/>
                <a:ext cx="36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800">
                    <a:solidFill>
                      <a:srgbClr val="000000"/>
                    </a:solidFill>
                    <a:latin typeface="Symbol" pitchFamily="2" charset="2"/>
                  </a:rPr>
                  <a:t>m  {  }</a:t>
                </a:r>
                <a:endParaRPr lang="en-GB" altLang="en-US"/>
              </a:p>
            </p:txBody>
          </p:sp>
          <p:sp>
            <p:nvSpPr>
              <p:cNvPr id="21535" name="Rectangle 31">
                <a:extLst>
                  <a:ext uri="{FF2B5EF4-FFF2-40B4-BE49-F238E27FC236}">
                    <a16:creationId xmlns:a16="http://schemas.microsoft.com/office/drawing/2014/main" id="{82072DC1-A0C7-724F-95DB-4BBE23FDE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813"/>
                <a:ext cx="76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8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x</a:t>
                </a:r>
                <a:endParaRPr lang="en-GB" altLang="en-US"/>
              </a:p>
            </p:txBody>
          </p:sp>
          <p:sp>
            <p:nvSpPr>
              <p:cNvPr id="21536" name="Rectangle 32">
                <a:extLst>
                  <a:ext uri="{FF2B5EF4-FFF2-40B4-BE49-F238E27FC236}">
                    <a16:creationId xmlns:a16="http://schemas.microsoft.com/office/drawing/2014/main" id="{0BBD726C-9CA2-F049-A34A-54DABD79B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8" y="2885"/>
                <a:ext cx="71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altLang="en-US" sz="1400">
                    <a:solidFill>
                      <a:srgbClr val="000000"/>
                    </a:solidFill>
                    <a:latin typeface="Geneva" panose="020B0503030404040204" pitchFamily="34" charset="0"/>
                  </a:rPr>
                  <a:t>B</a:t>
                </a:r>
                <a:endParaRPr lang="en-GB" altLang="en-US"/>
              </a:p>
            </p:txBody>
          </p:sp>
        </p:grpSp>
      </p:grpSp>
      <p:grpSp>
        <p:nvGrpSpPr>
          <p:cNvPr id="21537" name="Group 33">
            <a:extLst>
              <a:ext uri="{FF2B5EF4-FFF2-40B4-BE49-F238E27FC236}">
                <a16:creationId xmlns:a16="http://schemas.microsoft.com/office/drawing/2014/main" id="{8D522B46-BC9B-B24E-A06B-84E833979A1C}"/>
              </a:ext>
            </a:extLst>
          </p:cNvPr>
          <p:cNvGrpSpPr>
            <a:grpSpLocks/>
          </p:cNvGrpSpPr>
          <p:nvPr/>
        </p:nvGrpSpPr>
        <p:grpSpPr bwMode="auto">
          <a:xfrm>
            <a:off x="4378028" y="4114800"/>
            <a:ext cx="12700" cy="939800"/>
            <a:chOff x="2634" y="2605"/>
            <a:chExt cx="8" cy="592"/>
          </a:xfrm>
        </p:grpSpPr>
        <p:sp>
          <p:nvSpPr>
            <p:cNvPr id="21538" name="Rectangle 34">
              <a:extLst>
                <a:ext uri="{FF2B5EF4-FFF2-40B4-BE49-F238E27FC236}">
                  <a16:creationId xmlns:a16="http://schemas.microsoft.com/office/drawing/2014/main" id="{F79AFB65-68A5-A04F-931C-978ADBA5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17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9" name="Rectangle 35">
              <a:extLst>
                <a:ext uri="{FF2B5EF4-FFF2-40B4-BE49-F238E27FC236}">
                  <a16:creationId xmlns:a16="http://schemas.microsoft.com/office/drawing/2014/main" id="{2561A33C-F9EA-5949-A6DF-C8AFC39A7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12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0" name="Rectangle 36">
              <a:extLst>
                <a:ext uri="{FF2B5EF4-FFF2-40B4-BE49-F238E27FC236}">
                  <a16:creationId xmlns:a16="http://schemas.microsoft.com/office/drawing/2014/main" id="{1E6D262A-A8CE-3D41-B5CA-9002C0012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07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1" name="Rectangle 37">
              <a:extLst>
                <a:ext uri="{FF2B5EF4-FFF2-40B4-BE49-F238E27FC236}">
                  <a16:creationId xmlns:a16="http://schemas.microsoft.com/office/drawing/2014/main" id="{B22AB2CD-5441-9345-9C09-0F9F2EEF9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302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2" name="Rectangle 38">
              <a:extLst>
                <a:ext uri="{FF2B5EF4-FFF2-40B4-BE49-F238E27FC236}">
                  <a16:creationId xmlns:a16="http://schemas.microsoft.com/office/drawing/2014/main" id="{75B788A5-9ADA-A148-AA75-0944A9E90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98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3" name="Rectangle 39">
              <a:extLst>
                <a:ext uri="{FF2B5EF4-FFF2-40B4-BE49-F238E27FC236}">
                  <a16:creationId xmlns:a16="http://schemas.microsoft.com/office/drawing/2014/main" id="{E96CCE59-ED75-0046-B76A-B9ECCE53F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93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4" name="Rectangle 40">
              <a:extLst>
                <a:ext uri="{FF2B5EF4-FFF2-40B4-BE49-F238E27FC236}">
                  <a16:creationId xmlns:a16="http://schemas.microsoft.com/office/drawing/2014/main" id="{39CA4B87-403E-D546-A544-7EAF0DA5C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88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Rectangle 41">
              <a:extLst>
                <a:ext uri="{FF2B5EF4-FFF2-40B4-BE49-F238E27FC236}">
                  <a16:creationId xmlns:a16="http://schemas.microsoft.com/office/drawing/2014/main" id="{C8DFA97B-D95D-A14E-A20D-A20AE4C89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837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6" name="Rectangle 42">
              <a:extLst>
                <a:ext uri="{FF2B5EF4-FFF2-40B4-BE49-F238E27FC236}">
                  <a16:creationId xmlns:a16="http://schemas.microsoft.com/office/drawing/2014/main" id="{2DF3AF68-57D4-F840-9A98-6F854ABC1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789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Rectangle 43">
              <a:extLst>
                <a:ext uri="{FF2B5EF4-FFF2-40B4-BE49-F238E27FC236}">
                  <a16:creationId xmlns:a16="http://schemas.microsoft.com/office/drawing/2014/main" id="{ADB3534A-610E-6E45-B7C1-B696D14DB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741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Rectangle 44">
              <a:extLst>
                <a:ext uri="{FF2B5EF4-FFF2-40B4-BE49-F238E27FC236}">
                  <a16:creationId xmlns:a16="http://schemas.microsoft.com/office/drawing/2014/main" id="{17998327-1063-DB48-979F-BE1F71DFD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693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Rectangle 45">
              <a:extLst>
                <a:ext uri="{FF2B5EF4-FFF2-40B4-BE49-F238E27FC236}">
                  <a16:creationId xmlns:a16="http://schemas.microsoft.com/office/drawing/2014/main" id="{CE427312-B259-D445-8340-AFA1DD493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645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0" name="Rectangle 46">
              <a:extLst>
                <a:ext uri="{FF2B5EF4-FFF2-40B4-BE49-F238E27FC236}">
                  <a16:creationId xmlns:a16="http://schemas.microsoft.com/office/drawing/2014/main" id="{70D4F12F-F247-8348-BC28-850CB5001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2605"/>
              <a:ext cx="8" cy="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51" name="Rectangle 47">
            <a:extLst>
              <a:ext uri="{FF2B5EF4-FFF2-40B4-BE49-F238E27FC236}">
                <a16:creationId xmlns:a16="http://schemas.microsoft.com/office/drawing/2014/main" id="{5333C9BB-15C6-D645-8CD1-5D2B8F881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129" y="2628900"/>
            <a:ext cx="1317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Symbol" pitchFamily="2" charset="2"/>
              </a:rPr>
              <a:t>m</a:t>
            </a:r>
            <a:endParaRPr lang="en-GB" altLang="en-US"/>
          </a:p>
        </p:txBody>
      </p:sp>
      <p:sp>
        <p:nvSpPr>
          <p:cNvPr id="21552" name="Rectangle 48">
            <a:extLst>
              <a:ext uri="{FF2B5EF4-FFF2-40B4-BE49-F238E27FC236}">
                <a16:creationId xmlns:a16="http://schemas.microsoft.com/office/drawing/2014/main" id="{95CB7120-030C-5A42-8821-D0BE60E6E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229" y="1612900"/>
            <a:ext cx="1317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Symbol" pitchFamily="2" charset="2"/>
              </a:rPr>
              <a:t>m</a:t>
            </a:r>
            <a:endParaRPr lang="en-GB" altLang="en-US"/>
          </a:p>
        </p:txBody>
      </p:sp>
      <p:grpSp>
        <p:nvGrpSpPr>
          <p:cNvPr id="21553" name="Group 49">
            <a:extLst>
              <a:ext uri="{FF2B5EF4-FFF2-40B4-BE49-F238E27FC236}">
                <a16:creationId xmlns:a16="http://schemas.microsoft.com/office/drawing/2014/main" id="{9828BEC1-5E00-A242-92C3-E707704F7416}"/>
              </a:ext>
            </a:extLst>
          </p:cNvPr>
          <p:cNvGrpSpPr>
            <a:grpSpLocks/>
          </p:cNvGrpSpPr>
          <p:nvPr/>
        </p:nvGrpSpPr>
        <p:grpSpPr bwMode="auto">
          <a:xfrm>
            <a:off x="3222328" y="4102100"/>
            <a:ext cx="1155700" cy="12700"/>
            <a:chOff x="1906" y="2597"/>
            <a:chExt cx="728" cy="8"/>
          </a:xfrm>
        </p:grpSpPr>
        <p:sp>
          <p:nvSpPr>
            <p:cNvPr id="21554" name="Rectangle 50">
              <a:extLst>
                <a:ext uri="{FF2B5EF4-FFF2-40B4-BE49-F238E27FC236}">
                  <a16:creationId xmlns:a16="http://schemas.microsoft.com/office/drawing/2014/main" id="{BA018A8A-606D-7C4E-822C-9D5CCD20F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5" name="Rectangle 51">
              <a:extLst>
                <a:ext uri="{FF2B5EF4-FFF2-40B4-BE49-F238E27FC236}">
                  <a16:creationId xmlns:a16="http://schemas.microsoft.com/office/drawing/2014/main" id="{0FF6B808-F3E2-8C48-9D23-6D6C0AB7F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6" name="Rectangle 52">
              <a:extLst>
                <a:ext uri="{FF2B5EF4-FFF2-40B4-BE49-F238E27FC236}">
                  <a16:creationId xmlns:a16="http://schemas.microsoft.com/office/drawing/2014/main" id="{74A710F5-07BA-5B49-9922-4A877228A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7" name="Rectangle 53">
              <a:extLst>
                <a:ext uri="{FF2B5EF4-FFF2-40B4-BE49-F238E27FC236}">
                  <a16:creationId xmlns:a16="http://schemas.microsoft.com/office/drawing/2014/main" id="{E041120D-7AA8-A444-8C36-27DBA534C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8" name="Rectangle 54">
              <a:extLst>
                <a:ext uri="{FF2B5EF4-FFF2-40B4-BE49-F238E27FC236}">
                  <a16:creationId xmlns:a16="http://schemas.microsoft.com/office/drawing/2014/main" id="{C8EFEA8E-26ED-D240-B0FB-13C39DDAD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9" name="Rectangle 55">
              <a:extLst>
                <a:ext uri="{FF2B5EF4-FFF2-40B4-BE49-F238E27FC236}">
                  <a16:creationId xmlns:a16="http://schemas.microsoft.com/office/drawing/2014/main" id="{E30E3193-0642-584E-8EB0-8C61B6028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0" name="Rectangle 56">
              <a:extLst>
                <a:ext uri="{FF2B5EF4-FFF2-40B4-BE49-F238E27FC236}">
                  <a16:creationId xmlns:a16="http://schemas.microsoft.com/office/drawing/2014/main" id="{F8AD9BF4-B278-9742-AC04-204F1F882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1" name="Rectangle 57">
              <a:extLst>
                <a:ext uri="{FF2B5EF4-FFF2-40B4-BE49-F238E27FC236}">
                  <a16:creationId xmlns:a16="http://schemas.microsoft.com/office/drawing/2014/main" id="{E8F56C54-C517-5B4B-A767-698C37931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2" name="Rectangle 58">
              <a:extLst>
                <a:ext uri="{FF2B5EF4-FFF2-40B4-BE49-F238E27FC236}">
                  <a16:creationId xmlns:a16="http://schemas.microsoft.com/office/drawing/2014/main" id="{18466B61-8135-344D-B7D9-45460E597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3" name="Rectangle 59">
              <a:extLst>
                <a:ext uri="{FF2B5EF4-FFF2-40B4-BE49-F238E27FC236}">
                  <a16:creationId xmlns:a16="http://schemas.microsoft.com/office/drawing/2014/main" id="{90E3F04B-4E5D-C74F-A251-37AC67718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4" name="Rectangle 60">
              <a:extLst>
                <a:ext uri="{FF2B5EF4-FFF2-40B4-BE49-F238E27FC236}">
                  <a16:creationId xmlns:a16="http://schemas.microsoft.com/office/drawing/2014/main" id="{DF8AA807-EC2F-0E44-8981-1E90EA94C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5" name="Rectangle 61">
              <a:extLst>
                <a:ext uri="{FF2B5EF4-FFF2-40B4-BE49-F238E27FC236}">
                  <a16:creationId xmlns:a16="http://schemas.microsoft.com/office/drawing/2014/main" id="{EE9F6B93-4B8C-D843-AABB-42A8F2A24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6" name="Rectangle 62">
              <a:extLst>
                <a:ext uri="{FF2B5EF4-FFF2-40B4-BE49-F238E27FC236}">
                  <a16:creationId xmlns:a16="http://schemas.microsoft.com/office/drawing/2014/main" id="{083A4001-F8A9-A44B-A9AD-D85C39714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7" name="Rectangle 63">
              <a:extLst>
                <a:ext uri="{FF2B5EF4-FFF2-40B4-BE49-F238E27FC236}">
                  <a16:creationId xmlns:a16="http://schemas.microsoft.com/office/drawing/2014/main" id="{E399F037-0049-D74E-BE5D-1134A8704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8" name="Rectangle 64">
              <a:extLst>
                <a:ext uri="{FF2B5EF4-FFF2-40B4-BE49-F238E27FC236}">
                  <a16:creationId xmlns:a16="http://schemas.microsoft.com/office/drawing/2014/main" id="{9A37DCF5-30D9-C944-B8C0-D7612D03D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" y="2597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69" name="Rectangle 65">
              <a:extLst>
                <a:ext uri="{FF2B5EF4-FFF2-40B4-BE49-F238E27FC236}">
                  <a16:creationId xmlns:a16="http://schemas.microsoft.com/office/drawing/2014/main" id="{DFEF537A-C4C7-6248-AFB5-65A070255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6" y="2597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70" name="Rectangle 66">
            <a:extLst>
              <a:ext uri="{FF2B5EF4-FFF2-40B4-BE49-F238E27FC236}">
                <a16:creationId xmlns:a16="http://schemas.microsoft.com/office/drawing/2014/main" id="{50E2FC77-EE47-424E-8D7C-E8A211D8C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229" y="4051300"/>
            <a:ext cx="4810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G{x}</a:t>
            </a:r>
            <a:endParaRPr lang="en-GB" altLang="en-US"/>
          </a:p>
        </p:txBody>
      </p:sp>
      <p:grpSp>
        <p:nvGrpSpPr>
          <p:cNvPr id="21574" name="Group 70">
            <a:extLst>
              <a:ext uri="{FF2B5EF4-FFF2-40B4-BE49-F238E27FC236}">
                <a16:creationId xmlns:a16="http://schemas.microsoft.com/office/drawing/2014/main" id="{D49654D8-81C0-2B4A-858F-D7284CB112CB}"/>
              </a:ext>
            </a:extLst>
          </p:cNvPr>
          <p:cNvGrpSpPr>
            <a:grpSpLocks/>
          </p:cNvGrpSpPr>
          <p:nvPr/>
        </p:nvGrpSpPr>
        <p:grpSpPr bwMode="auto">
          <a:xfrm>
            <a:off x="961728" y="1828800"/>
            <a:ext cx="1143000" cy="3276600"/>
            <a:chOff x="576" y="1152"/>
            <a:chExt cx="720" cy="2064"/>
          </a:xfrm>
        </p:grpSpPr>
        <p:pic>
          <p:nvPicPr>
            <p:cNvPr id="21572" name="Picture 68">
              <a:extLst>
                <a:ext uri="{FF2B5EF4-FFF2-40B4-BE49-F238E27FC236}">
                  <a16:creationId xmlns:a16="http://schemas.microsoft.com/office/drawing/2014/main" id="{57BFFF12-F111-054A-A313-11AE29ED4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77" y="1905"/>
              <a:ext cx="2064" cy="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73" name="Line 69">
              <a:extLst>
                <a:ext uri="{FF2B5EF4-FFF2-40B4-BE49-F238E27FC236}">
                  <a16:creationId xmlns:a16="http://schemas.microsoft.com/office/drawing/2014/main" id="{B46D22DD-2F56-ED4A-9962-47CEC3D8F4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1776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FA2B1F2-2AEF-5A42-AD73-A4E04BB01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260648"/>
            <a:ext cx="5688632" cy="247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B018C51-C287-A948-9EA5-E1D3FC3AD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10" t="13704" r="24741" b="50205"/>
          <a:stretch/>
        </p:blipFill>
        <p:spPr>
          <a:xfrm>
            <a:off x="263352" y="2420888"/>
            <a:ext cx="5832648" cy="4358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36BB9-45FE-F24C-A051-F9470BCA5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327" y="1083449"/>
            <a:ext cx="3849182" cy="5320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4159332-54F9-0847-9D3B-DA5AFED03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30" t="15350" r="8430" b="27950"/>
          <a:stretch/>
        </p:blipFill>
        <p:spPr>
          <a:xfrm>
            <a:off x="695400" y="686266"/>
            <a:ext cx="5688632" cy="5485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64DD9-00F4-E749-A100-CD4F6110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958850"/>
            <a:ext cx="5105400" cy="494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E15A2B-DA43-A547-A325-C549EF26A582}"/>
              </a:ext>
            </a:extLst>
          </p:cNvPr>
          <p:cNvSpPr txBox="1"/>
          <p:nvPr/>
        </p:nvSpPr>
        <p:spPr>
          <a:xfrm>
            <a:off x="5951984" y="3140968"/>
            <a:ext cx="3554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difference in molar volume</a:t>
            </a:r>
          </a:p>
          <a:p>
            <a:r>
              <a:rPr lang="en-US" sz="2400"/>
              <a:t>MgO-NiO 2.5%</a:t>
            </a:r>
          </a:p>
          <a:p>
            <a:r>
              <a:rPr lang="en-US" sz="2400"/>
              <a:t>MgO-MnO 17.5%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5DE99-7BF9-3F47-9A12-D1995F604E30}"/>
              </a:ext>
            </a:extLst>
          </p:cNvPr>
          <p:cNvSpPr txBox="1"/>
          <p:nvPr/>
        </p:nvSpPr>
        <p:spPr>
          <a:xfrm>
            <a:off x="5951984" y="5733256"/>
            <a:ext cx="469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Kerrick, Darken. Geochimica et Cosmochimica Acta. 39(1975) 1431.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4209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7DA2C-6B84-E144-B711-E8BDC6756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48680"/>
            <a:ext cx="5141876" cy="2664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C4D11-76F0-A44B-A2F8-28E55E99479A}"/>
              </a:ext>
            </a:extLst>
          </p:cNvPr>
          <p:cNvSpPr txBox="1"/>
          <p:nvPr/>
        </p:nvSpPr>
        <p:spPr>
          <a:xfrm>
            <a:off x="666992" y="6165304"/>
            <a:ext cx="4472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extrapolation of phase boundaries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DD135-D398-D547-A95F-36F4BD48E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821" y="3622672"/>
            <a:ext cx="3018969" cy="2570607"/>
          </a:xfrm>
          <a:prstGeom prst="rect">
            <a:avLst/>
          </a:prstGeom>
        </p:spPr>
      </p:pic>
      <p:pic>
        <p:nvPicPr>
          <p:cNvPr id="6" name="Picture 3" descr="a">
            <a:extLst>
              <a:ext uri="{FF2B5EF4-FFF2-40B4-BE49-F238E27FC236}">
                <a16:creationId xmlns:a16="http://schemas.microsoft.com/office/drawing/2014/main" id="{2AED83B0-C14F-2941-949F-64635551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641" y="1886843"/>
            <a:ext cx="4318449" cy="46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76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 b="507"/>
          <a:stretch>
            <a:fillRect/>
          </a:stretch>
        </p:blipFill>
        <p:spPr bwMode="auto">
          <a:xfrm>
            <a:off x="3124201" y="236539"/>
            <a:ext cx="5337175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1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67945"/>
            <a:ext cx="8079877" cy="63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87530-68AC-1542-B710-020A3F839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47" y="2193884"/>
            <a:ext cx="8907813" cy="3395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05AC4A-9785-CF48-97EC-C3A53AD82C75}"/>
              </a:ext>
            </a:extLst>
          </p:cNvPr>
          <p:cNvSpPr txBox="1"/>
          <p:nvPr/>
        </p:nvSpPr>
        <p:spPr>
          <a:xfrm>
            <a:off x="191344" y="116632"/>
            <a:ext cx="6284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MeMeC: metal-metal-composite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389D7-5159-1C45-86C6-FB6F0AE2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980728"/>
            <a:ext cx="3086100" cy="184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641347-18B6-7B4C-9C8F-30E41CF22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2499079"/>
            <a:ext cx="4709725" cy="4174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139746-00B7-BC41-9E5A-C4FF8EC20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95" y="3330929"/>
            <a:ext cx="4883509" cy="3342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1D8406-02D9-9A4E-8131-3BBEC6FF0740}"/>
              </a:ext>
            </a:extLst>
          </p:cNvPr>
          <p:cNvSpPr txBox="1"/>
          <p:nvPr/>
        </p:nvSpPr>
        <p:spPr>
          <a:xfrm rot="16200000">
            <a:off x="-795753" y="5134064"/>
            <a:ext cx="190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Hsiung, Bhadeshia</a:t>
            </a:r>
          </a:p>
        </p:txBody>
      </p:sp>
    </p:spTree>
    <p:extLst>
      <p:ext uri="{BB962C8B-B14F-4D97-AF65-F5344CB8AC3E}">
        <p14:creationId xmlns:p14="http://schemas.microsoft.com/office/powerpoint/2010/main" val="30853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9AE741E-2F56-3245-80CF-5E532CE0B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53" t="17451" r="14368" b="41600"/>
          <a:stretch/>
        </p:blipFill>
        <p:spPr>
          <a:xfrm>
            <a:off x="1487488" y="1484784"/>
            <a:ext cx="5904656" cy="4899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863F88-82A8-A344-A105-0C8A6ECC9BB4}"/>
              </a:ext>
            </a:extLst>
          </p:cNvPr>
          <p:cNvSpPr txBox="1"/>
          <p:nvPr/>
        </p:nvSpPr>
        <p:spPr>
          <a:xfrm>
            <a:off x="-5089" y="7123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pure iron: allotropic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0459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AA863D6-1EA9-3348-AB17-DAE0F837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329136"/>
            <a:ext cx="401955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Line 3">
            <a:extLst>
              <a:ext uri="{FF2B5EF4-FFF2-40B4-BE49-F238E27FC236}">
                <a16:creationId xmlns:a16="http://schemas.microsoft.com/office/drawing/2014/main" id="{1B4C07F9-825C-0945-840B-53D4103D21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51957" y="-3071664"/>
            <a:ext cx="11113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Line 4">
            <a:extLst>
              <a:ext uri="{FF2B5EF4-FFF2-40B4-BE49-F238E27FC236}">
                <a16:creationId xmlns:a16="http://schemas.microsoft.com/office/drawing/2014/main" id="{FA586224-4933-4642-BB2E-7FCCBD31F1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51957" y="-3071664"/>
            <a:ext cx="11113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CFD4ADA3-C304-C946-B9C4-BB57EE8B6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82" y="6148536"/>
            <a:ext cx="4594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>
            <a:extLst>
              <a:ext uri="{FF2B5EF4-FFF2-40B4-BE49-F238E27FC236}">
                <a16:creationId xmlns:a16="http://schemas.microsoft.com/office/drawing/2014/main" id="{67024EA4-A32D-FA40-91A4-1DBD8A281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294" y="1297136"/>
            <a:ext cx="2913062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3F79B50-3439-6145-9AF8-CFAE8AA89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720" y="3075136"/>
            <a:ext cx="92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200">
                <a:solidFill>
                  <a:srgbClr val="000000"/>
                </a:solidFill>
                <a:latin typeface="Geneva" panose="020B0503030404040204" pitchFamily="34" charset="0"/>
              </a:rPr>
              <a:t>o</a:t>
            </a:r>
            <a:endParaRPr lang="en-GB" altLang="en-US" sz="2800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0A06A89-16DB-7F40-AE14-99CF76EA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2895" y="2021036"/>
            <a:ext cx="92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200">
                <a:solidFill>
                  <a:srgbClr val="000000"/>
                </a:solidFill>
                <a:latin typeface="Geneva" panose="020B0503030404040204" pitchFamily="34" charset="0"/>
              </a:rPr>
              <a:t>o</a:t>
            </a:r>
            <a:endParaRPr lang="en-GB" altLang="en-US" sz="2800"/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27FB2A61-290A-074F-87B0-C72A0576A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719" y="3252936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A</a:t>
            </a:r>
            <a:endParaRPr lang="en-GB" altLang="en-US" sz="2800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F938F057-E4E5-894A-BAFA-C7C00DAFE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19" y="2262336"/>
            <a:ext cx="1138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B</a:t>
            </a:r>
            <a:endParaRPr lang="en-GB" altLang="en-US" sz="2800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B6C8F7C7-E3EB-7247-8D8A-F12ACA42A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031" y="5551636"/>
            <a:ext cx="1666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A</a:t>
            </a:r>
            <a:endParaRPr lang="en-GB" altLang="en-US" sz="2800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42184F4E-A263-9149-B123-5B1DCAB18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6981" y="5577036"/>
            <a:ext cx="146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B</a:t>
            </a:r>
            <a:endParaRPr lang="en-GB" altLang="en-US" sz="2800"/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E658B56D-AF31-CB45-A606-D8CF4762F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3832" y="4764236"/>
            <a:ext cx="360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1-x</a:t>
            </a:r>
            <a:endParaRPr lang="en-GB" altLang="en-US" sz="2800"/>
          </a:p>
        </p:txBody>
      </p:sp>
      <p:sp>
        <p:nvSpPr>
          <p:cNvPr id="3086" name="Line 14">
            <a:extLst>
              <a:ext uri="{FF2B5EF4-FFF2-40B4-BE49-F238E27FC236}">
                <a16:creationId xmlns:a16="http://schemas.microsoft.com/office/drawing/2014/main" id="{12C5324A-1CEE-6346-A6EF-3E02490CD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1520" y="5526236"/>
            <a:ext cx="1587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F69AAD80-98B1-294C-A8E9-7B8392620BC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772983" y="3223052"/>
            <a:ext cx="4028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Geneva" panose="020B0503030404040204" pitchFamily="34" charset="0"/>
              </a:rPr>
              <a:t>Gibbs free energy per mole</a:t>
            </a:r>
            <a:endParaRPr lang="en-GB" altLang="en-US" sz="3600"/>
          </a:p>
        </p:txBody>
      </p:sp>
      <p:sp>
        <p:nvSpPr>
          <p:cNvPr id="3088" name="Rectangle 16">
            <a:extLst>
              <a:ext uri="{FF2B5EF4-FFF2-40B4-BE49-F238E27FC236}">
                <a16:creationId xmlns:a16="http://schemas.microsoft.com/office/drawing/2014/main" id="{90339457-1483-3745-AC09-A58A81422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006" y="6072336"/>
            <a:ext cx="303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Geneva" panose="020B0503030404040204" pitchFamily="34" charset="0"/>
              </a:rPr>
              <a:t>Concentration x of B</a:t>
            </a:r>
            <a:endParaRPr lang="en-GB" altLang="en-US" sz="3600"/>
          </a:p>
        </p:txBody>
      </p:sp>
      <p:sp>
        <p:nvSpPr>
          <p:cNvPr id="3089" name="Oval 17">
            <a:extLst>
              <a:ext uri="{FF2B5EF4-FFF2-40B4-BE49-F238E27FC236}">
                <a16:creationId xmlns:a16="http://schemas.microsoft.com/office/drawing/2014/main" id="{D3E0757D-E092-114C-83A0-2B4E16064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956" y="3113236"/>
            <a:ext cx="1016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0" name="Oval 18">
            <a:extLst>
              <a:ext uri="{FF2B5EF4-FFF2-40B4-BE49-F238E27FC236}">
                <a16:creationId xmlns:a16="http://schemas.microsoft.com/office/drawing/2014/main" id="{8FEDC451-4D06-8943-BB29-63AED8D15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095" y="2071836"/>
            <a:ext cx="90487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1" name="Oval 19">
            <a:extLst>
              <a:ext uri="{FF2B5EF4-FFF2-40B4-BE49-F238E27FC236}">
                <a16:creationId xmlns:a16="http://schemas.microsoft.com/office/drawing/2014/main" id="{F6C0B0A0-C481-3D4D-AE8F-E6B2AA423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56" y="2719536"/>
            <a:ext cx="101600" cy="1397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092" name="Group 20">
            <a:extLst>
              <a:ext uri="{FF2B5EF4-FFF2-40B4-BE49-F238E27FC236}">
                <a16:creationId xmlns:a16="http://schemas.microsoft.com/office/drawing/2014/main" id="{CA59E2A4-F846-6148-B9AA-4B0EA9866033}"/>
              </a:ext>
            </a:extLst>
          </p:cNvPr>
          <p:cNvGrpSpPr>
            <a:grpSpLocks/>
          </p:cNvGrpSpPr>
          <p:nvPr/>
        </p:nvGrpSpPr>
        <p:grpSpPr bwMode="auto">
          <a:xfrm>
            <a:off x="6671519" y="2833836"/>
            <a:ext cx="11112" cy="2679700"/>
            <a:chOff x="4688" y="1560"/>
            <a:chExt cx="8" cy="1688"/>
          </a:xfrm>
        </p:grpSpPr>
        <p:sp>
          <p:nvSpPr>
            <p:cNvPr id="3093" name="Rectangle 21">
              <a:extLst>
                <a:ext uri="{FF2B5EF4-FFF2-40B4-BE49-F238E27FC236}">
                  <a16:creationId xmlns:a16="http://schemas.microsoft.com/office/drawing/2014/main" id="{C03ECB35-2ABE-1145-9A55-5C57CC7D0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Rectangle 22">
              <a:extLst>
                <a:ext uri="{FF2B5EF4-FFF2-40B4-BE49-F238E27FC236}">
                  <a16:creationId xmlns:a16="http://schemas.microsoft.com/office/drawing/2014/main" id="{C18739E1-936A-7742-9DBD-32097B5ED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Rectangle 23">
              <a:extLst>
                <a:ext uri="{FF2B5EF4-FFF2-40B4-BE49-F238E27FC236}">
                  <a16:creationId xmlns:a16="http://schemas.microsoft.com/office/drawing/2014/main" id="{3CA2F895-DF87-EE49-B492-7188836A9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Rectangle 24">
              <a:extLst>
                <a:ext uri="{FF2B5EF4-FFF2-40B4-BE49-F238E27FC236}">
                  <a16:creationId xmlns:a16="http://schemas.microsoft.com/office/drawing/2014/main" id="{E2AE1BDD-CE39-6945-B10E-8B19833E8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Rectangle 25">
              <a:extLst>
                <a:ext uri="{FF2B5EF4-FFF2-40B4-BE49-F238E27FC236}">
                  <a16:creationId xmlns:a16="http://schemas.microsoft.com/office/drawing/2014/main" id="{D1FB67C3-E609-874B-BEE6-D7D5EFE53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Rectangle 26">
              <a:extLst>
                <a:ext uri="{FF2B5EF4-FFF2-40B4-BE49-F238E27FC236}">
                  <a16:creationId xmlns:a16="http://schemas.microsoft.com/office/drawing/2014/main" id="{7EA2D199-DCED-4A4E-9CA0-590F663AA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9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Rectangle 27">
              <a:extLst>
                <a:ext uri="{FF2B5EF4-FFF2-40B4-BE49-F238E27FC236}">
                  <a16:creationId xmlns:a16="http://schemas.microsoft.com/office/drawing/2014/main" id="{525171AB-97F8-BD42-8F91-575F61F33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9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Rectangle 28">
              <a:extLst>
                <a:ext uri="{FF2B5EF4-FFF2-40B4-BE49-F238E27FC236}">
                  <a16:creationId xmlns:a16="http://schemas.microsoft.com/office/drawing/2014/main" id="{C96F4732-C531-3541-9552-DA02E42AD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8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Rectangle 29">
              <a:extLst>
                <a:ext uri="{FF2B5EF4-FFF2-40B4-BE49-F238E27FC236}">
                  <a16:creationId xmlns:a16="http://schemas.microsoft.com/office/drawing/2014/main" id="{4F905E54-32BB-7440-A32C-9B22FEED5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8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Rectangle 30">
              <a:extLst>
                <a:ext uri="{FF2B5EF4-FFF2-40B4-BE49-F238E27FC236}">
                  <a16:creationId xmlns:a16="http://schemas.microsoft.com/office/drawing/2014/main" id="{6C2EF35D-F6CC-1844-9A9D-387126757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7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Rectangle 31">
              <a:extLst>
                <a:ext uri="{FF2B5EF4-FFF2-40B4-BE49-F238E27FC236}">
                  <a16:creationId xmlns:a16="http://schemas.microsoft.com/office/drawing/2014/main" id="{FE45BE3B-C8A6-DF49-9958-3916655C3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74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Rectangle 32">
              <a:extLst>
                <a:ext uri="{FF2B5EF4-FFF2-40B4-BE49-F238E27FC236}">
                  <a16:creationId xmlns:a16="http://schemas.microsoft.com/office/drawing/2014/main" id="{57FAB98A-ED9A-4945-89A3-7999E4BDA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69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Rectangle 33">
              <a:extLst>
                <a:ext uri="{FF2B5EF4-FFF2-40B4-BE49-F238E27FC236}">
                  <a16:creationId xmlns:a16="http://schemas.microsoft.com/office/drawing/2014/main" id="{1544D2B8-9376-744D-93F6-796476536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64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Rectangle 34">
              <a:extLst>
                <a:ext uri="{FF2B5EF4-FFF2-40B4-BE49-F238E27FC236}">
                  <a16:creationId xmlns:a16="http://schemas.microsoft.com/office/drawing/2014/main" id="{13BDAD0A-3F06-CF41-B634-124A4311E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60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Rectangle 35">
              <a:extLst>
                <a:ext uri="{FF2B5EF4-FFF2-40B4-BE49-F238E27FC236}">
                  <a16:creationId xmlns:a16="http://schemas.microsoft.com/office/drawing/2014/main" id="{54045A84-0E04-E345-B8E7-044AC5968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55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8" name="Rectangle 36">
              <a:extLst>
                <a:ext uri="{FF2B5EF4-FFF2-40B4-BE49-F238E27FC236}">
                  <a16:creationId xmlns:a16="http://schemas.microsoft.com/office/drawing/2014/main" id="{A9976AFE-8177-D648-9BD2-CD2E58A48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50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9" name="Rectangle 37">
              <a:extLst>
                <a:ext uri="{FF2B5EF4-FFF2-40B4-BE49-F238E27FC236}">
                  <a16:creationId xmlns:a16="http://schemas.microsoft.com/office/drawing/2014/main" id="{79E5C452-252D-0742-BEFE-79DCB8742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45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0" name="Rectangle 38">
              <a:extLst>
                <a:ext uri="{FF2B5EF4-FFF2-40B4-BE49-F238E27FC236}">
                  <a16:creationId xmlns:a16="http://schemas.microsoft.com/office/drawing/2014/main" id="{B004CF33-CE5B-9246-A3CE-3111708D8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40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1" name="Rectangle 39">
              <a:extLst>
                <a:ext uri="{FF2B5EF4-FFF2-40B4-BE49-F238E27FC236}">
                  <a16:creationId xmlns:a16="http://schemas.microsoft.com/office/drawing/2014/main" id="{207522EE-ED0B-DE44-AB14-4511DA3F5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36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Rectangle 40">
              <a:extLst>
                <a:ext uri="{FF2B5EF4-FFF2-40B4-BE49-F238E27FC236}">
                  <a16:creationId xmlns:a16="http://schemas.microsoft.com/office/drawing/2014/main" id="{1D1DB57A-D891-3D4B-83DC-D592FBA0B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31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Rectangle 41">
              <a:extLst>
                <a:ext uri="{FF2B5EF4-FFF2-40B4-BE49-F238E27FC236}">
                  <a16:creationId xmlns:a16="http://schemas.microsoft.com/office/drawing/2014/main" id="{92504B48-10B0-C34C-9108-135A9B057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26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4" name="Rectangle 42">
              <a:extLst>
                <a:ext uri="{FF2B5EF4-FFF2-40B4-BE49-F238E27FC236}">
                  <a16:creationId xmlns:a16="http://schemas.microsoft.com/office/drawing/2014/main" id="{2CAE010D-0DC0-B040-BB8E-3FB68EAC4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21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5" name="Rectangle 43">
              <a:extLst>
                <a:ext uri="{FF2B5EF4-FFF2-40B4-BE49-F238E27FC236}">
                  <a16:creationId xmlns:a16="http://schemas.microsoft.com/office/drawing/2014/main" id="{BF1B715E-856F-DB47-AAB4-372EF5252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16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6" name="Rectangle 44">
              <a:extLst>
                <a:ext uri="{FF2B5EF4-FFF2-40B4-BE49-F238E27FC236}">
                  <a16:creationId xmlns:a16="http://schemas.microsoft.com/office/drawing/2014/main" id="{C858711F-A9F0-5E49-A890-97A414C42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12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7" name="Rectangle 45">
              <a:extLst>
                <a:ext uri="{FF2B5EF4-FFF2-40B4-BE49-F238E27FC236}">
                  <a16:creationId xmlns:a16="http://schemas.microsoft.com/office/drawing/2014/main" id="{8CC68598-0590-4344-8861-9E21E2936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07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8" name="Rectangle 46">
              <a:extLst>
                <a:ext uri="{FF2B5EF4-FFF2-40B4-BE49-F238E27FC236}">
                  <a16:creationId xmlns:a16="http://schemas.microsoft.com/office/drawing/2014/main" id="{E7579E9C-F48A-704A-96D8-3737675C2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0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Rectangle 47">
              <a:extLst>
                <a:ext uri="{FF2B5EF4-FFF2-40B4-BE49-F238E27FC236}">
                  <a16:creationId xmlns:a16="http://schemas.microsoft.com/office/drawing/2014/main" id="{E7519D72-C4C0-D947-96D7-2565A3ABA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9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Rectangle 48">
              <a:extLst>
                <a:ext uri="{FF2B5EF4-FFF2-40B4-BE49-F238E27FC236}">
                  <a16:creationId xmlns:a16="http://schemas.microsoft.com/office/drawing/2014/main" id="{06B555AC-E43B-5A4F-B5BD-6A184860A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9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1" name="Rectangle 49">
              <a:extLst>
                <a:ext uri="{FF2B5EF4-FFF2-40B4-BE49-F238E27FC236}">
                  <a16:creationId xmlns:a16="http://schemas.microsoft.com/office/drawing/2014/main" id="{B03AEB4B-BEC7-9D47-AA54-2A52C6DEC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8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2" name="Rectangle 50">
              <a:extLst>
                <a:ext uri="{FF2B5EF4-FFF2-40B4-BE49-F238E27FC236}">
                  <a16:creationId xmlns:a16="http://schemas.microsoft.com/office/drawing/2014/main" id="{E6AFEB42-9196-7E4D-B79B-35B6EE006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8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3" name="Rectangle 51">
              <a:extLst>
                <a:ext uri="{FF2B5EF4-FFF2-40B4-BE49-F238E27FC236}">
                  <a16:creationId xmlns:a16="http://schemas.microsoft.com/office/drawing/2014/main" id="{3A6FA08E-432F-D146-8F05-0395E43A8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7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Rectangle 52">
              <a:extLst>
                <a:ext uri="{FF2B5EF4-FFF2-40B4-BE49-F238E27FC236}">
                  <a16:creationId xmlns:a16="http://schemas.microsoft.com/office/drawing/2014/main" id="{532DF17B-C140-A042-9829-D5F28952C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7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5" name="Rectangle 53">
              <a:extLst>
                <a:ext uri="{FF2B5EF4-FFF2-40B4-BE49-F238E27FC236}">
                  <a16:creationId xmlns:a16="http://schemas.microsoft.com/office/drawing/2014/main" id="{BE20277D-9593-3F42-A645-674F1C898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6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6" name="Rectangle 54">
              <a:extLst>
                <a:ext uri="{FF2B5EF4-FFF2-40B4-BE49-F238E27FC236}">
                  <a16:creationId xmlns:a16="http://schemas.microsoft.com/office/drawing/2014/main" id="{07C694F0-CA03-5C4F-830C-8D030DDBB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6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7" name="Rectangle 55">
              <a:extLst>
                <a:ext uri="{FF2B5EF4-FFF2-40B4-BE49-F238E27FC236}">
                  <a16:creationId xmlns:a16="http://schemas.microsoft.com/office/drawing/2014/main" id="{1589857C-009B-8E48-AD0E-BFE35206D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5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8" name="Rectangle 56">
              <a:extLst>
                <a:ext uri="{FF2B5EF4-FFF2-40B4-BE49-F238E27FC236}">
                  <a16:creationId xmlns:a16="http://schemas.microsoft.com/office/drawing/2014/main" id="{A6544EAC-D220-0147-9729-B2E14B1C1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1560"/>
              <a:ext cx="8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29" name="Rectangle 57">
            <a:extLst>
              <a:ext uri="{FF2B5EF4-FFF2-40B4-BE49-F238E27FC236}">
                <a16:creationId xmlns:a16="http://schemas.microsoft.com/office/drawing/2014/main" id="{23F860D2-D27E-994A-A84F-D3CDC4C03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894" y="3100537"/>
            <a:ext cx="13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Symbol" pitchFamily="2" charset="2"/>
              </a:rPr>
              <a:t>m</a:t>
            </a:r>
            <a:endParaRPr lang="en-GB" altLang="en-US" sz="2800"/>
          </a:p>
        </p:txBody>
      </p:sp>
      <p:sp>
        <p:nvSpPr>
          <p:cNvPr id="3130" name="Rectangle 58">
            <a:extLst>
              <a:ext uri="{FF2B5EF4-FFF2-40B4-BE49-F238E27FC236}">
                <a16:creationId xmlns:a16="http://schemas.microsoft.com/office/drawing/2014/main" id="{E081E815-C811-074F-9BD7-FE3309D1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069" y="2071837"/>
            <a:ext cx="133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Symbol" pitchFamily="2" charset="2"/>
              </a:rPr>
              <a:t>m</a:t>
            </a:r>
            <a:endParaRPr lang="en-GB" altLang="en-US" sz="2800"/>
          </a:p>
        </p:txBody>
      </p:sp>
      <p:sp>
        <p:nvSpPr>
          <p:cNvPr id="3131" name="Line 59">
            <a:extLst>
              <a:ext uri="{FF2B5EF4-FFF2-40B4-BE49-F238E27FC236}">
                <a16:creationId xmlns:a16="http://schemas.microsoft.com/office/drawing/2014/main" id="{7E91FC67-F559-DB47-8263-34554B555D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7745" y="2109936"/>
            <a:ext cx="2879725" cy="1041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32" name="Rectangle 60">
            <a:extLst>
              <a:ext uri="{FF2B5EF4-FFF2-40B4-BE49-F238E27FC236}">
                <a16:creationId xmlns:a16="http://schemas.microsoft.com/office/drawing/2014/main" id="{4F23583A-5394-634C-BC20-F9DC1078F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806" y="1767036"/>
            <a:ext cx="128428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free energy of </a:t>
            </a:r>
            <a:endParaRPr lang="en-GB" altLang="en-US" sz="2800"/>
          </a:p>
        </p:txBody>
      </p:sp>
      <p:sp>
        <p:nvSpPr>
          <p:cNvPr id="3133" name="Rectangle 61">
            <a:extLst>
              <a:ext uri="{FF2B5EF4-FFF2-40B4-BE49-F238E27FC236}">
                <a16:creationId xmlns:a16="http://schemas.microsoft.com/office/drawing/2014/main" id="{DE01B368-8144-8242-A3D9-DDEB9B98D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807" y="2008336"/>
            <a:ext cx="10017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mechanical </a:t>
            </a:r>
            <a:endParaRPr lang="en-GB" altLang="en-US" sz="2800"/>
          </a:p>
        </p:txBody>
      </p:sp>
      <p:sp>
        <p:nvSpPr>
          <p:cNvPr id="3134" name="Rectangle 62">
            <a:extLst>
              <a:ext uri="{FF2B5EF4-FFF2-40B4-BE49-F238E27FC236}">
                <a16:creationId xmlns:a16="http://schemas.microsoft.com/office/drawing/2014/main" id="{C163E8FD-4397-8645-A5B5-EA719EFBA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806" y="2249636"/>
            <a:ext cx="64928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mixture</a:t>
            </a:r>
            <a:endParaRPr lang="en-GB" altLang="en-US" sz="2800"/>
          </a:p>
        </p:txBody>
      </p:sp>
      <p:sp>
        <p:nvSpPr>
          <p:cNvPr id="3135" name="Oval 63">
            <a:extLst>
              <a:ext uri="{FF2B5EF4-FFF2-40B4-BE49-F238E27FC236}">
                <a16:creationId xmlns:a16="http://schemas.microsoft.com/office/drawing/2014/main" id="{D5467091-AB29-3E44-BF6B-6B374DC54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069" y="2744936"/>
            <a:ext cx="101600" cy="1270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36" name="Group 64">
            <a:extLst>
              <a:ext uri="{FF2B5EF4-FFF2-40B4-BE49-F238E27FC236}">
                <a16:creationId xmlns:a16="http://schemas.microsoft.com/office/drawing/2014/main" id="{042A3AD8-D65B-4042-AF3C-036CE3B26A1D}"/>
              </a:ext>
            </a:extLst>
          </p:cNvPr>
          <p:cNvGrpSpPr>
            <a:grpSpLocks/>
          </p:cNvGrpSpPr>
          <p:nvPr/>
        </p:nvGrpSpPr>
        <p:grpSpPr bwMode="auto">
          <a:xfrm>
            <a:off x="5633295" y="2783036"/>
            <a:ext cx="1038225" cy="12700"/>
            <a:chOff x="3952" y="1528"/>
            <a:chExt cx="736" cy="8"/>
          </a:xfrm>
        </p:grpSpPr>
        <p:sp>
          <p:nvSpPr>
            <p:cNvPr id="3137" name="Rectangle 65">
              <a:extLst>
                <a:ext uri="{FF2B5EF4-FFF2-40B4-BE49-F238E27FC236}">
                  <a16:creationId xmlns:a16="http://schemas.microsoft.com/office/drawing/2014/main" id="{DE3278A9-A038-E74E-9C54-BB074836C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8" name="Rectangle 66">
              <a:extLst>
                <a:ext uri="{FF2B5EF4-FFF2-40B4-BE49-F238E27FC236}">
                  <a16:creationId xmlns:a16="http://schemas.microsoft.com/office/drawing/2014/main" id="{369B5D99-F5D9-134B-88B2-1C556B966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Rectangle 67">
              <a:extLst>
                <a:ext uri="{FF2B5EF4-FFF2-40B4-BE49-F238E27FC236}">
                  <a16:creationId xmlns:a16="http://schemas.microsoft.com/office/drawing/2014/main" id="{AC553EB9-2222-A44D-812C-CCDB4168D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0" name="Rectangle 68">
              <a:extLst>
                <a:ext uri="{FF2B5EF4-FFF2-40B4-BE49-F238E27FC236}">
                  <a16:creationId xmlns:a16="http://schemas.microsoft.com/office/drawing/2014/main" id="{97E643DE-F62B-4643-B624-321303498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1" name="Rectangle 69">
              <a:extLst>
                <a:ext uri="{FF2B5EF4-FFF2-40B4-BE49-F238E27FC236}">
                  <a16:creationId xmlns:a16="http://schemas.microsoft.com/office/drawing/2014/main" id="{F06E3311-6E68-FA40-B3CB-A4A98D282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2" name="Rectangle 70">
              <a:extLst>
                <a:ext uri="{FF2B5EF4-FFF2-40B4-BE49-F238E27FC236}">
                  <a16:creationId xmlns:a16="http://schemas.microsoft.com/office/drawing/2014/main" id="{6990C8C2-ED39-C843-B991-91AB8AB07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Rectangle 71">
              <a:extLst>
                <a:ext uri="{FF2B5EF4-FFF2-40B4-BE49-F238E27FC236}">
                  <a16:creationId xmlns:a16="http://schemas.microsoft.com/office/drawing/2014/main" id="{8058487C-7AC5-FA4A-B3C6-DAB1F37BF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Rectangle 72">
              <a:extLst>
                <a:ext uri="{FF2B5EF4-FFF2-40B4-BE49-F238E27FC236}">
                  <a16:creationId xmlns:a16="http://schemas.microsoft.com/office/drawing/2014/main" id="{BB4BE487-439A-D144-9E13-85D3B9B2F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5" name="Rectangle 73">
              <a:extLst>
                <a:ext uri="{FF2B5EF4-FFF2-40B4-BE49-F238E27FC236}">
                  <a16:creationId xmlns:a16="http://schemas.microsoft.com/office/drawing/2014/main" id="{1CD07ED2-64F3-AB4D-99DC-E7B2D8E41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Rectangle 74">
              <a:extLst>
                <a:ext uri="{FF2B5EF4-FFF2-40B4-BE49-F238E27FC236}">
                  <a16:creationId xmlns:a16="http://schemas.microsoft.com/office/drawing/2014/main" id="{F5CC46E2-8951-7742-868A-BDEE322A5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7" name="Rectangle 75">
              <a:extLst>
                <a:ext uri="{FF2B5EF4-FFF2-40B4-BE49-F238E27FC236}">
                  <a16:creationId xmlns:a16="http://schemas.microsoft.com/office/drawing/2014/main" id="{92218FC5-1391-B84B-8DE6-5B2100AE5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8" name="Rectangle 76">
              <a:extLst>
                <a:ext uri="{FF2B5EF4-FFF2-40B4-BE49-F238E27FC236}">
                  <a16:creationId xmlns:a16="http://schemas.microsoft.com/office/drawing/2014/main" id="{FD4BD68D-16A6-0A48-BB86-E3D3C65CC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9" name="Rectangle 77">
              <a:extLst>
                <a:ext uri="{FF2B5EF4-FFF2-40B4-BE49-F238E27FC236}">
                  <a16:creationId xmlns:a16="http://schemas.microsoft.com/office/drawing/2014/main" id="{3B4A4044-D68D-AB44-AD9D-ABA37F3AD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0" name="Rectangle 78">
              <a:extLst>
                <a:ext uri="{FF2B5EF4-FFF2-40B4-BE49-F238E27FC236}">
                  <a16:creationId xmlns:a16="http://schemas.microsoft.com/office/drawing/2014/main" id="{AFCF1540-3857-1D4D-8617-6F7273F96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Rectangle 79">
              <a:extLst>
                <a:ext uri="{FF2B5EF4-FFF2-40B4-BE49-F238E27FC236}">
                  <a16:creationId xmlns:a16="http://schemas.microsoft.com/office/drawing/2014/main" id="{A3F4383A-CBB1-7645-B3AC-301745610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2" name="Rectangle 80">
              <a:extLst>
                <a:ext uri="{FF2B5EF4-FFF2-40B4-BE49-F238E27FC236}">
                  <a16:creationId xmlns:a16="http://schemas.microsoft.com/office/drawing/2014/main" id="{1A22BE6C-E820-4A4D-8B80-7E528E84D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2" y="1528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53" name="Group 81">
            <a:extLst>
              <a:ext uri="{FF2B5EF4-FFF2-40B4-BE49-F238E27FC236}">
                <a16:creationId xmlns:a16="http://schemas.microsoft.com/office/drawing/2014/main" id="{6B317212-5EB5-9348-9BF9-D1FBB1C71450}"/>
              </a:ext>
            </a:extLst>
          </p:cNvPr>
          <p:cNvGrpSpPr>
            <a:grpSpLocks/>
          </p:cNvGrpSpPr>
          <p:nvPr/>
        </p:nvGrpSpPr>
        <p:grpSpPr bwMode="auto">
          <a:xfrm>
            <a:off x="7201744" y="2160736"/>
            <a:ext cx="214312" cy="355600"/>
            <a:chOff x="5064" y="1136"/>
            <a:chExt cx="152" cy="224"/>
          </a:xfrm>
        </p:grpSpPr>
        <p:sp>
          <p:nvSpPr>
            <p:cNvPr id="3154" name="Freeform 82">
              <a:extLst>
                <a:ext uri="{FF2B5EF4-FFF2-40B4-BE49-F238E27FC236}">
                  <a16:creationId xmlns:a16="http://schemas.microsoft.com/office/drawing/2014/main" id="{C480CC1D-9E70-FF4A-ACF9-9934C3ED3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136"/>
              <a:ext cx="152" cy="224"/>
            </a:xfrm>
            <a:custGeom>
              <a:avLst/>
              <a:gdLst>
                <a:gd name="T0" fmla="*/ 0 w 152"/>
                <a:gd name="T1" fmla="*/ 0 h 224"/>
                <a:gd name="T2" fmla="*/ 152 w 152"/>
                <a:gd name="T3" fmla="*/ 224 h 224"/>
                <a:gd name="T4" fmla="*/ 88 w 152"/>
                <a:gd name="T5" fmla="*/ 17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24">
                  <a:moveTo>
                    <a:pt x="0" y="0"/>
                  </a:moveTo>
                  <a:lnTo>
                    <a:pt x="152" y="224"/>
                  </a:lnTo>
                  <a:lnTo>
                    <a:pt x="88" y="1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5" name="Line 83">
              <a:extLst>
                <a:ext uri="{FF2B5EF4-FFF2-40B4-BE49-F238E27FC236}">
                  <a16:creationId xmlns:a16="http://schemas.microsoft.com/office/drawing/2014/main" id="{8AFFF5B2-F135-F04E-AE44-66ADC36A99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00" y="1280"/>
              <a:ext cx="16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156" name="Picture 84">
            <a:extLst>
              <a:ext uri="{FF2B5EF4-FFF2-40B4-BE49-F238E27FC236}">
                <a16:creationId xmlns:a16="http://schemas.microsoft.com/office/drawing/2014/main" id="{61A2B767-AD1F-AD42-9BBC-6B9A81623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94" y="2592536"/>
            <a:ext cx="406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7" name="Rectangle 85">
            <a:extLst>
              <a:ext uri="{FF2B5EF4-FFF2-40B4-BE49-F238E27FC236}">
                <a16:creationId xmlns:a16="http://schemas.microsoft.com/office/drawing/2014/main" id="{93A451EF-C3D2-474C-BA7E-EBDD3CE8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782" y="2643336"/>
            <a:ext cx="269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G*</a:t>
            </a:r>
            <a:endParaRPr lang="en-GB" altLang="en-US" sz="2800"/>
          </a:p>
        </p:txBody>
      </p:sp>
      <p:grpSp>
        <p:nvGrpSpPr>
          <p:cNvPr id="3158" name="Group 86">
            <a:extLst>
              <a:ext uri="{FF2B5EF4-FFF2-40B4-BE49-F238E27FC236}">
                <a16:creationId xmlns:a16="http://schemas.microsoft.com/office/drawing/2014/main" id="{80FD2AC7-A3E4-5C49-AE99-4197FA00FA69}"/>
              </a:ext>
            </a:extLst>
          </p:cNvPr>
          <p:cNvGrpSpPr>
            <a:grpSpLocks/>
          </p:cNvGrpSpPr>
          <p:nvPr/>
        </p:nvGrpSpPr>
        <p:grpSpPr bwMode="auto">
          <a:xfrm>
            <a:off x="5633294" y="4878536"/>
            <a:ext cx="1016000" cy="127000"/>
            <a:chOff x="3952" y="2848"/>
            <a:chExt cx="720" cy="80"/>
          </a:xfrm>
        </p:grpSpPr>
        <p:sp>
          <p:nvSpPr>
            <p:cNvPr id="3159" name="Line 87">
              <a:extLst>
                <a:ext uri="{FF2B5EF4-FFF2-40B4-BE49-F238E27FC236}">
                  <a16:creationId xmlns:a16="http://schemas.microsoft.com/office/drawing/2014/main" id="{F893D201-EF07-BC46-91C3-FE033EB7A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888"/>
              <a:ext cx="7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0" name="Line 88">
              <a:extLst>
                <a:ext uri="{FF2B5EF4-FFF2-40B4-BE49-F238E27FC236}">
                  <a16:creationId xmlns:a16="http://schemas.microsoft.com/office/drawing/2014/main" id="{A2AEC277-82CD-A244-A12D-4CF49687D2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284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1" name="Line 89">
              <a:extLst>
                <a:ext uri="{FF2B5EF4-FFF2-40B4-BE49-F238E27FC236}">
                  <a16:creationId xmlns:a16="http://schemas.microsoft.com/office/drawing/2014/main" id="{8F3B7457-6158-0243-B01C-D42044A515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88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2" name="Line 90">
              <a:extLst>
                <a:ext uri="{FF2B5EF4-FFF2-40B4-BE49-F238E27FC236}">
                  <a16:creationId xmlns:a16="http://schemas.microsoft.com/office/drawing/2014/main" id="{863BEED0-E1F8-7C41-B8CC-4C30DB79C1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92" y="288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3" name="Line 91">
              <a:extLst>
                <a:ext uri="{FF2B5EF4-FFF2-40B4-BE49-F238E27FC236}">
                  <a16:creationId xmlns:a16="http://schemas.microsoft.com/office/drawing/2014/main" id="{2D3DE810-7494-1444-A28B-BE57CE18B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92" y="2848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64" name="Group 92">
            <a:extLst>
              <a:ext uri="{FF2B5EF4-FFF2-40B4-BE49-F238E27FC236}">
                <a16:creationId xmlns:a16="http://schemas.microsoft.com/office/drawing/2014/main" id="{D79E3B0A-2B54-B448-8239-779C8DD3EC1D}"/>
              </a:ext>
            </a:extLst>
          </p:cNvPr>
          <p:cNvGrpSpPr>
            <a:grpSpLocks/>
          </p:cNvGrpSpPr>
          <p:nvPr/>
        </p:nvGrpSpPr>
        <p:grpSpPr bwMode="auto">
          <a:xfrm>
            <a:off x="6671520" y="5094436"/>
            <a:ext cx="1862137" cy="127000"/>
            <a:chOff x="4688" y="2984"/>
            <a:chExt cx="1320" cy="80"/>
          </a:xfrm>
        </p:grpSpPr>
        <p:sp>
          <p:nvSpPr>
            <p:cNvPr id="3165" name="Line 93">
              <a:extLst>
                <a:ext uri="{FF2B5EF4-FFF2-40B4-BE49-F238E27FC236}">
                  <a16:creationId xmlns:a16="http://schemas.microsoft.com/office/drawing/2014/main" id="{4CA693AC-DD80-5049-B025-751AFC46E5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8" y="3024"/>
              <a:ext cx="132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6" name="Line 94">
              <a:extLst>
                <a:ext uri="{FF2B5EF4-FFF2-40B4-BE49-F238E27FC236}">
                  <a16:creationId xmlns:a16="http://schemas.microsoft.com/office/drawing/2014/main" id="{C5EFB43D-56F1-314F-8484-418EE771DE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8" y="298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Line 95">
              <a:extLst>
                <a:ext uri="{FF2B5EF4-FFF2-40B4-BE49-F238E27FC236}">
                  <a16:creationId xmlns:a16="http://schemas.microsoft.com/office/drawing/2014/main" id="{853586A5-7148-C54B-98FB-8480719AC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8" y="302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Line 96">
              <a:extLst>
                <a:ext uri="{FF2B5EF4-FFF2-40B4-BE49-F238E27FC236}">
                  <a16:creationId xmlns:a16="http://schemas.microsoft.com/office/drawing/2014/main" id="{965BA7C3-D5D7-5D4A-942D-F7D0466A6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28" y="302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9" name="Line 97">
              <a:extLst>
                <a:ext uri="{FF2B5EF4-FFF2-40B4-BE49-F238E27FC236}">
                  <a16:creationId xmlns:a16="http://schemas.microsoft.com/office/drawing/2014/main" id="{72707282-B41E-6E4A-BE38-75E039BFE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28" y="2984"/>
              <a:ext cx="8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0" name="Rectangle 98">
            <a:extLst>
              <a:ext uri="{FF2B5EF4-FFF2-40B4-BE49-F238E27FC236}">
                <a16:creationId xmlns:a16="http://schemas.microsoft.com/office/drawing/2014/main" id="{7E76F79B-A2A8-2F48-AC94-936911400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806" y="4586436"/>
            <a:ext cx="120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x</a:t>
            </a:r>
            <a:endParaRPr lang="en-GB" altLang="en-US" sz="2800"/>
          </a:p>
        </p:txBody>
      </p:sp>
      <p:sp>
        <p:nvSpPr>
          <p:cNvPr id="3171" name="Text Box 99">
            <a:extLst>
              <a:ext uri="{FF2B5EF4-FFF2-40B4-BE49-F238E27FC236}">
                <a16:creationId xmlns:a16="http://schemas.microsoft.com/office/drawing/2014/main" id="{0AE3BF77-E47D-FA40-9DAF-8B7E1745B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585937"/>
            <a:ext cx="413226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6000"/>
              <a:t>Mechanical Mixture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>
            <a:extLst>
              <a:ext uri="{FF2B5EF4-FFF2-40B4-BE49-F238E27FC236}">
                <a16:creationId xmlns:a16="http://schemas.microsoft.com/office/drawing/2014/main" id="{C8C4267A-7280-284F-97F6-A8DEDE66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48680"/>
            <a:ext cx="81422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61B9678A-651C-C545-AA97-01A760FC0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3573016"/>
            <a:ext cx="7693025" cy="288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entropy is a </a:t>
            </a:r>
            <a:r>
              <a:rPr lang="en-US" altLang="en-US" sz="3200" i="1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property, like mass, energy etc. Different entropies can be added: S</a:t>
            </a:r>
            <a:r>
              <a:rPr lang="en-US" altLang="en-US" sz="3200" baseline="-25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+S</a:t>
            </a:r>
            <a:r>
              <a:rPr lang="en-US" altLang="en-US" sz="32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=S</a:t>
            </a:r>
            <a:r>
              <a:rPr lang="en-US" altLang="en-US" sz="3200" baseline="-2500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  <a:p>
            <a:endParaRPr lang="en-US" altLang="en-US" sz="3200" baseline="-2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How does this fit with the probability picture?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DC41E93-E4A9-3945-B4AF-E1E59A6E3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36776" y="304800"/>
            <a:ext cx="5232400" cy="1143000"/>
          </a:xfrm>
        </p:spPr>
        <p:txBody>
          <a:bodyPr>
            <a:normAutofit fontScale="90000"/>
          </a:bodyPr>
          <a:lstStyle/>
          <a:p>
            <a:r>
              <a:rPr lang="en-GB" altLang="en-US" sz="8800">
                <a:latin typeface="Arial" panose="020B0604020202020204" pitchFamily="34" charset="0"/>
                <a:cs typeface="Arial" panose="020B0604020202020204" pitchFamily="34" charset="0"/>
              </a:rPr>
              <a:t>Entropy</a:t>
            </a:r>
          </a:p>
        </p:txBody>
      </p:sp>
      <p:sp>
        <p:nvSpPr>
          <p:cNvPr id="22531" name="Line 3">
            <a:extLst>
              <a:ext uri="{FF2B5EF4-FFF2-40B4-BE49-F238E27FC236}">
                <a16:creationId xmlns:a16="http://schemas.microsoft.com/office/drawing/2014/main" id="{C324F72C-C884-F348-87CC-AC2480A1D5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5127" y="-482600"/>
            <a:ext cx="11113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Line 4">
            <a:extLst>
              <a:ext uri="{FF2B5EF4-FFF2-40B4-BE49-F238E27FC236}">
                <a16:creationId xmlns:a16="http://schemas.microsoft.com/office/drawing/2014/main" id="{222D917E-B9E8-5845-9FC1-3B0047C289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5127" y="-482600"/>
            <a:ext cx="11113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CBF73621-62AA-D441-B760-406DEA090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914" y="4292600"/>
            <a:ext cx="4583112" cy="17145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4962B2FA-7A00-C545-811F-1D1D0D203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376" y="1981200"/>
            <a:ext cx="2173288" cy="1752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5B981386-FFC7-B24E-B8D5-0F0611CBE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15" y="2578100"/>
            <a:ext cx="3077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GB" alt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A7C2A7DA-6B60-6C4F-8D5A-4051BE141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376" y="1981200"/>
            <a:ext cx="4578350" cy="1765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9B1B0B5F-F12B-854A-B499-78D61DB69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026" y="5067300"/>
            <a:ext cx="9406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3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2</a:t>
            </a: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8" name="Rectangle 10">
            <a:extLst>
              <a:ext uri="{FF2B5EF4-FFF2-40B4-BE49-F238E27FC236}">
                <a16:creationId xmlns:a16="http://schemas.microsoft.com/office/drawing/2014/main" id="{10C778F1-C63C-7948-BBC7-54CB1EA7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977" y="8521700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D8C3243C-4467-8642-AA34-6DFC3F427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14" y="1981200"/>
            <a:ext cx="24384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4FECBA65-5EEC-C248-9FB1-CA35B3268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76" y="4876801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=very large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id="{61FC2D46-0098-164F-B2B0-7D6FE4312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590801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i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=1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>
            <a:extLst>
              <a:ext uri="{FF2B5EF4-FFF2-40B4-BE49-F238E27FC236}">
                <a16:creationId xmlns:a16="http://schemas.microsoft.com/office/drawing/2014/main" id="{06D5CB81-189A-E044-95D8-8EC078F11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332656"/>
            <a:ext cx="79248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 is not a capacity property of the system. </a:t>
            </a:r>
          </a:p>
          <a:p>
            <a:pPr>
              <a:spcBef>
                <a:spcPct val="50000"/>
              </a:spcBef>
            </a:pP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For example, the chance of throwing two sixes with dice is (1/6)</a:t>
            </a:r>
            <a:r>
              <a:rPr lang="en-US" altLang="en-US" sz="36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3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not 1/6+1/6.</a:t>
            </a:r>
          </a:p>
          <a:p>
            <a:pPr>
              <a:spcBef>
                <a:spcPct val="50000"/>
              </a:spcBef>
            </a:pP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Boltzmann realised that we should use ln{</a:t>
            </a:r>
            <a:r>
              <a:rPr lang="en-US" altLang="en-US" sz="3600" i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} and not </a:t>
            </a:r>
            <a:r>
              <a:rPr lang="en-US" altLang="en-US" sz="3600" i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 to measure disorder.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D954A0-80AE-5445-AC28-89C36AD15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789040"/>
            <a:ext cx="2048233" cy="29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>
            <a:extLst>
              <a:ext uri="{FF2B5EF4-FFF2-40B4-BE49-F238E27FC236}">
                <a16:creationId xmlns:a16="http://schemas.microsoft.com/office/drawing/2014/main" id="{3A4854B4-371F-714E-9733-893B419DC7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0917" y="254000"/>
            <a:ext cx="11112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Line 3">
            <a:extLst>
              <a:ext uri="{FF2B5EF4-FFF2-40B4-BE49-F238E27FC236}">
                <a16:creationId xmlns:a16="http://schemas.microsoft.com/office/drawing/2014/main" id="{D47236B7-D574-0946-9A40-BFE2BE8EB5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82030" y="266700"/>
            <a:ext cx="11113" cy="12700"/>
          </a:xfrm>
          <a:prstGeom prst="line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88" name="Picture 92">
            <a:extLst>
              <a:ext uri="{FF2B5EF4-FFF2-40B4-BE49-F238E27FC236}">
                <a16:creationId xmlns:a16="http://schemas.microsoft.com/office/drawing/2014/main" id="{944ADB52-5BF4-2641-BE35-C8DAB95B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057400"/>
            <a:ext cx="38385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89" name="Picture 93">
            <a:extLst>
              <a:ext uri="{FF2B5EF4-FFF2-40B4-BE49-F238E27FC236}">
                <a16:creationId xmlns:a16="http://schemas.microsoft.com/office/drawing/2014/main" id="{C3928B70-75CF-6148-BAAB-204813601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67" y="5029200"/>
            <a:ext cx="2551112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0" name="Picture 94">
            <a:extLst>
              <a:ext uri="{FF2B5EF4-FFF2-40B4-BE49-F238E27FC236}">
                <a16:creationId xmlns:a16="http://schemas.microsoft.com/office/drawing/2014/main" id="{53024A4C-BACF-3C46-85D6-A4F5A563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30" y="4014788"/>
            <a:ext cx="936625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1" name="Picture 95">
            <a:extLst>
              <a:ext uri="{FF2B5EF4-FFF2-40B4-BE49-F238E27FC236}">
                <a16:creationId xmlns:a16="http://schemas.microsoft.com/office/drawing/2014/main" id="{47631C51-71F8-504E-A465-CCCC541CB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3" y="304800"/>
            <a:ext cx="2403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2" name="Picture 96">
            <a:extLst>
              <a:ext uri="{FF2B5EF4-FFF2-40B4-BE49-F238E27FC236}">
                <a16:creationId xmlns:a16="http://schemas.microsoft.com/office/drawing/2014/main" id="{0C9A2DD2-E5AE-E444-A003-BF436871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8" y="5181600"/>
            <a:ext cx="130968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rc 7">
            <a:extLst>
              <a:ext uri="{FF2B5EF4-FFF2-40B4-BE49-F238E27FC236}">
                <a16:creationId xmlns:a16="http://schemas.microsoft.com/office/drawing/2014/main" id="{9D4F4360-005C-7446-AFE6-1D3CED4FE71C}"/>
              </a:ext>
            </a:extLst>
          </p:cNvPr>
          <p:cNvSpPr>
            <a:spLocks/>
          </p:cNvSpPr>
          <p:nvPr/>
        </p:nvSpPr>
        <p:spPr bwMode="auto">
          <a:xfrm>
            <a:off x="6400800" y="2806700"/>
            <a:ext cx="1638300" cy="14478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Arc 8">
            <a:extLst>
              <a:ext uri="{FF2B5EF4-FFF2-40B4-BE49-F238E27FC236}">
                <a16:creationId xmlns:a16="http://schemas.microsoft.com/office/drawing/2014/main" id="{E6D0274D-CE59-DB4C-ABAD-8BE0B9AE320E}"/>
              </a:ext>
            </a:extLst>
          </p:cNvPr>
          <p:cNvSpPr>
            <a:spLocks/>
          </p:cNvSpPr>
          <p:nvPr/>
        </p:nvSpPr>
        <p:spPr bwMode="auto">
          <a:xfrm>
            <a:off x="8039100" y="1803400"/>
            <a:ext cx="1625600" cy="24511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1A0A9A8E-09A1-2444-9B1F-C57E561D9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914400"/>
            <a:ext cx="3276600" cy="4254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BC25DB1A-7EF7-8F41-AB4D-E7D9A425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300" y="2692400"/>
            <a:ext cx="92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200">
                <a:solidFill>
                  <a:srgbClr val="000000"/>
                </a:solidFill>
                <a:latin typeface="Geneva" panose="020B0503030404040204" pitchFamily="34" charset="0"/>
              </a:rPr>
              <a:t>o</a:t>
            </a:r>
            <a:endParaRPr lang="en-GB" altLang="en-US" sz="280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01214B76-2D97-F04D-8D56-5545F39D9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4100" y="1638300"/>
            <a:ext cx="920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200">
                <a:solidFill>
                  <a:srgbClr val="000000"/>
                </a:solidFill>
                <a:latin typeface="Geneva" panose="020B0503030404040204" pitchFamily="34" charset="0"/>
              </a:rPr>
              <a:t>o</a:t>
            </a:r>
            <a:endParaRPr lang="en-GB" altLang="en-US" sz="2800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B2DB2797-9732-8649-B198-B52FBC7AB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300" y="2870200"/>
            <a:ext cx="12858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A</a:t>
            </a:r>
            <a:endParaRPr lang="en-GB" altLang="en-US" sz="2800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32BAC851-5C23-C140-A698-C1864DA47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0" y="1879600"/>
            <a:ext cx="1127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B</a:t>
            </a:r>
            <a:endParaRPr lang="en-GB" altLang="en-US" sz="2800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B32F011D-EBAB-AF4C-95A2-45632FB2D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168900"/>
            <a:ext cx="1666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A</a:t>
            </a:r>
            <a:endParaRPr lang="en-GB" altLang="en-US" sz="2800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6EA84D79-857E-5E4A-B786-9128B9708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0" y="5194300"/>
            <a:ext cx="146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B</a:t>
            </a:r>
            <a:endParaRPr lang="en-GB" altLang="en-US" sz="280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0B53B43-A2AF-4A4B-847E-59AF20935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0" y="5334000"/>
            <a:ext cx="120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x</a:t>
            </a:r>
            <a:endParaRPr lang="en-GB" altLang="en-US" sz="2800"/>
          </a:p>
        </p:txBody>
      </p:sp>
      <p:sp>
        <p:nvSpPr>
          <p:cNvPr id="24" name="Line 17">
            <a:extLst>
              <a:ext uri="{FF2B5EF4-FFF2-40B4-BE49-F238E27FC236}">
                <a16:creationId xmlns:a16="http://schemas.microsoft.com/office/drawing/2014/main" id="{C11A9B9B-E900-4946-BC92-BE4CCEDB51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9200" y="5143500"/>
            <a:ext cx="1588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359FCFBB-26C3-2A41-A575-5D4F948A654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363118" y="2669382"/>
            <a:ext cx="39862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400">
                <a:solidFill>
                  <a:srgbClr val="000000"/>
                </a:solidFill>
                <a:latin typeface="Geneva" panose="020B0503030404040204" pitchFamily="34" charset="0"/>
              </a:rPr>
              <a:t>Gibbs free energy per mole</a:t>
            </a:r>
            <a:endParaRPr lang="en-GB" altLang="en-US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597C53C2-D2D8-D54C-AB0F-7530A031F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0" y="5676900"/>
            <a:ext cx="1819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2400">
                <a:solidFill>
                  <a:srgbClr val="000000"/>
                </a:solidFill>
                <a:latin typeface="Geneva" panose="020B0503030404040204" pitchFamily="34" charset="0"/>
              </a:rPr>
              <a:t>Composition</a:t>
            </a:r>
            <a:endParaRPr lang="en-GB" altLang="en-US"/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id="{4AC1FD87-8AB3-CD47-BDBB-145706F53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00" y="2730500"/>
            <a:ext cx="114300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id="{E778DC2A-B1F0-FD45-AF72-D9442F744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1689100"/>
            <a:ext cx="101600" cy="1143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EC497DBD-691A-F541-8AE3-66FC2B82A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400" y="4114800"/>
            <a:ext cx="144463" cy="1587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id="{E7E4570B-BD8A-EB40-84AD-F0D98F12A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336800"/>
            <a:ext cx="114300" cy="1397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37">
            <a:extLst>
              <a:ext uri="{FF2B5EF4-FFF2-40B4-BE49-F238E27FC236}">
                <a16:creationId xmlns:a16="http://schemas.microsoft.com/office/drawing/2014/main" id="{576C26B8-B8CB-984A-AD7F-CE1493418F1B}"/>
              </a:ext>
            </a:extLst>
          </p:cNvPr>
          <p:cNvGrpSpPr>
            <a:grpSpLocks/>
          </p:cNvGrpSpPr>
          <p:nvPr/>
        </p:nvGrpSpPr>
        <p:grpSpPr bwMode="auto">
          <a:xfrm>
            <a:off x="7569200" y="4178300"/>
            <a:ext cx="12700" cy="952500"/>
            <a:chOff x="2936" y="2648"/>
            <a:chExt cx="8" cy="600"/>
          </a:xfrm>
        </p:grpSpPr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4EC2B2A2-3F2C-404D-B183-8A2D97411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2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DFC8B71C-7FA1-CE42-BACD-16FDAB947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17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7F5D2C21-10A6-184D-BFE2-57BA17EF5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12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4F707071-14C7-EE46-BEA8-AAB32577D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08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98304D1D-4D37-AB41-9003-E2EBE149E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03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502420AC-DC29-BA45-BB17-989F0F020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98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0">
              <a:extLst>
                <a:ext uri="{FF2B5EF4-FFF2-40B4-BE49-F238E27FC236}">
                  <a16:creationId xmlns:a16="http://schemas.microsoft.com/office/drawing/2014/main" id="{1E135F86-E7AC-B843-BD04-9D679A74F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93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1">
              <a:extLst>
                <a:ext uri="{FF2B5EF4-FFF2-40B4-BE49-F238E27FC236}">
                  <a16:creationId xmlns:a16="http://schemas.microsoft.com/office/drawing/2014/main" id="{F267FF21-F801-F140-AD3F-675E9FA56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88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4CF61FF0-E0CE-B540-A496-580E82E3D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840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AB71A970-EDDA-5144-89F7-1BB26D830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792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4">
              <a:extLst>
                <a:ext uri="{FF2B5EF4-FFF2-40B4-BE49-F238E27FC236}">
                  <a16:creationId xmlns:a16="http://schemas.microsoft.com/office/drawing/2014/main" id="{1B148E07-95C2-8A42-97D2-A6025AAC6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744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35">
              <a:extLst>
                <a:ext uri="{FF2B5EF4-FFF2-40B4-BE49-F238E27FC236}">
                  <a16:creationId xmlns:a16="http://schemas.microsoft.com/office/drawing/2014/main" id="{5446AB86-9B20-2B45-BD3C-56D3365D9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696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24BF0ED4-9433-ED4D-A783-C89BA1AD5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648"/>
              <a:ext cx="8" cy="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Rectangle 38">
            <a:extLst>
              <a:ext uri="{FF2B5EF4-FFF2-40B4-BE49-F238E27FC236}">
                <a16:creationId xmlns:a16="http://schemas.microsoft.com/office/drawing/2014/main" id="{F49D8300-3B45-E644-B9EB-5F5A1592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717800"/>
            <a:ext cx="1317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Symbol" pitchFamily="2" charset="2"/>
              </a:rPr>
              <a:t>m</a:t>
            </a:r>
            <a:endParaRPr lang="en-GB" altLang="en-US" sz="2800"/>
          </a:p>
        </p:txBody>
      </p:sp>
      <p:sp>
        <p:nvSpPr>
          <p:cNvPr id="46" name="Rectangle 39">
            <a:extLst>
              <a:ext uri="{FF2B5EF4-FFF2-40B4-BE49-F238E27FC236}">
                <a16:creationId xmlns:a16="http://schemas.microsoft.com/office/drawing/2014/main" id="{B182DA1B-EDD3-FE4D-8ED5-58CADB7A5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4400" y="1689100"/>
            <a:ext cx="1317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Symbol" pitchFamily="2" charset="2"/>
              </a:rPr>
              <a:t>m</a:t>
            </a:r>
            <a:endParaRPr lang="en-GB" altLang="en-US" sz="2800"/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7A39F125-08DC-424C-8C2D-0FD33EB5F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4051300"/>
            <a:ext cx="4810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G{x}</a:t>
            </a:r>
            <a:endParaRPr lang="en-GB" altLang="en-US" sz="2800"/>
          </a:p>
        </p:txBody>
      </p:sp>
      <p:sp>
        <p:nvSpPr>
          <p:cNvPr id="48" name="Line 41">
            <a:extLst>
              <a:ext uri="{FF2B5EF4-FFF2-40B4-BE49-F238E27FC236}">
                <a16:creationId xmlns:a16="http://schemas.microsoft.com/office/drawing/2014/main" id="{6CA3F1AE-1BB1-A945-9251-9D7421591C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13500" y="1739900"/>
            <a:ext cx="3238500" cy="1041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E74C5DEC-44EA-7141-B5B6-94307944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1384300"/>
            <a:ext cx="128428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free energy of </a:t>
            </a:r>
            <a:endParaRPr lang="en-GB" altLang="en-US" sz="2800"/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BBEBB283-F380-3E49-8638-A97D4C758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1625600"/>
            <a:ext cx="10017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mechanical </a:t>
            </a:r>
            <a:endParaRPr lang="en-GB" altLang="en-US" sz="2800"/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136047D1-B7FE-D34E-AE9B-A114C190A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1866900"/>
            <a:ext cx="64928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mixture</a:t>
            </a:r>
            <a:endParaRPr lang="en-GB" altLang="en-US" sz="2800"/>
          </a:p>
        </p:txBody>
      </p:sp>
      <p:grpSp>
        <p:nvGrpSpPr>
          <p:cNvPr id="52" name="Group 61">
            <a:extLst>
              <a:ext uri="{FF2B5EF4-FFF2-40B4-BE49-F238E27FC236}">
                <a16:creationId xmlns:a16="http://schemas.microsoft.com/office/drawing/2014/main" id="{4AC64732-6B32-A54A-8492-077A29043A6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4165600"/>
            <a:ext cx="1168400" cy="12700"/>
            <a:chOff x="2200" y="2640"/>
            <a:chExt cx="736" cy="8"/>
          </a:xfrm>
        </p:grpSpPr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5A60D927-C8ED-D04A-B86A-8849D6BE1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46">
              <a:extLst>
                <a:ext uri="{FF2B5EF4-FFF2-40B4-BE49-F238E27FC236}">
                  <a16:creationId xmlns:a16="http://schemas.microsoft.com/office/drawing/2014/main" id="{0303A779-28F6-2C46-952B-E81CD0D23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47">
              <a:extLst>
                <a:ext uri="{FF2B5EF4-FFF2-40B4-BE49-F238E27FC236}">
                  <a16:creationId xmlns:a16="http://schemas.microsoft.com/office/drawing/2014/main" id="{676B8936-1EFD-3747-BBD6-0D9528B05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48">
              <a:extLst>
                <a:ext uri="{FF2B5EF4-FFF2-40B4-BE49-F238E27FC236}">
                  <a16:creationId xmlns:a16="http://schemas.microsoft.com/office/drawing/2014/main" id="{D75857B4-5A3E-2245-A762-F1DEEBEDA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49">
              <a:extLst>
                <a:ext uri="{FF2B5EF4-FFF2-40B4-BE49-F238E27FC236}">
                  <a16:creationId xmlns:a16="http://schemas.microsoft.com/office/drawing/2014/main" id="{46038951-9E31-B240-B141-284A572DA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50">
              <a:extLst>
                <a:ext uri="{FF2B5EF4-FFF2-40B4-BE49-F238E27FC236}">
                  <a16:creationId xmlns:a16="http://schemas.microsoft.com/office/drawing/2014/main" id="{9E2346F6-A1F4-9B49-B6E5-AEA6AB65E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51">
              <a:extLst>
                <a:ext uri="{FF2B5EF4-FFF2-40B4-BE49-F238E27FC236}">
                  <a16:creationId xmlns:a16="http://schemas.microsoft.com/office/drawing/2014/main" id="{8DCCEBF1-AA4B-E140-9EBE-73DFFE50B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52">
              <a:extLst>
                <a:ext uri="{FF2B5EF4-FFF2-40B4-BE49-F238E27FC236}">
                  <a16:creationId xmlns:a16="http://schemas.microsoft.com/office/drawing/2014/main" id="{48D42D98-33F2-A24D-8F09-13646E5BF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53">
              <a:extLst>
                <a:ext uri="{FF2B5EF4-FFF2-40B4-BE49-F238E27FC236}">
                  <a16:creationId xmlns:a16="http://schemas.microsoft.com/office/drawing/2014/main" id="{22FA8423-54F7-7443-B56B-1FB7B2110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54">
              <a:extLst>
                <a:ext uri="{FF2B5EF4-FFF2-40B4-BE49-F238E27FC236}">
                  <a16:creationId xmlns:a16="http://schemas.microsoft.com/office/drawing/2014/main" id="{A33D2E2F-BECF-4F4B-A454-9C73F2265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 55">
              <a:extLst>
                <a:ext uri="{FF2B5EF4-FFF2-40B4-BE49-F238E27FC236}">
                  <a16:creationId xmlns:a16="http://schemas.microsoft.com/office/drawing/2014/main" id="{CF905C1E-CE42-664A-A5AA-3ED6931E4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56">
              <a:extLst>
                <a:ext uri="{FF2B5EF4-FFF2-40B4-BE49-F238E27FC236}">
                  <a16:creationId xmlns:a16="http://schemas.microsoft.com/office/drawing/2014/main" id="{8F921243-FD23-464B-905D-2E6D5AF8F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57">
              <a:extLst>
                <a:ext uri="{FF2B5EF4-FFF2-40B4-BE49-F238E27FC236}">
                  <a16:creationId xmlns:a16="http://schemas.microsoft.com/office/drawing/2014/main" id="{35F892A2-D2C6-9445-9263-BCE20152D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58">
              <a:extLst>
                <a:ext uri="{FF2B5EF4-FFF2-40B4-BE49-F238E27FC236}">
                  <a16:creationId xmlns:a16="http://schemas.microsoft.com/office/drawing/2014/main" id="{4335B944-26A4-124F-9ECA-AFE8B6F20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59">
              <a:extLst>
                <a:ext uri="{FF2B5EF4-FFF2-40B4-BE49-F238E27FC236}">
                  <a16:creationId xmlns:a16="http://schemas.microsoft.com/office/drawing/2014/main" id="{8AD4D553-E204-B146-A801-7D42414A6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0" y="2640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Rectangle 60">
              <a:extLst>
                <a:ext uri="{FF2B5EF4-FFF2-40B4-BE49-F238E27FC236}">
                  <a16:creationId xmlns:a16="http://schemas.microsoft.com/office/drawing/2014/main" id="{F141AB28-051E-944F-9539-D154E5D83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2640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Oval 62">
            <a:extLst>
              <a:ext uri="{FF2B5EF4-FFF2-40B4-BE49-F238E27FC236}">
                <a16:creationId xmlns:a16="http://schemas.microsoft.com/office/drawing/2014/main" id="{7F64D107-3EE1-8948-B34E-E17A224A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286000"/>
            <a:ext cx="144463" cy="15875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0" name="Group 79">
            <a:extLst>
              <a:ext uri="{FF2B5EF4-FFF2-40B4-BE49-F238E27FC236}">
                <a16:creationId xmlns:a16="http://schemas.microsoft.com/office/drawing/2014/main" id="{6FAD122A-0239-8C45-BA15-F8B89C0719B6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2400300"/>
            <a:ext cx="1168400" cy="12700"/>
            <a:chOff x="2200" y="1528"/>
            <a:chExt cx="736" cy="8"/>
          </a:xfrm>
        </p:grpSpPr>
        <p:sp>
          <p:nvSpPr>
            <p:cNvPr id="71" name="Rectangle 63">
              <a:extLst>
                <a:ext uri="{FF2B5EF4-FFF2-40B4-BE49-F238E27FC236}">
                  <a16:creationId xmlns:a16="http://schemas.microsoft.com/office/drawing/2014/main" id="{D3C56617-3D77-504E-AE48-E42D57C5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8D8E5D53-8D66-EA49-8A23-DA2B50EB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65">
              <a:extLst>
                <a:ext uri="{FF2B5EF4-FFF2-40B4-BE49-F238E27FC236}">
                  <a16:creationId xmlns:a16="http://schemas.microsoft.com/office/drawing/2014/main" id="{EB7A9A0C-35E1-CC40-9520-C59F2CDB6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CFCCA548-4E54-0A43-A116-22986DAEB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67">
              <a:extLst>
                <a:ext uri="{FF2B5EF4-FFF2-40B4-BE49-F238E27FC236}">
                  <a16:creationId xmlns:a16="http://schemas.microsoft.com/office/drawing/2014/main" id="{5FD90DDA-8524-3D47-854C-D1921972D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Rectangle 68">
              <a:extLst>
                <a:ext uri="{FF2B5EF4-FFF2-40B4-BE49-F238E27FC236}">
                  <a16:creationId xmlns:a16="http://schemas.microsoft.com/office/drawing/2014/main" id="{5E80231B-F7E2-254A-9A12-4282515FF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69">
              <a:extLst>
                <a:ext uri="{FF2B5EF4-FFF2-40B4-BE49-F238E27FC236}">
                  <a16:creationId xmlns:a16="http://schemas.microsoft.com/office/drawing/2014/main" id="{60D61A23-0563-B846-BE58-A54EC8C3B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70">
              <a:extLst>
                <a:ext uri="{FF2B5EF4-FFF2-40B4-BE49-F238E27FC236}">
                  <a16:creationId xmlns:a16="http://schemas.microsoft.com/office/drawing/2014/main" id="{D0E39AB8-DF95-0141-98DC-DB646DCAF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71">
              <a:extLst>
                <a:ext uri="{FF2B5EF4-FFF2-40B4-BE49-F238E27FC236}">
                  <a16:creationId xmlns:a16="http://schemas.microsoft.com/office/drawing/2014/main" id="{7E0542D2-36B3-8947-B1AA-217C71B38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72">
              <a:extLst>
                <a:ext uri="{FF2B5EF4-FFF2-40B4-BE49-F238E27FC236}">
                  <a16:creationId xmlns:a16="http://schemas.microsoft.com/office/drawing/2014/main" id="{8D2CF6C3-C29B-7346-98E6-E8C8CC764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Rectangle 73">
              <a:extLst>
                <a:ext uri="{FF2B5EF4-FFF2-40B4-BE49-F238E27FC236}">
                  <a16:creationId xmlns:a16="http://schemas.microsoft.com/office/drawing/2014/main" id="{1C585FE7-7A6F-9E44-A822-98180DF1D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2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74">
              <a:extLst>
                <a:ext uri="{FF2B5EF4-FFF2-40B4-BE49-F238E27FC236}">
                  <a16:creationId xmlns:a16="http://schemas.microsoft.com/office/drawing/2014/main" id="{A4DF804F-B757-6F4D-ACCF-3ADD00D81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4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75">
              <a:extLst>
                <a:ext uri="{FF2B5EF4-FFF2-40B4-BE49-F238E27FC236}">
                  <a16:creationId xmlns:a16="http://schemas.microsoft.com/office/drawing/2014/main" id="{885AED4D-AD15-0044-AE04-574B9E2F0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76">
              <a:extLst>
                <a:ext uri="{FF2B5EF4-FFF2-40B4-BE49-F238E27FC236}">
                  <a16:creationId xmlns:a16="http://schemas.microsoft.com/office/drawing/2014/main" id="{0462F427-3042-7C4B-B1C3-882EFDF86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77">
              <a:extLst>
                <a:ext uri="{FF2B5EF4-FFF2-40B4-BE49-F238E27FC236}">
                  <a16:creationId xmlns:a16="http://schemas.microsoft.com/office/drawing/2014/main" id="{7C23306A-5A9E-104F-B8FC-701E47146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0" y="1528"/>
              <a:ext cx="2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Rectangle 78">
              <a:extLst>
                <a:ext uri="{FF2B5EF4-FFF2-40B4-BE49-F238E27FC236}">
                  <a16:creationId xmlns:a16="http://schemas.microsoft.com/office/drawing/2014/main" id="{95AE997E-09D5-C541-9CAA-97B47819A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528"/>
              <a:ext cx="16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" name="Rectangle 80">
            <a:extLst>
              <a:ext uri="{FF2B5EF4-FFF2-40B4-BE49-F238E27FC236}">
                <a16:creationId xmlns:a16="http://schemas.microsoft.com/office/drawing/2014/main" id="{A8CA2CA3-1DE3-9E48-BC0B-996B4952F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0" y="3124200"/>
            <a:ext cx="3270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∆G</a:t>
            </a:r>
            <a:endParaRPr lang="en-GB" altLang="en-US" sz="2800"/>
          </a:p>
        </p:txBody>
      </p:sp>
      <p:sp>
        <p:nvSpPr>
          <p:cNvPr id="88" name="Rectangle 81">
            <a:extLst>
              <a:ext uri="{FF2B5EF4-FFF2-40B4-BE49-F238E27FC236}">
                <a16:creationId xmlns:a16="http://schemas.microsoft.com/office/drawing/2014/main" id="{8FE967DF-4BB1-254F-9333-622F1E6FC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3251200"/>
            <a:ext cx="1397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M</a:t>
            </a:r>
            <a:endParaRPr lang="en-GB" altLang="en-US" sz="2800"/>
          </a:p>
        </p:txBody>
      </p:sp>
      <p:grpSp>
        <p:nvGrpSpPr>
          <p:cNvPr id="89" name="Group 87">
            <a:extLst>
              <a:ext uri="{FF2B5EF4-FFF2-40B4-BE49-F238E27FC236}">
                <a16:creationId xmlns:a16="http://schemas.microsoft.com/office/drawing/2014/main" id="{77AD3CD9-C1BD-5F42-82AB-E72CE0D0DFB2}"/>
              </a:ext>
            </a:extLst>
          </p:cNvPr>
          <p:cNvGrpSpPr>
            <a:grpSpLocks/>
          </p:cNvGrpSpPr>
          <p:nvPr/>
        </p:nvGrpSpPr>
        <p:grpSpPr bwMode="auto">
          <a:xfrm>
            <a:off x="8166100" y="1778000"/>
            <a:ext cx="241300" cy="355600"/>
            <a:chOff x="3312" y="1136"/>
            <a:chExt cx="152" cy="224"/>
          </a:xfrm>
        </p:grpSpPr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5C0765CF-C47E-BA42-84C9-1D7F8AA9E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1136"/>
              <a:ext cx="152" cy="224"/>
            </a:xfrm>
            <a:custGeom>
              <a:avLst/>
              <a:gdLst>
                <a:gd name="T0" fmla="*/ 0 w 152"/>
                <a:gd name="T1" fmla="*/ 0 h 224"/>
                <a:gd name="T2" fmla="*/ 152 w 152"/>
                <a:gd name="T3" fmla="*/ 224 h 224"/>
                <a:gd name="T4" fmla="*/ 88 w 152"/>
                <a:gd name="T5" fmla="*/ 17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24">
                  <a:moveTo>
                    <a:pt x="0" y="0"/>
                  </a:moveTo>
                  <a:lnTo>
                    <a:pt x="152" y="224"/>
                  </a:lnTo>
                  <a:lnTo>
                    <a:pt x="88" y="1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86">
              <a:extLst>
                <a:ext uri="{FF2B5EF4-FFF2-40B4-BE49-F238E27FC236}">
                  <a16:creationId xmlns:a16="http://schemas.microsoft.com/office/drawing/2014/main" id="{F10DE75C-4022-5C4E-9DDC-F51E0354BA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8" y="1280"/>
              <a:ext cx="16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" name="Rectangle 88">
            <a:extLst>
              <a:ext uri="{FF2B5EF4-FFF2-40B4-BE49-F238E27FC236}">
                <a16:creationId xmlns:a16="http://schemas.microsoft.com/office/drawing/2014/main" id="{8977D4BF-42D3-4645-966E-B5212AA05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600" y="4533900"/>
            <a:ext cx="104933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free energy </a:t>
            </a:r>
            <a:endParaRPr lang="en-GB" altLang="en-US" sz="2800"/>
          </a:p>
        </p:txBody>
      </p:sp>
      <p:sp>
        <p:nvSpPr>
          <p:cNvPr id="93" name="Rectangle 89">
            <a:extLst>
              <a:ext uri="{FF2B5EF4-FFF2-40B4-BE49-F238E27FC236}">
                <a16:creationId xmlns:a16="http://schemas.microsoft.com/office/drawing/2014/main" id="{060B2CA1-620D-1D4D-B5E5-7D91BDC50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600" y="4775200"/>
            <a:ext cx="9128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400">
                <a:solidFill>
                  <a:srgbClr val="000000"/>
                </a:solidFill>
                <a:latin typeface="Geneva" panose="020B0503030404040204" pitchFamily="34" charset="0"/>
              </a:rPr>
              <a:t>of solution</a:t>
            </a:r>
            <a:endParaRPr lang="en-GB" altLang="en-US" sz="2800"/>
          </a:p>
        </p:txBody>
      </p:sp>
      <p:grpSp>
        <p:nvGrpSpPr>
          <p:cNvPr id="94" name="Group 92">
            <a:extLst>
              <a:ext uri="{FF2B5EF4-FFF2-40B4-BE49-F238E27FC236}">
                <a16:creationId xmlns:a16="http://schemas.microsoft.com/office/drawing/2014/main" id="{A0CB236D-D36C-0347-BCE3-6C0CB3710137}"/>
              </a:ext>
            </a:extLst>
          </p:cNvPr>
          <p:cNvGrpSpPr>
            <a:grpSpLocks/>
          </p:cNvGrpSpPr>
          <p:nvPr/>
        </p:nvGrpSpPr>
        <p:grpSpPr bwMode="auto">
          <a:xfrm>
            <a:off x="8864600" y="3924300"/>
            <a:ext cx="165100" cy="609600"/>
            <a:chOff x="3752" y="2488"/>
            <a:chExt cx="104" cy="384"/>
          </a:xfrm>
        </p:grpSpPr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92BF6C91-0A23-4A4C-A1BA-09B91AACC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" y="2488"/>
              <a:ext cx="96" cy="384"/>
            </a:xfrm>
            <a:custGeom>
              <a:avLst/>
              <a:gdLst>
                <a:gd name="T0" fmla="*/ 96 w 96"/>
                <a:gd name="T1" fmla="*/ 384 h 384"/>
                <a:gd name="T2" fmla="*/ 0 w 96"/>
                <a:gd name="T3" fmla="*/ 0 h 384"/>
                <a:gd name="T4" fmla="*/ 48 w 96"/>
                <a:gd name="T5" fmla="*/ 6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384">
                  <a:moveTo>
                    <a:pt x="96" y="384"/>
                  </a:moveTo>
                  <a:lnTo>
                    <a:pt x="0" y="0"/>
                  </a:lnTo>
                  <a:lnTo>
                    <a:pt x="48" y="6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91">
              <a:extLst>
                <a:ext uri="{FF2B5EF4-FFF2-40B4-BE49-F238E27FC236}">
                  <a16:creationId xmlns:a16="http://schemas.microsoft.com/office/drawing/2014/main" id="{F2982AAE-4D6D-FF41-9B84-BA9412AC6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52" y="2488"/>
              <a:ext cx="8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" name="Group 95">
            <a:extLst>
              <a:ext uri="{FF2B5EF4-FFF2-40B4-BE49-F238E27FC236}">
                <a16:creationId xmlns:a16="http://schemas.microsoft.com/office/drawing/2014/main" id="{799F0CF4-E592-5D4E-94E4-3F6B07848D62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2590800"/>
            <a:ext cx="76200" cy="1371600"/>
            <a:chOff x="2904" y="1544"/>
            <a:chExt cx="64" cy="1080"/>
          </a:xfrm>
        </p:grpSpPr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83672C11-9284-A041-98E2-A265733F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" y="1544"/>
              <a:ext cx="32" cy="1080"/>
            </a:xfrm>
            <a:custGeom>
              <a:avLst/>
              <a:gdLst>
                <a:gd name="T0" fmla="*/ 32 w 32"/>
                <a:gd name="T1" fmla="*/ 0 h 1080"/>
                <a:gd name="T2" fmla="*/ 32 w 32"/>
                <a:gd name="T3" fmla="*/ 1080 h 1080"/>
                <a:gd name="T4" fmla="*/ 0 w 32"/>
                <a:gd name="T5" fmla="*/ 100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080">
                  <a:moveTo>
                    <a:pt x="32" y="0"/>
                  </a:moveTo>
                  <a:lnTo>
                    <a:pt x="32" y="1080"/>
                  </a:lnTo>
                  <a:lnTo>
                    <a:pt x="0" y="1000"/>
                  </a:lnTo>
                </a:path>
              </a:pathLst>
            </a:custGeom>
            <a:noFill/>
            <a:ln w="38100">
              <a:solidFill>
                <a:srgbClr val="0033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94">
              <a:extLst>
                <a:ext uri="{FF2B5EF4-FFF2-40B4-BE49-F238E27FC236}">
                  <a16:creationId xmlns:a16="http://schemas.microsoft.com/office/drawing/2014/main" id="{F7D31848-7808-E44A-BB31-6D05126B67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6" y="2544"/>
              <a:ext cx="32" cy="8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1" name="Picture 96">
            <a:extLst>
              <a:ext uri="{FF2B5EF4-FFF2-40B4-BE49-F238E27FC236}">
                <a16:creationId xmlns:a16="http://schemas.microsoft.com/office/drawing/2014/main" id="{F3E33E61-E77F-C647-8578-A6A716C09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457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Rectangle 97">
            <a:extLst>
              <a:ext uri="{FF2B5EF4-FFF2-40B4-BE49-F238E27FC236}">
                <a16:creationId xmlns:a16="http://schemas.microsoft.com/office/drawing/2014/main" id="{97F643D7-E4E2-1A45-A918-868EDC65E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2260600"/>
            <a:ext cx="269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altLang="en-US" sz="1800">
                <a:solidFill>
                  <a:srgbClr val="000000"/>
                </a:solidFill>
                <a:latin typeface="Geneva" panose="020B0503030404040204" pitchFamily="34" charset="0"/>
              </a:rPr>
              <a:t>G*</a:t>
            </a:r>
            <a:endParaRPr lang="en-GB" alt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805</TotalTime>
  <Words>320</Words>
  <Application>Microsoft Macintosh PowerPoint</Application>
  <PresentationFormat>Widescreen</PresentationFormat>
  <Paragraphs>117</Paragraphs>
  <Slides>30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Geneva</vt:lpstr>
      <vt:lpstr>Symbol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hkdb_2</dc:creator>
  <cp:lastModifiedBy>H.K.D.H. Bhadeshia</cp:lastModifiedBy>
  <cp:revision>84</cp:revision>
  <dcterms:created xsi:type="dcterms:W3CDTF">2002-10-23T08:58:35Z</dcterms:created>
  <dcterms:modified xsi:type="dcterms:W3CDTF">2020-10-14T06:07:10Z</dcterms:modified>
</cp:coreProperties>
</file>