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36"/>
  </p:notesMasterIdLst>
  <p:handoutMasterIdLst>
    <p:handoutMasterId r:id="rId37"/>
  </p:handoutMasterIdLst>
  <p:sldIdLst>
    <p:sldId id="279" r:id="rId3"/>
    <p:sldId id="391" r:id="rId4"/>
    <p:sldId id="777" r:id="rId5"/>
    <p:sldId id="715" r:id="rId6"/>
    <p:sldId id="738" r:id="rId7"/>
    <p:sldId id="739" r:id="rId8"/>
    <p:sldId id="740" r:id="rId9"/>
    <p:sldId id="742" r:id="rId10"/>
    <p:sldId id="745" r:id="rId11"/>
    <p:sldId id="743" r:id="rId12"/>
    <p:sldId id="744" r:id="rId13"/>
    <p:sldId id="746" r:id="rId14"/>
    <p:sldId id="747" r:id="rId15"/>
    <p:sldId id="774" r:id="rId16"/>
    <p:sldId id="690" r:id="rId17"/>
    <p:sldId id="772" r:id="rId18"/>
    <p:sldId id="691" r:id="rId19"/>
    <p:sldId id="726" r:id="rId20"/>
    <p:sldId id="748" r:id="rId21"/>
    <p:sldId id="749" r:id="rId22"/>
    <p:sldId id="770" r:id="rId23"/>
    <p:sldId id="752" r:id="rId24"/>
    <p:sldId id="754" r:id="rId25"/>
    <p:sldId id="756" r:id="rId26"/>
    <p:sldId id="757" r:id="rId27"/>
    <p:sldId id="758" r:id="rId28"/>
    <p:sldId id="759" r:id="rId29"/>
    <p:sldId id="760" r:id="rId30"/>
    <p:sldId id="761" r:id="rId31"/>
    <p:sldId id="773" r:id="rId32"/>
    <p:sldId id="764" r:id="rId33"/>
    <p:sldId id="775" r:id="rId34"/>
    <p:sldId id="776" r:id="rId35"/>
  </p:sldIdLst>
  <p:sldSz cx="12192000" cy="6858000"/>
  <p:notesSz cx="9223375" cy="70040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6">
          <p15:clr>
            <a:srgbClr val="A4A3A4"/>
          </p15:clr>
        </p15:guide>
        <p15:guide id="2" pos="29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00"/>
    <a:srgbClr val="66CCFF"/>
    <a:srgbClr val="FF3399"/>
    <a:srgbClr val="FFCCCC"/>
    <a:srgbClr val="FF99CC"/>
    <a:srgbClr val="FFFF00"/>
    <a:srgbClr val="0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25"/>
    <p:restoredTop sz="94694"/>
  </p:normalViewPr>
  <p:slideViewPr>
    <p:cSldViewPr>
      <p:cViewPr varScale="1">
        <p:scale>
          <a:sx n="98" d="100"/>
          <a:sy n="98" d="100"/>
        </p:scale>
        <p:origin x="216" y="6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notesViewPr>
    <p:cSldViewPr>
      <p:cViewPr>
        <p:scale>
          <a:sx n="150" d="100"/>
          <a:sy n="150" d="100"/>
        </p:scale>
        <p:origin x="834" y="-72"/>
      </p:cViewPr>
      <p:guideLst>
        <p:guide orient="horz" pos="2206"/>
        <p:guide pos="29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98913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>
            <a:lvl1pPr defTabSz="923925"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24463" y="0"/>
            <a:ext cx="3998912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15113"/>
            <a:ext cx="3998913" cy="3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b" anchorCtr="0" compatLnSpc="1">
            <a:prstTxWarp prst="textNoShape">
              <a:avLst/>
            </a:prstTxWarp>
          </a:bodyPr>
          <a:lstStyle>
            <a:lvl1pPr defTabSz="923925"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24463" y="6615113"/>
            <a:ext cx="3998912" cy="3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9A26D5E4-D855-6344-8B0E-85193FEF3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26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989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>
            <a:lvl1pPr defTabSz="923925">
              <a:defRPr sz="1200" b="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24463" y="0"/>
            <a:ext cx="3998912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 b="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78063" y="525463"/>
            <a:ext cx="4665662" cy="2625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0313" y="3327400"/>
            <a:ext cx="676275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3213"/>
            <a:ext cx="3998913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b" anchorCtr="0" compatLnSpc="1">
            <a:prstTxWarp prst="textNoShape">
              <a:avLst/>
            </a:prstTxWarp>
          </a:bodyPr>
          <a:lstStyle>
            <a:lvl1pPr defTabSz="923925">
              <a:defRPr sz="1200" b="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24463" y="6653213"/>
            <a:ext cx="3998912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 b="0">
                <a:cs typeface="+mn-cs"/>
              </a:defRPr>
            </a:lvl1pPr>
          </a:lstStyle>
          <a:p>
            <a:pPr>
              <a:defRPr/>
            </a:pPr>
            <a:fld id="{CDF22B8A-F2AE-CE49-A121-17FD77B96C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523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1985C-3B5D-9F4B-937D-CB16FC3ED3F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866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497852-A38F-3A4F-B8BC-A0DE23208798}" type="slidenum">
              <a:rPr lang="en-GB"/>
              <a:pPr>
                <a:defRPr/>
              </a:pPr>
              <a:t>4</a:t>
            </a:fld>
            <a:endParaRPr lang="en-GB"/>
          </a:p>
        </p:txBody>
      </p:sp>
      <p:sp>
        <p:nvSpPr>
          <p:cNvPr id="306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dirty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B232B-0307-B640-B16B-BBB66107A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6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D3EBC-B38F-AF46-9711-9CB49554A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2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3" y="609600"/>
            <a:ext cx="75692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BE77E-0637-8041-BF6F-8456680142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14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3BBA-EA0E-BF45-B8F0-DB1A23884B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5351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563BA-BCCA-0149-AEC1-15CD4A49C2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955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BD00-6FA9-B647-BCF5-B4F1C80DBC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781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BB206-88D0-5446-9D56-DC00CEE573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8884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2F464-FE29-F941-AAFA-C53CBDA06A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541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F65B-964C-5B4D-B372-21F4D8C420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2533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9152C-E9C9-B848-8FE1-ABAEACB3A8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857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986D-9170-3E47-A761-7EF3D7C694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317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DBC74-9A84-6B4D-92C6-29680666B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67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3CEF4-445D-D54C-9539-EF01D855AF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0904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F637-6CC0-EB42-8D37-83E7D1832B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886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90F8-6AC7-3E45-A363-14E8F774F4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775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096FA-5DA6-4841-B928-C8FD308837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19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15983-D132-7643-AFE1-C53BCDE0D0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47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C7189-C779-3C44-B9B8-E2A187C12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76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5DF94-F3DA-2E4E-983C-4D77AFB42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44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D117D-A94B-EC42-9A6A-19B97433AF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69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33824-3E33-7E49-ADF7-8D19E25FE8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97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69D78-E7D6-3645-9C53-B9264384F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98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34CDBB71-E8C6-3040-A972-86AF78547E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581AA-9D7D-5846-A1D7-5EB1A17808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389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 rot="-5400000">
            <a:off x="3303072" y="2662207"/>
            <a:ext cx="369332" cy="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406644" y="906371"/>
            <a:ext cx="4372851" cy="595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7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Thermodynamic functions</a:t>
            </a:r>
          </a:p>
          <a:p>
            <a:pPr marL="0" marR="0" lvl="0" indent="0" algn="l" defTabSz="457200" rtl="0" eaLnBrk="1" fontAlgn="auto" latinLnBrk="0" hangingPunct="1">
              <a:lnSpc>
                <a:spcPct val="17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</a:rPr>
              <a:t>Equilibrium state</a:t>
            </a:r>
          </a:p>
          <a:p>
            <a:pPr marL="0" marR="0" lvl="0" indent="0" algn="l" defTabSz="457200" rtl="0" eaLnBrk="1" fontAlgn="auto" latinLnBrk="0" hangingPunct="1">
              <a:lnSpc>
                <a:spcPct val="17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Case study: mechanical alloying</a:t>
            </a:r>
          </a:p>
          <a:p>
            <a:pPr marL="0" marR="0" lvl="0" indent="0" algn="l" defTabSz="457200" rtl="0" eaLnBrk="1" fontAlgn="auto" latinLnBrk="0" hangingPunct="1">
              <a:lnSpc>
                <a:spcPct val="17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Computer calculation: phase diagrams</a:t>
            </a:r>
          </a:p>
          <a:p>
            <a:pPr marL="0" marR="0" lvl="0" indent="0" algn="l" defTabSz="457200" rtl="0" eaLnBrk="1" fontAlgn="auto" latinLnBrk="0" hangingPunct="1">
              <a:lnSpc>
                <a:spcPct val="17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Thermodynamics - irreversible</a:t>
            </a:r>
          </a:p>
          <a:p>
            <a:pPr marL="0" marR="0" lvl="0" indent="0" algn="l" defTabSz="457200" rtl="0" eaLnBrk="1" fontAlgn="auto" latinLnBrk="0" hangingPunct="1">
              <a:lnSpc>
                <a:spcPct val="17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Quasichemical models</a:t>
            </a:r>
          </a:p>
        </p:txBody>
      </p:sp>
      <p:sp>
        <p:nvSpPr>
          <p:cNvPr id="14342" name="Text Box 2"/>
          <p:cNvSpPr txBox="1">
            <a:spLocks noChangeArrowheads="1"/>
          </p:cNvSpPr>
          <p:nvPr/>
        </p:nvSpPr>
        <p:spPr bwMode="auto">
          <a:xfrm>
            <a:off x="479425" y="252413"/>
            <a:ext cx="4114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Thermodynamics</a:t>
            </a:r>
          </a:p>
        </p:txBody>
      </p:sp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495" y="5451413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7392145" y="5578383"/>
            <a:ext cx="27805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H. K. D. H. Bhadeshia</a:t>
            </a:r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 rot="16200000">
            <a:off x="-2464920" y="3424652"/>
            <a:ext cx="57608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https://www.phase-trans.msm.cam.ac.uk/teaching.html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8FB793-3869-C84A-AAAA-093EC034C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000" y="1888087"/>
            <a:ext cx="5060291" cy="342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9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7" name="Text Box 1035"/>
          <p:cNvSpPr txBox="1">
            <a:spLocks noChangeArrowheads="1"/>
          </p:cNvSpPr>
          <p:nvPr/>
        </p:nvSpPr>
        <p:spPr bwMode="auto">
          <a:xfrm>
            <a:off x="5015878" y="548683"/>
            <a:ext cx="365991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400" b="0" dirty="0">
                <a:solidFill>
                  <a:srgbClr val="0000FF"/>
                </a:solidFill>
                <a:latin typeface="Arial"/>
                <a:cs typeface="Arial"/>
              </a:rPr>
              <a:t>Helical grains</a:t>
            </a:r>
          </a:p>
        </p:txBody>
      </p:sp>
      <p:pic>
        <p:nvPicPr>
          <p:cNvPr id="45068" name="Picture 1036" descr="Graphic1.jpg                                                   0000018BMacintosh HD                   ABA78158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" t="2820" r="15584" b="5198"/>
          <a:stretch/>
        </p:blipFill>
        <p:spPr bwMode="auto">
          <a:xfrm>
            <a:off x="479376" y="554890"/>
            <a:ext cx="3082173" cy="54903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0" name="Picture 1038" descr="Graphic3.jpg                                                   0000018B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2204861"/>
            <a:ext cx="5763448" cy="41044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01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91" name="Picture 1035" descr="Graphic2.jpg                                                   0000018BMacintosh HD                   ABA78158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9" t="5938" r="20382" b="10315"/>
          <a:stretch/>
        </p:blipFill>
        <p:spPr bwMode="auto">
          <a:xfrm>
            <a:off x="5447926" y="260649"/>
            <a:ext cx="3229068" cy="64118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2" name="Picture 1036" descr="Graphic4.jpg                                                   0000018B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548680"/>
            <a:ext cx="3839757" cy="58420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22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en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16257"/>
            <a:ext cx="8496944" cy="65531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3674" y="5360052"/>
            <a:ext cx="3648505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3600" b="0" dirty="0">
                <a:latin typeface="Arial"/>
                <a:cs typeface="Arial"/>
              </a:rPr>
              <a:t>not </a:t>
            </a:r>
            <a:r>
              <a:rPr lang="en-US" sz="3600" b="0" dirty="0" err="1">
                <a:latin typeface="Arial"/>
                <a:cs typeface="Arial"/>
              </a:rPr>
              <a:t>recrystallised</a:t>
            </a:r>
            <a:endParaRPr lang="en-US" sz="3600" b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536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023" t="1" r="16789" b="48832"/>
          <a:stretch/>
        </p:blipFill>
        <p:spPr>
          <a:xfrm>
            <a:off x="4392805" y="129041"/>
            <a:ext cx="4732040" cy="35040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7739"/>
          <a:stretch/>
        </p:blipFill>
        <p:spPr>
          <a:xfrm>
            <a:off x="479376" y="2276873"/>
            <a:ext cx="4082876" cy="43298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3760F4-D6ED-A945-B87C-3A2A5E94F74C}"/>
              </a:ext>
            </a:extLst>
          </p:cNvPr>
          <p:cNvSpPr txBox="1"/>
          <p:nvPr/>
        </p:nvSpPr>
        <p:spPr>
          <a:xfrm>
            <a:off x="911424" y="1462735"/>
            <a:ext cx="2847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>
                <a:latin typeface="Arial" panose="020B0604020202020204" pitchFamily="34" charset="0"/>
                <a:cs typeface="Arial" panose="020B0604020202020204" pitchFamily="34" charset="0"/>
              </a:rPr>
              <a:t>Micrograph courtesy of</a:t>
            </a:r>
          </a:p>
          <a:p>
            <a:r>
              <a:rPr lang="en-US" sz="1800" b="0">
                <a:latin typeface="Arial" panose="020B0604020202020204" pitchFamily="34" charset="0"/>
                <a:cs typeface="Arial" panose="020B0604020202020204" pitchFamily="34" charset="0"/>
              </a:rPr>
              <a:t>R. Errichello, GEARTECH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32922D-BC9B-6A40-88C4-682A7E72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995" y="3732007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9F6089-9236-2148-9729-9131B53DBBE5}"/>
              </a:ext>
            </a:extLst>
          </p:cNvPr>
          <p:cNvSpPr txBox="1"/>
          <p:nvPr/>
        </p:nvSpPr>
        <p:spPr>
          <a:xfrm>
            <a:off x="1559496" y="1700808"/>
            <a:ext cx="82089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we know that mechanical processing results in a true solution? </a:t>
            </a:r>
          </a:p>
        </p:txBody>
      </p:sp>
    </p:spTree>
    <p:extLst>
      <p:ext uri="{BB962C8B-B14F-4D97-AF65-F5344CB8AC3E}">
        <p14:creationId xmlns:p14="http://schemas.microsoft.com/office/powerpoint/2010/main" val="101059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1027"/>
          <p:cNvSpPr txBox="1">
            <a:spLocks noChangeArrowheads="1"/>
          </p:cNvSpPr>
          <p:nvPr/>
        </p:nvSpPr>
        <p:spPr bwMode="auto">
          <a:xfrm>
            <a:off x="7009742" y="228600"/>
            <a:ext cx="199813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400" b="0" dirty="0">
                <a:solidFill>
                  <a:srgbClr val="990000"/>
                </a:solidFill>
                <a:latin typeface="Arial"/>
                <a:cs typeface="Arial"/>
              </a:rPr>
              <a:t>MA956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080" y="1412776"/>
            <a:ext cx="2406448" cy="2376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692697"/>
            <a:ext cx="6048672" cy="4986939"/>
          </a:xfrm>
          <a:prstGeom prst="rect">
            <a:avLst/>
          </a:prstGeom>
        </p:spPr>
      </p:pic>
      <p:pic>
        <p:nvPicPr>
          <p:cNvPr id="3" name="Picture 2" descr="Screenshot 2019-10-18 at 13.12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4941169"/>
            <a:ext cx="2404742" cy="146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69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 r="11653" b="28346"/>
          <a:stretch>
            <a:fillRect/>
          </a:stretch>
        </p:blipFill>
        <p:spPr bwMode="auto">
          <a:xfrm>
            <a:off x="551384" y="620688"/>
            <a:ext cx="8707683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51E646-5A0F-9041-B6A3-176309437DBA}"/>
              </a:ext>
            </a:extLst>
          </p:cNvPr>
          <p:cNvSpPr txBox="1"/>
          <p:nvPr/>
        </p:nvSpPr>
        <p:spPr>
          <a:xfrm>
            <a:off x="263352" y="6381328"/>
            <a:ext cx="2324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Chou &amp; Bhadeshia</a:t>
            </a:r>
          </a:p>
        </p:txBody>
      </p:sp>
    </p:spTree>
    <p:extLst>
      <p:ext uri="{BB962C8B-B14F-4D97-AF65-F5344CB8AC3E}">
        <p14:creationId xmlns:p14="http://schemas.microsoft.com/office/powerpoint/2010/main" val="3464828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815" y="84931"/>
            <a:ext cx="5345289" cy="668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931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572" y="3884937"/>
            <a:ext cx="6254085" cy="28564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64" y="476675"/>
            <a:ext cx="4345445" cy="8433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1462973"/>
            <a:ext cx="5440808" cy="2046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38947" y="116634"/>
            <a:ext cx="33123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>
                <a:solidFill>
                  <a:srgbClr val="0000FF"/>
                </a:solidFill>
                <a:latin typeface="Arial"/>
                <a:cs typeface="Arial"/>
              </a:rPr>
              <a:t>Probability of pairwise bonds in random solution</a:t>
            </a:r>
          </a:p>
        </p:txBody>
      </p:sp>
    </p:spTree>
    <p:extLst>
      <p:ext uri="{BB962C8B-B14F-4D97-AF65-F5344CB8AC3E}">
        <p14:creationId xmlns:p14="http://schemas.microsoft.com/office/powerpoint/2010/main" val="205543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2971800"/>
            <a:ext cx="4018844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7" name="Line 7"/>
          <p:cNvSpPr>
            <a:spLocks noChangeShapeType="1"/>
          </p:cNvSpPr>
          <p:nvPr/>
        </p:nvSpPr>
        <p:spPr bwMode="auto">
          <a:xfrm flipH="1" flipV="1">
            <a:off x="2910762" y="-3429000"/>
            <a:ext cx="11289" cy="12700"/>
          </a:xfrm>
          <a:prstGeom prst="line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H="1" flipV="1">
            <a:off x="2910762" y="-3429000"/>
            <a:ext cx="11289" cy="12700"/>
          </a:xfrm>
          <a:prstGeom prst="line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5992629" y="939800"/>
            <a:ext cx="2912533" cy="4254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5710407" y="2717800"/>
            <a:ext cx="932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Geneva" charset="0"/>
              </a:rPr>
              <a:t>o</a:t>
            </a:r>
            <a:endParaRPr lang="en-GB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9142229" y="1663700"/>
            <a:ext cx="932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Geneva" charset="0"/>
              </a:rPr>
              <a:t>o</a:t>
            </a:r>
            <a:endParaRPr lang="en-GB"/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5710406" y="2895600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A</a:t>
            </a:r>
            <a:endParaRPr lang="en-GB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9164807" y="1905000"/>
            <a:ext cx="1154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B</a:t>
            </a:r>
            <a:endParaRPr lang="en-GB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5924895" y="5194301"/>
            <a:ext cx="1683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A</a:t>
            </a:r>
            <a:endParaRPr lang="en-GB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8826140" y="5219701"/>
            <a:ext cx="146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B</a:t>
            </a:r>
            <a:endParaRPr lang="en-GB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7753696" y="4406901"/>
            <a:ext cx="3718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1-x</a:t>
            </a:r>
            <a:endParaRPr lang="en-GB"/>
          </a:p>
        </p:txBody>
      </p:sp>
      <p:sp>
        <p:nvSpPr>
          <p:cNvPr id="5140" name="Line 20"/>
          <p:cNvSpPr>
            <a:spLocks noChangeShapeType="1"/>
          </p:cNvSpPr>
          <p:nvPr/>
        </p:nvSpPr>
        <p:spPr bwMode="auto">
          <a:xfrm>
            <a:off x="7031206" y="5168900"/>
            <a:ext cx="1412" cy="139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 rot="16200000">
            <a:off x="3110964" y="2872067"/>
            <a:ext cx="4024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400">
                <a:solidFill>
                  <a:srgbClr val="000000"/>
                </a:solidFill>
                <a:latin typeface="Geneva" charset="0"/>
              </a:rPr>
              <a:t>Gibbs free energy per mole</a:t>
            </a:r>
            <a:endParaRPr lang="en-GB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6105517" y="5715000"/>
            <a:ext cx="30651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400">
                <a:solidFill>
                  <a:srgbClr val="000000"/>
                </a:solidFill>
                <a:latin typeface="Geneva" charset="0"/>
              </a:rPr>
              <a:t>Concentration x of B</a:t>
            </a:r>
            <a:endParaRPr lang="en-GB"/>
          </a:p>
        </p:txBody>
      </p:sp>
      <p:sp>
        <p:nvSpPr>
          <p:cNvPr id="5143" name="Oval 23"/>
          <p:cNvSpPr>
            <a:spLocks noChangeArrowheads="1"/>
          </p:cNvSpPr>
          <p:nvPr/>
        </p:nvSpPr>
        <p:spPr bwMode="auto">
          <a:xfrm>
            <a:off x="5958761" y="2755900"/>
            <a:ext cx="1016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4" name="Oval 24"/>
          <p:cNvSpPr>
            <a:spLocks noChangeArrowheads="1"/>
          </p:cNvSpPr>
          <p:nvPr/>
        </p:nvSpPr>
        <p:spPr bwMode="auto">
          <a:xfrm>
            <a:off x="8837429" y="1714500"/>
            <a:ext cx="90311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5" name="Oval 25"/>
          <p:cNvSpPr>
            <a:spLocks noChangeArrowheads="1"/>
          </p:cNvSpPr>
          <p:nvPr/>
        </p:nvSpPr>
        <p:spPr bwMode="auto">
          <a:xfrm>
            <a:off x="5947473" y="2362200"/>
            <a:ext cx="101600" cy="1397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182" name="Group 62"/>
          <p:cNvGrpSpPr>
            <a:grpSpLocks/>
          </p:cNvGrpSpPr>
          <p:nvPr/>
        </p:nvGrpSpPr>
        <p:grpSpPr bwMode="auto">
          <a:xfrm>
            <a:off x="7031207" y="2476500"/>
            <a:ext cx="11289" cy="2679700"/>
            <a:chOff x="4688" y="1560"/>
            <a:chExt cx="8" cy="1688"/>
          </a:xfrm>
        </p:grpSpPr>
        <p:sp>
          <p:nvSpPr>
            <p:cNvPr id="5146" name="Rectangle 26"/>
            <p:cNvSpPr>
              <a:spLocks noChangeArrowheads="1"/>
            </p:cNvSpPr>
            <p:nvPr/>
          </p:nvSpPr>
          <p:spPr bwMode="auto">
            <a:xfrm>
              <a:off x="4688" y="322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Rectangle 27"/>
            <p:cNvSpPr>
              <a:spLocks noChangeArrowheads="1"/>
            </p:cNvSpPr>
            <p:nvPr/>
          </p:nvSpPr>
          <p:spPr bwMode="auto">
            <a:xfrm>
              <a:off x="4688" y="317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8" name="Rectangle 28"/>
            <p:cNvSpPr>
              <a:spLocks noChangeArrowheads="1"/>
            </p:cNvSpPr>
            <p:nvPr/>
          </p:nvSpPr>
          <p:spPr bwMode="auto">
            <a:xfrm>
              <a:off x="4688" y="312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9" name="Rectangle 29"/>
            <p:cNvSpPr>
              <a:spLocks noChangeArrowheads="1"/>
            </p:cNvSpPr>
            <p:nvPr/>
          </p:nvSpPr>
          <p:spPr bwMode="auto">
            <a:xfrm>
              <a:off x="4688" y="308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0" name="Rectangle 30"/>
            <p:cNvSpPr>
              <a:spLocks noChangeArrowheads="1"/>
            </p:cNvSpPr>
            <p:nvPr/>
          </p:nvSpPr>
          <p:spPr bwMode="auto">
            <a:xfrm>
              <a:off x="4688" y="303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1" name="Rectangle 31"/>
            <p:cNvSpPr>
              <a:spLocks noChangeArrowheads="1"/>
            </p:cNvSpPr>
            <p:nvPr/>
          </p:nvSpPr>
          <p:spPr bwMode="auto">
            <a:xfrm>
              <a:off x="4688" y="298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2" name="Rectangle 32"/>
            <p:cNvSpPr>
              <a:spLocks noChangeArrowheads="1"/>
            </p:cNvSpPr>
            <p:nvPr/>
          </p:nvSpPr>
          <p:spPr bwMode="auto">
            <a:xfrm>
              <a:off x="4688" y="293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3" name="Rectangle 33"/>
            <p:cNvSpPr>
              <a:spLocks noChangeArrowheads="1"/>
            </p:cNvSpPr>
            <p:nvPr/>
          </p:nvSpPr>
          <p:spPr bwMode="auto">
            <a:xfrm>
              <a:off x="4688" y="288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4" name="Rectangle 34"/>
            <p:cNvSpPr>
              <a:spLocks noChangeArrowheads="1"/>
            </p:cNvSpPr>
            <p:nvPr/>
          </p:nvSpPr>
          <p:spPr bwMode="auto">
            <a:xfrm>
              <a:off x="4688" y="284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Rectangle 35"/>
            <p:cNvSpPr>
              <a:spLocks noChangeArrowheads="1"/>
            </p:cNvSpPr>
            <p:nvPr/>
          </p:nvSpPr>
          <p:spPr bwMode="auto">
            <a:xfrm>
              <a:off x="4688" y="279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6" name="Rectangle 36"/>
            <p:cNvSpPr>
              <a:spLocks noChangeArrowheads="1"/>
            </p:cNvSpPr>
            <p:nvPr/>
          </p:nvSpPr>
          <p:spPr bwMode="auto">
            <a:xfrm>
              <a:off x="4688" y="274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7" name="Rectangle 37"/>
            <p:cNvSpPr>
              <a:spLocks noChangeArrowheads="1"/>
            </p:cNvSpPr>
            <p:nvPr/>
          </p:nvSpPr>
          <p:spPr bwMode="auto">
            <a:xfrm>
              <a:off x="4688" y="269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8" name="Rectangle 38"/>
            <p:cNvSpPr>
              <a:spLocks noChangeArrowheads="1"/>
            </p:cNvSpPr>
            <p:nvPr/>
          </p:nvSpPr>
          <p:spPr bwMode="auto">
            <a:xfrm>
              <a:off x="4688" y="264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9" name="Rectangle 39"/>
            <p:cNvSpPr>
              <a:spLocks noChangeArrowheads="1"/>
            </p:cNvSpPr>
            <p:nvPr/>
          </p:nvSpPr>
          <p:spPr bwMode="auto">
            <a:xfrm>
              <a:off x="4688" y="260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0" name="Rectangle 40"/>
            <p:cNvSpPr>
              <a:spLocks noChangeArrowheads="1"/>
            </p:cNvSpPr>
            <p:nvPr/>
          </p:nvSpPr>
          <p:spPr bwMode="auto">
            <a:xfrm>
              <a:off x="4688" y="255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1" name="Rectangle 41"/>
            <p:cNvSpPr>
              <a:spLocks noChangeArrowheads="1"/>
            </p:cNvSpPr>
            <p:nvPr/>
          </p:nvSpPr>
          <p:spPr bwMode="auto">
            <a:xfrm>
              <a:off x="4688" y="250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2" name="Rectangle 42"/>
            <p:cNvSpPr>
              <a:spLocks noChangeArrowheads="1"/>
            </p:cNvSpPr>
            <p:nvPr/>
          </p:nvSpPr>
          <p:spPr bwMode="auto">
            <a:xfrm>
              <a:off x="4688" y="245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3" name="Rectangle 43"/>
            <p:cNvSpPr>
              <a:spLocks noChangeArrowheads="1"/>
            </p:cNvSpPr>
            <p:nvPr/>
          </p:nvSpPr>
          <p:spPr bwMode="auto">
            <a:xfrm>
              <a:off x="4688" y="240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4" name="Rectangle 44"/>
            <p:cNvSpPr>
              <a:spLocks noChangeArrowheads="1"/>
            </p:cNvSpPr>
            <p:nvPr/>
          </p:nvSpPr>
          <p:spPr bwMode="auto">
            <a:xfrm>
              <a:off x="4688" y="236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5" name="Rectangle 45"/>
            <p:cNvSpPr>
              <a:spLocks noChangeArrowheads="1"/>
            </p:cNvSpPr>
            <p:nvPr/>
          </p:nvSpPr>
          <p:spPr bwMode="auto">
            <a:xfrm>
              <a:off x="4688" y="231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6" name="Rectangle 46"/>
            <p:cNvSpPr>
              <a:spLocks noChangeArrowheads="1"/>
            </p:cNvSpPr>
            <p:nvPr/>
          </p:nvSpPr>
          <p:spPr bwMode="auto">
            <a:xfrm>
              <a:off x="4688" y="226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7" name="Rectangle 47"/>
            <p:cNvSpPr>
              <a:spLocks noChangeArrowheads="1"/>
            </p:cNvSpPr>
            <p:nvPr/>
          </p:nvSpPr>
          <p:spPr bwMode="auto">
            <a:xfrm>
              <a:off x="4688" y="221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8" name="Rectangle 48"/>
            <p:cNvSpPr>
              <a:spLocks noChangeArrowheads="1"/>
            </p:cNvSpPr>
            <p:nvPr/>
          </p:nvSpPr>
          <p:spPr bwMode="auto">
            <a:xfrm>
              <a:off x="4688" y="216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9" name="Rectangle 49"/>
            <p:cNvSpPr>
              <a:spLocks noChangeArrowheads="1"/>
            </p:cNvSpPr>
            <p:nvPr/>
          </p:nvSpPr>
          <p:spPr bwMode="auto">
            <a:xfrm>
              <a:off x="4688" y="212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0" name="Rectangle 50"/>
            <p:cNvSpPr>
              <a:spLocks noChangeArrowheads="1"/>
            </p:cNvSpPr>
            <p:nvPr/>
          </p:nvSpPr>
          <p:spPr bwMode="auto">
            <a:xfrm>
              <a:off x="4688" y="207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1" name="Rectangle 51"/>
            <p:cNvSpPr>
              <a:spLocks noChangeArrowheads="1"/>
            </p:cNvSpPr>
            <p:nvPr/>
          </p:nvSpPr>
          <p:spPr bwMode="auto">
            <a:xfrm>
              <a:off x="4688" y="202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2" name="Rectangle 52"/>
            <p:cNvSpPr>
              <a:spLocks noChangeArrowheads="1"/>
            </p:cNvSpPr>
            <p:nvPr/>
          </p:nvSpPr>
          <p:spPr bwMode="auto">
            <a:xfrm>
              <a:off x="4688" y="197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3" name="Rectangle 53"/>
            <p:cNvSpPr>
              <a:spLocks noChangeArrowheads="1"/>
            </p:cNvSpPr>
            <p:nvPr/>
          </p:nvSpPr>
          <p:spPr bwMode="auto">
            <a:xfrm>
              <a:off x="4688" y="192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4" name="Rectangle 54"/>
            <p:cNvSpPr>
              <a:spLocks noChangeArrowheads="1"/>
            </p:cNvSpPr>
            <p:nvPr/>
          </p:nvSpPr>
          <p:spPr bwMode="auto">
            <a:xfrm>
              <a:off x="4688" y="188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5" name="Rectangle 55"/>
            <p:cNvSpPr>
              <a:spLocks noChangeArrowheads="1"/>
            </p:cNvSpPr>
            <p:nvPr/>
          </p:nvSpPr>
          <p:spPr bwMode="auto">
            <a:xfrm>
              <a:off x="4688" y="183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6" name="Rectangle 56"/>
            <p:cNvSpPr>
              <a:spLocks noChangeArrowheads="1"/>
            </p:cNvSpPr>
            <p:nvPr/>
          </p:nvSpPr>
          <p:spPr bwMode="auto">
            <a:xfrm>
              <a:off x="4688" y="178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7" name="Rectangle 57"/>
            <p:cNvSpPr>
              <a:spLocks noChangeArrowheads="1"/>
            </p:cNvSpPr>
            <p:nvPr/>
          </p:nvSpPr>
          <p:spPr bwMode="auto">
            <a:xfrm>
              <a:off x="4688" y="173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8" name="Rectangle 58"/>
            <p:cNvSpPr>
              <a:spLocks noChangeArrowheads="1"/>
            </p:cNvSpPr>
            <p:nvPr/>
          </p:nvSpPr>
          <p:spPr bwMode="auto">
            <a:xfrm>
              <a:off x="4688" y="168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9" name="Rectangle 59"/>
            <p:cNvSpPr>
              <a:spLocks noChangeArrowheads="1"/>
            </p:cNvSpPr>
            <p:nvPr/>
          </p:nvSpPr>
          <p:spPr bwMode="auto">
            <a:xfrm>
              <a:off x="4688" y="164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0" name="Rectangle 60"/>
            <p:cNvSpPr>
              <a:spLocks noChangeArrowheads="1"/>
            </p:cNvSpPr>
            <p:nvPr/>
          </p:nvSpPr>
          <p:spPr bwMode="auto">
            <a:xfrm>
              <a:off x="4688" y="159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1" name="Rectangle 61"/>
            <p:cNvSpPr>
              <a:spLocks noChangeArrowheads="1"/>
            </p:cNvSpPr>
            <p:nvPr/>
          </p:nvSpPr>
          <p:spPr bwMode="auto">
            <a:xfrm>
              <a:off x="4688" y="1560"/>
              <a:ext cx="8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5586228" y="2743201"/>
            <a:ext cx="133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Symbol" charset="0"/>
              </a:rPr>
              <a:t>m</a:t>
            </a:r>
            <a:endParaRPr lang="en-GB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9018051" y="1714501"/>
            <a:ext cx="133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Symbol" charset="0"/>
              </a:rPr>
              <a:t>m</a:t>
            </a:r>
            <a:endParaRPr lang="en-GB"/>
          </a:p>
        </p:txBody>
      </p:sp>
      <p:sp>
        <p:nvSpPr>
          <p:cNvPr id="5185" name="Line 65"/>
          <p:cNvSpPr>
            <a:spLocks noChangeShapeType="1"/>
          </p:cNvSpPr>
          <p:nvPr/>
        </p:nvSpPr>
        <p:spPr bwMode="auto">
          <a:xfrm flipV="1">
            <a:off x="6037785" y="1752600"/>
            <a:ext cx="2878667" cy="10414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6410317" y="1409700"/>
            <a:ext cx="129843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free energy of </a:t>
            </a:r>
            <a:endParaRPr lang="en-GB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6410317" y="1651000"/>
            <a:ext cx="10098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mechanical </a:t>
            </a:r>
            <a:endParaRPr lang="en-GB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6410318" y="1892300"/>
            <a:ext cx="66684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mixture</a:t>
            </a:r>
            <a:endParaRPr lang="en-GB"/>
          </a:p>
        </p:txBody>
      </p:sp>
      <p:sp>
        <p:nvSpPr>
          <p:cNvPr id="5189" name="Oval 69"/>
          <p:cNvSpPr>
            <a:spLocks noChangeArrowheads="1"/>
          </p:cNvSpPr>
          <p:nvPr/>
        </p:nvSpPr>
        <p:spPr bwMode="auto">
          <a:xfrm>
            <a:off x="6986050" y="2387600"/>
            <a:ext cx="101600" cy="1270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206" name="Group 86"/>
          <p:cNvGrpSpPr>
            <a:grpSpLocks/>
          </p:cNvGrpSpPr>
          <p:nvPr/>
        </p:nvGrpSpPr>
        <p:grpSpPr bwMode="auto">
          <a:xfrm>
            <a:off x="5992628" y="2425700"/>
            <a:ext cx="1038578" cy="12700"/>
            <a:chOff x="3952" y="1528"/>
            <a:chExt cx="736" cy="8"/>
          </a:xfrm>
        </p:grpSpPr>
        <p:sp>
          <p:nvSpPr>
            <p:cNvPr id="5190" name="Rectangle 70"/>
            <p:cNvSpPr>
              <a:spLocks noChangeArrowheads="1"/>
            </p:cNvSpPr>
            <p:nvPr/>
          </p:nvSpPr>
          <p:spPr bwMode="auto">
            <a:xfrm>
              <a:off x="4664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1" name="Rectangle 71"/>
            <p:cNvSpPr>
              <a:spLocks noChangeArrowheads="1"/>
            </p:cNvSpPr>
            <p:nvPr/>
          </p:nvSpPr>
          <p:spPr bwMode="auto">
            <a:xfrm>
              <a:off x="4616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2" name="Rectangle 72"/>
            <p:cNvSpPr>
              <a:spLocks noChangeArrowheads="1"/>
            </p:cNvSpPr>
            <p:nvPr/>
          </p:nvSpPr>
          <p:spPr bwMode="auto">
            <a:xfrm>
              <a:off x="4568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3" name="Rectangle 73"/>
            <p:cNvSpPr>
              <a:spLocks noChangeArrowheads="1"/>
            </p:cNvSpPr>
            <p:nvPr/>
          </p:nvSpPr>
          <p:spPr bwMode="auto">
            <a:xfrm>
              <a:off x="4520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4" name="Rectangle 74"/>
            <p:cNvSpPr>
              <a:spLocks noChangeArrowheads="1"/>
            </p:cNvSpPr>
            <p:nvPr/>
          </p:nvSpPr>
          <p:spPr bwMode="auto">
            <a:xfrm>
              <a:off x="4472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5" name="Rectangle 75"/>
            <p:cNvSpPr>
              <a:spLocks noChangeArrowheads="1"/>
            </p:cNvSpPr>
            <p:nvPr/>
          </p:nvSpPr>
          <p:spPr bwMode="auto">
            <a:xfrm>
              <a:off x="4424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6" name="Rectangle 76"/>
            <p:cNvSpPr>
              <a:spLocks noChangeArrowheads="1"/>
            </p:cNvSpPr>
            <p:nvPr/>
          </p:nvSpPr>
          <p:spPr bwMode="auto">
            <a:xfrm>
              <a:off x="4376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7" name="Rectangle 77"/>
            <p:cNvSpPr>
              <a:spLocks noChangeArrowheads="1"/>
            </p:cNvSpPr>
            <p:nvPr/>
          </p:nvSpPr>
          <p:spPr bwMode="auto">
            <a:xfrm>
              <a:off x="4328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8" name="Rectangle 78"/>
            <p:cNvSpPr>
              <a:spLocks noChangeArrowheads="1"/>
            </p:cNvSpPr>
            <p:nvPr/>
          </p:nvSpPr>
          <p:spPr bwMode="auto">
            <a:xfrm>
              <a:off x="4280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9" name="Rectangle 79"/>
            <p:cNvSpPr>
              <a:spLocks noChangeArrowheads="1"/>
            </p:cNvSpPr>
            <p:nvPr/>
          </p:nvSpPr>
          <p:spPr bwMode="auto">
            <a:xfrm>
              <a:off x="4232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0" name="Rectangle 80"/>
            <p:cNvSpPr>
              <a:spLocks noChangeArrowheads="1"/>
            </p:cNvSpPr>
            <p:nvPr/>
          </p:nvSpPr>
          <p:spPr bwMode="auto">
            <a:xfrm>
              <a:off x="4184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1" name="Rectangle 81"/>
            <p:cNvSpPr>
              <a:spLocks noChangeArrowheads="1"/>
            </p:cNvSpPr>
            <p:nvPr/>
          </p:nvSpPr>
          <p:spPr bwMode="auto">
            <a:xfrm>
              <a:off x="4136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" name="Rectangle 82"/>
            <p:cNvSpPr>
              <a:spLocks noChangeArrowheads="1"/>
            </p:cNvSpPr>
            <p:nvPr/>
          </p:nvSpPr>
          <p:spPr bwMode="auto">
            <a:xfrm>
              <a:off x="4088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" name="Rectangle 83"/>
            <p:cNvSpPr>
              <a:spLocks noChangeArrowheads="1"/>
            </p:cNvSpPr>
            <p:nvPr/>
          </p:nvSpPr>
          <p:spPr bwMode="auto">
            <a:xfrm>
              <a:off x="4040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" name="Rectangle 84"/>
            <p:cNvSpPr>
              <a:spLocks noChangeArrowheads="1"/>
            </p:cNvSpPr>
            <p:nvPr/>
          </p:nvSpPr>
          <p:spPr bwMode="auto">
            <a:xfrm>
              <a:off x="3992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" name="Rectangle 85"/>
            <p:cNvSpPr>
              <a:spLocks noChangeArrowheads="1"/>
            </p:cNvSpPr>
            <p:nvPr/>
          </p:nvSpPr>
          <p:spPr bwMode="auto">
            <a:xfrm>
              <a:off x="3952" y="1528"/>
              <a:ext cx="16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12" name="Group 92"/>
          <p:cNvGrpSpPr>
            <a:grpSpLocks/>
          </p:cNvGrpSpPr>
          <p:nvPr/>
        </p:nvGrpSpPr>
        <p:grpSpPr bwMode="auto">
          <a:xfrm>
            <a:off x="7561785" y="1803400"/>
            <a:ext cx="214489" cy="355600"/>
            <a:chOff x="5064" y="1136"/>
            <a:chExt cx="152" cy="224"/>
          </a:xfrm>
        </p:grpSpPr>
        <p:sp>
          <p:nvSpPr>
            <p:cNvPr id="5210" name="Freeform 90"/>
            <p:cNvSpPr>
              <a:spLocks/>
            </p:cNvSpPr>
            <p:nvPr/>
          </p:nvSpPr>
          <p:spPr bwMode="auto">
            <a:xfrm>
              <a:off x="5064" y="1136"/>
              <a:ext cx="152" cy="224"/>
            </a:xfrm>
            <a:custGeom>
              <a:avLst/>
              <a:gdLst>
                <a:gd name="T0" fmla="*/ 0 w 152"/>
                <a:gd name="T1" fmla="*/ 0 h 224"/>
                <a:gd name="T2" fmla="*/ 152 w 152"/>
                <a:gd name="T3" fmla="*/ 224 h 224"/>
                <a:gd name="T4" fmla="*/ 88 w 152"/>
                <a:gd name="T5" fmla="*/ 176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24">
                  <a:moveTo>
                    <a:pt x="0" y="0"/>
                  </a:moveTo>
                  <a:lnTo>
                    <a:pt x="152" y="224"/>
                  </a:lnTo>
                  <a:lnTo>
                    <a:pt x="88" y="17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1" name="Line 91"/>
            <p:cNvSpPr>
              <a:spLocks noChangeShapeType="1"/>
            </p:cNvSpPr>
            <p:nvPr/>
          </p:nvSpPr>
          <p:spPr bwMode="auto">
            <a:xfrm flipH="1" flipV="1">
              <a:off x="5200" y="1280"/>
              <a:ext cx="16" cy="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574940" y="2286001"/>
            <a:ext cx="2728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G*</a:t>
            </a:r>
            <a:endParaRPr lang="en-GB"/>
          </a:p>
        </p:txBody>
      </p:sp>
      <p:grpSp>
        <p:nvGrpSpPr>
          <p:cNvPr id="5220" name="Group 100"/>
          <p:cNvGrpSpPr>
            <a:grpSpLocks/>
          </p:cNvGrpSpPr>
          <p:nvPr/>
        </p:nvGrpSpPr>
        <p:grpSpPr bwMode="auto">
          <a:xfrm>
            <a:off x="5992628" y="4521200"/>
            <a:ext cx="1016000" cy="127000"/>
            <a:chOff x="3952" y="2848"/>
            <a:chExt cx="720" cy="80"/>
          </a:xfrm>
        </p:grpSpPr>
        <p:sp>
          <p:nvSpPr>
            <p:cNvPr id="5215" name="Line 95"/>
            <p:cNvSpPr>
              <a:spLocks noChangeShapeType="1"/>
            </p:cNvSpPr>
            <p:nvPr/>
          </p:nvSpPr>
          <p:spPr bwMode="auto">
            <a:xfrm>
              <a:off x="3952" y="2888"/>
              <a:ext cx="72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6" name="Line 96"/>
            <p:cNvSpPr>
              <a:spLocks noChangeShapeType="1"/>
            </p:cNvSpPr>
            <p:nvPr/>
          </p:nvSpPr>
          <p:spPr bwMode="auto">
            <a:xfrm flipV="1">
              <a:off x="3952" y="2848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7" name="Line 97"/>
            <p:cNvSpPr>
              <a:spLocks noChangeShapeType="1"/>
            </p:cNvSpPr>
            <p:nvPr/>
          </p:nvSpPr>
          <p:spPr bwMode="auto">
            <a:xfrm>
              <a:off x="3952" y="2888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8" name="Line 98"/>
            <p:cNvSpPr>
              <a:spLocks noChangeShapeType="1"/>
            </p:cNvSpPr>
            <p:nvPr/>
          </p:nvSpPr>
          <p:spPr bwMode="auto">
            <a:xfrm flipH="1">
              <a:off x="4592" y="2888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9" name="Line 99"/>
            <p:cNvSpPr>
              <a:spLocks noChangeShapeType="1"/>
            </p:cNvSpPr>
            <p:nvPr/>
          </p:nvSpPr>
          <p:spPr bwMode="auto">
            <a:xfrm flipH="1" flipV="1">
              <a:off x="4592" y="2848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26" name="Group 106"/>
          <p:cNvGrpSpPr>
            <a:grpSpLocks/>
          </p:cNvGrpSpPr>
          <p:nvPr/>
        </p:nvGrpSpPr>
        <p:grpSpPr bwMode="auto">
          <a:xfrm>
            <a:off x="7031207" y="4737100"/>
            <a:ext cx="1862667" cy="127000"/>
            <a:chOff x="4688" y="2984"/>
            <a:chExt cx="1320" cy="80"/>
          </a:xfrm>
        </p:grpSpPr>
        <p:sp>
          <p:nvSpPr>
            <p:cNvPr id="5221" name="Line 101"/>
            <p:cNvSpPr>
              <a:spLocks noChangeShapeType="1"/>
            </p:cNvSpPr>
            <p:nvPr/>
          </p:nvSpPr>
          <p:spPr bwMode="auto">
            <a:xfrm>
              <a:off x="4688" y="3024"/>
              <a:ext cx="132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2" name="Line 102"/>
            <p:cNvSpPr>
              <a:spLocks noChangeShapeType="1"/>
            </p:cNvSpPr>
            <p:nvPr/>
          </p:nvSpPr>
          <p:spPr bwMode="auto">
            <a:xfrm flipV="1">
              <a:off x="4688" y="2984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3" name="Line 103"/>
            <p:cNvSpPr>
              <a:spLocks noChangeShapeType="1"/>
            </p:cNvSpPr>
            <p:nvPr/>
          </p:nvSpPr>
          <p:spPr bwMode="auto">
            <a:xfrm>
              <a:off x="4688" y="3024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" name="Line 104"/>
            <p:cNvSpPr>
              <a:spLocks noChangeShapeType="1"/>
            </p:cNvSpPr>
            <p:nvPr/>
          </p:nvSpPr>
          <p:spPr bwMode="auto">
            <a:xfrm flipH="1">
              <a:off x="5928" y="3024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" name="Line 105"/>
            <p:cNvSpPr>
              <a:spLocks noChangeShapeType="1"/>
            </p:cNvSpPr>
            <p:nvPr/>
          </p:nvSpPr>
          <p:spPr bwMode="auto">
            <a:xfrm flipH="1" flipV="1">
              <a:off x="5928" y="2984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27" name="Rectangle 107"/>
          <p:cNvSpPr>
            <a:spLocks noChangeArrowheads="1"/>
          </p:cNvSpPr>
          <p:nvPr/>
        </p:nvSpPr>
        <p:spPr bwMode="auto">
          <a:xfrm>
            <a:off x="6410317" y="4229101"/>
            <a:ext cx="1218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x</a:t>
            </a:r>
            <a:endParaRPr lang="en-GB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51385" y="228600"/>
            <a:ext cx="413173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6000" b="0" dirty="0">
                <a:latin typeface="Arial"/>
                <a:cs typeface="Arial"/>
              </a:rPr>
              <a:t>Mechanical Mixture</a:t>
            </a:r>
          </a:p>
        </p:txBody>
      </p:sp>
    </p:spTree>
    <p:extLst>
      <p:ext uri="{BB962C8B-B14F-4D97-AF65-F5344CB8AC3E}">
        <p14:creationId xmlns:p14="http://schemas.microsoft.com/office/powerpoint/2010/main" val="918616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964DD9-00F4-E749-A100-CD4F61100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958850"/>
            <a:ext cx="5105400" cy="4940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E15A2B-DA43-A547-A325-C549EF26A582}"/>
              </a:ext>
            </a:extLst>
          </p:cNvPr>
          <p:cNvSpPr txBox="1"/>
          <p:nvPr/>
        </p:nvSpPr>
        <p:spPr>
          <a:xfrm>
            <a:off x="5951984" y="3140968"/>
            <a:ext cx="37922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>
                <a:latin typeface="Arial" panose="020B0604020202020204" pitchFamily="34" charset="0"/>
                <a:cs typeface="Arial" panose="020B0604020202020204" pitchFamily="34" charset="0"/>
              </a:rPr>
              <a:t>difference in molar volume</a:t>
            </a:r>
          </a:p>
          <a:p>
            <a:r>
              <a:rPr lang="en-US" sz="2400" b="0">
                <a:latin typeface="Arial" panose="020B0604020202020204" pitchFamily="34" charset="0"/>
                <a:cs typeface="Arial" panose="020B0604020202020204" pitchFamily="34" charset="0"/>
              </a:rPr>
              <a:t>MgO-NiO 2.5%</a:t>
            </a:r>
          </a:p>
          <a:p>
            <a:r>
              <a:rPr lang="en-US" sz="2400" b="0">
                <a:latin typeface="Arial" panose="020B0604020202020204" pitchFamily="34" charset="0"/>
                <a:cs typeface="Arial" panose="020B0604020202020204" pitchFamily="34" charset="0"/>
              </a:rPr>
              <a:t>MgO-MnO 17.5%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5DE99-7BF9-3F47-9A12-D1995F604E30}"/>
              </a:ext>
            </a:extLst>
          </p:cNvPr>
          <p:cNvSpPr txBox="1"/>
          <p:nvPr/>
        </p:nvSpPr>
        <p:spPr>
          <a:xfrm>
            <a:off x="5951849" y="5085184"/>
            <a:ext cx="4696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latin typeface="Arial" panose="020B0604020202020204" pitchFamily="34" charset="0"/>
                <a:cs typeface="Arial" panose="020B0604020202020204" pitchFamily="34" charset="0"/>
              </a:rPr>
              <a:t>Kerrick, Darken. Geochimica et Cosmochimica Acta. 39(1975) 1431.</a:t>
            </a:r>
            <a:endParaRPr lang="en-US" sz="24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779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Line 3"/>
          <p:cNvSpPr>
            <a:spLocks noChangeShapeType="1"/>
          </p:cNvSpPr>
          <p:nvPr/>
        </p:nvSpPr>
        <p:spPr bwMode="auto">
          <a:xfrm flipH="1" flipV="1">
            <a:off x="1302261" y="254000"/>
            <a:ext cx="11289" cy="12700"/>
          </a:xfrm>
          <a:prstGeom prst="line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1313550" y="266700"/>
            <a:ext cx="11289" cy="12700"/>
          </a:xfrm>
          <a:prstGeom prst="line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Arc 7"/>
          <p:cNvSpPr>
            <a:spLocks/>
          </p:cNvSpPr>
          <p:nvPr/>
        </p:nvSpPr>
        <p:spPr bwMode="auto">
          <a:xfrm>
            <a:off x="6393550" y="2806700"/>
            <a:ext cx="1456267" cy="14478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Arc 8"/>
          <p:cNvSpPr>
            <a:spLocks/>
          </p:cNvSpPr>
          <p:nvPr/>
        </p:nvSpPr>
        <p:spPr bwMode="auto">
          <a:xfrm>
            <a:off x="7849816" y="1803400"/>
            <a:ext cx="1444978" cy="24511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6393550" y="914400"/>
            <a:ext cx="2912533" cy="4254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6111327" y="2692400"/>
            <a:ext cx="932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Geneva" charset="0"/>
              </a:rPr>
              <a:t>o</a:t>
            </a:r>
            <a:endParaRPr lang="en-GB"/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9543150" y="1638300"/>
            <a:ext cx="932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Geneva" charset="0"/>
              </a:rPr>
              <a:t>o</a:t>
            </a:r>
            <a:endParaRPr lang="en-GB"/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6111327" y="2870200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A</a:t>
            </a:r>
            <a:endParaRPr lang="en-GB"/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9565727" y="1879600"/>
            <a:ext cx="1154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B</a:t>
            </a:r>
            <a:endParaRPr lang="en-GB"/>
          </a:p>
        </p:txBody>
      </p:sp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6325816" y="5168901"/>
            <a:ext cx="1683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A</a:t>
            </a:r>
            <a:endParaRPr lang="en-GB"/>
          </a:p>
        </p:txBody>
      </p:sp>
      <p:sp>
        <p:nvSpPr>
          <p:cNvPr id="6159" name="Rectangle 15"/>
          <p:cNvSpPr>
            <a:spLocks noChangeArrowheads="1"/>
          </p:cNvSpPr>
          <p:nvPr/>
        </p:nvSpPr>
        <p:spPr bwMode="auto">
          <a:xfrm>
            <a:off x="9227061" y="5194301"/>
            <a:ext cx="146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B</a:t>
            </a:r>
            <a:endParaRPr lang="en-GB"/>
          </a:p>
        </p:txBody>
      </p:sp>
      <p:sp>
        <p:nvSpPr>
          <p:cNvPr id="6160" name="Rectangle 16"/>
          <p:cNvSpPr>
            <a:spLocks noChangeArrowheads="1"/>
          </p:cNvSpPr>
          <p:nvPr/>
        </p:nvSpPr>
        <p:spPr bwMode="auto">
          <a:xfrm>
            <a:off x="7364394" y="5334001"/>
            <a:ext cx="1218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x</a:t>
            </a:r>
            <a:endParaRPr lang="en-GB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7432127" y="5143500"/>
            <a:ext cx="1412" cy="139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Rectangle 18"/>
          <p:cNvSpPr>
            <a:spLocks noChangeArrowheads="1"/>
          </p:cNvSpPr>
          <p:nvPr/>
        </p:nvSpPr>
        <p:spPr bwMode="auto">
          <a:xfrm rot="16200000">
            <a:off x="3452618" y="2686329"/>
            <a:ext cx="4024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400">
                <a:solidFill>
                  <a:srgbClr val="000000"/>
                </a:solidFill>
                <a:latin typeface="Geneva" charset="0"/>
              </a:rPr>
              <a:t>Gibbs free energy per mole</a:t>
            </a:r>
            <a:endParaRPr lang="en-GB"/>
          </a:p>
        </p:txBody>
      </p:sp>
      <p:sp>
        <p:nvSpPr>
          <p:cNvPr id="6163" name="Rectangle 19"/>
          <p:cNvSpPr>
            <a:spLocks noChangeArrowheads="1"/>
          </p:cNvSpPr>
          <p:nvPr/>
        </p:nvSpPr>
        <p:spPr bwMode="auto">
          <a:xfrm>
            <a:off x="7149906" y="5676900"/>
            <a:ext cx="18377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400">
                <a:solidFill>
                  <a:srgbClr val="000000"/>
                </a:solidFill>
                <a:latin typeface="Geneva" charset="0"/>
              </a:rPr>
              <a:t>Composition</a:t>
            </a:r>
            <a:endParaRPr lang="en-GB"/>
          </a:p>
        </p:txBody>
      </p:sp>
      <p:sp>
        <p:nvSpPr>
          <p:cNvPr id="6164" name="Oval 20"/>
          <p:cNvSpPr>
            <a:spLocks noChangeArrowheads="1"/>
          </p:cNvSpPr>
          <p:nvPr/>
        </p:nvSpPr>
        <p:spPr bwMode="auto">
          <a:xfrm>
            <a:off x="6359682" y="2730500"/>
            <a:ext cx="101600" cy="1143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5" name="Oval 21"/>
          <p:cNvSpPr>
            <a:spLocks noChangeArrowheads="1"/>
          </p:cNvSpPr>
          <p:nvPr/>
        </p:nvSpPr>
        <p:spPr bwMode="auto">
          <a:xfrm>
            <a:off x="9238350" y="1689100"/>
            <a:ext cx="90311" cy="1143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6" name="Oval 22"/>
          <p:cNvSpPr>
            <a:spLocks noChangeArrowheads="1"/>
          </p:cNvSpPr>
          <p:nvPr/>
        </p:nvSpPr>
        <p:spPr bwMode="auto">
          <a:xfrm>
            <a:off x="7386971" y="4114800"/>
            <a:ext cx="128412" cy="15875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7" name="Oval 23"/>
          <p:cNvSpPr>
            <a:spLocks noChangeArrowheads="1"/>
          </p:cNvSpPr>
          <p:nvPr/>
        </p:nvSpPr>
        <p:spPr bwMode="auto">
          <a:xfrm>
            <a:off x="6348393" y="2336800"/>
            <a:ext cx="101600" cy="1397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181" name="Group 37"/>
          <p:cNvGrpSpPr>
            <a:grpSpLocks/>
          </p:cNvGrpSpPr>
          <p:nvPr/>
        </p:nvGrpSpPr>
        <p:grpSpPr bwMode="auto">
          <a:xfrm>
            <a:off x="7432128" y="4178300"/>
            <a:ext cx="11289" cy="952500"/>
            <a:chOff x="2936" y="2648"/>
            <a:chExt cx="8" cy="600"/>
          </a:xfrm>
        </p:grpSpPr>
        <p:sp>
          <p:nvSpPr>
            <p:cNvPr id="6168" name="Rectangle 24"/>
            <p:cNvSpPr>
              <a:spLocks noChangeArrowheads="1"/>
            </p:cNvSpPr>
            <p:nvPr/>
          </p:nvSpPr>
          <p:spPr bwMode="auto">
            <a:xfrm>
              <a:off x="2936" y="322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9" name="Rectangle 25"/>
            <p:cNvSpPr>
              <a:spLocks noChangeArrowheads="1"/>
            </p:cNvSpPr>
            <p:nvPr/>
          </p:nvSpPr>
          <p:spPr bwMode="auto">
            <a:xfrm>
              <a:off x="2936" y="317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0" name="Rectangle 26"/>
            <p:cNvSpPr>
              <a:spLocks noChangeArrowheads="1"/>
            </p:cNvSpPr>
            <p:nvPr/>
          </p:nvSpPr>
          <p:spPr bwMode="auto">
            <a:xfrm>
              <a:off x="2936" y="312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1" name="Rectangle 27"/>
            <p:cNvSpPr>
              <a:spLocks noChangeArrowheads="1"/>
            </p:cNvSpPr>
            <p:nvPr/>
          </p:nvSpPr>
          <p:spPr bwMode="auto">
            <a:xfrm>
              <a:off x="2936" y="308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2" name="Rectangle 28"/>
            <p:cNvSpPr>
              <a:spLocks noChangeArrowheads="1"/>
            </p:cNvSpPr>
            <p:nvPr/>
          </p:nvSpPr>
          <p:spPr bwMode="auto">
            <a:xfrm>
              <a:off x="2936" y="303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 bwMode="auto">
            <a:xfrm>
              <a:off x="2936" y="298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4" name="Rectangle 30"/>
            <p:cNvSpPr>
              <a:spLocks noChangeArrowheads="1"/>
            </p:cNvSpPr>
            <p:nvPr/>
          </p:nvSpPr>
          <p:spPr bwMode="auto">
            <a:xfrm>
              <a:off x="2936" y="293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5" name="Rectangle 31"/>
            <p:cNvSpPr>
              <a:spLocks noChangeArrowheads="1"/>
            </p:cNvSpPr>
            <p:nvPr/>
          </p:nvSpPr>
          <p:spPr bwMode="auto">
            <a:xfrm>
              <a:off x="2936" y="288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6" name="Rectangle 32"/>
            <p:cNvSpPr>
              <a:spLocks noChangeArrowheads="1"/>
            </p:cNvSpPr>
            <p:nvPr/>
          </p:nvSpPr>
          <p:spPr bwMode="auto">
            <a:xfrm>
              <a:off x="2936" y="284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7" name="Rectangle 33"/>
            <p:cNvSpPr>
              <a:spLocks noChangeArrowheads="1"/>
            </p:cNvSpPr>
            <p:nvPr/>
          </p:nvSpPr>
          <p:spPr bwMode="auto">
            <a:xfrm>
              <a:off x="2936" y="279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8" name="Rectangle 34"/>
            <p:cNvSpPr>
              <a:spLocks noChangeArrowheads="1"/>
            </p:cNvSpPr>
            <p:nvPr/>
          </p:nvSpPr>
          <p:spPr bwMode="auto">
            <a:xfrm>
              <a:off x="2936" y="274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9" name="Rectangle 35"/>
            <p:cNvSpPr>
              <a:spLocks noChangeArrowheads="1"/>
            </p:cNvSpPr>
            <p:nvPr/>
          </p:nvSpPr>
          <p:spPr bwMode="auto">
            <a:xfrm>
              <a:off x="2936" y="269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0" name="Rectangle 36"/>
            <p:cNvSpPr>
              <a:spLocks noChangeArrowheads="1"/>
            </p:cNvSpPr>
            <p:nvPr/>
          </p:nvSpPr>
          <p:spPr bwMode="auto">
            <a:xfrm>
              <a:off x="2936" y="264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82" name="Rectangle 38"/>
          <p:cNvSpPr>
            <a:spLocks noChangeArrowheads="1"/>
          </p:cNvSpPr>
          <p:nvPr/>
        </p:nvSpPr>
        <p:spPr bwMode="auto">
          <a:xfrm>
            <a:off x="5987149" y="2717801"/>
            <a:ext cx="133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Symbol" charset="0"/>
              </a:rPr>
              <a:t>m</a:t>
            </a:r>
            <a:endParaRPr lang="en-GB"/>
          </a:p>
        </p:txBody>
      </p:sp>
      <p:sp>
        <p:nvSpPr>
          <p:cNvPr id="6183" name="Rectangle 39"/>
          <p:cNvSpPr>
            <a:spLocks noChangeArrowheads="1"/>
          </p:cNvSpPr>
          <p:nvPr/>
        </p:nvSpPr>
        <p:spPr bwMode="auto">
          <a:xfrm>
            <a:off x="9418972" y="1689101"/>
            <a:ext cx="133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Symbol" charset="0"/>
              </a:rPr>
              <a:t>m</a:t>
            </a:r>
            <a:endParaRPr lang="en-GB"/>
          </a:p>
        </p:txBody>
      </p:sp>
      <p:sp>
        <p:nvSpPr>
          <p:cNvPr id="6184" name="Rectangle 40"/>
          <p:cNvSpPr>
            <a:spLocks noChangeArrowheads="1"/>
          </p:cNvSpPr>
          <p:nvPr/>
        </p:nvSpPr>
        <p:spPr bwMode="auto">
          <a:xfrm>
            <a:off x="5862973" y="4051301"/>
            <a:ext cx="4861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G{x}</a:t>
            </a:r>
            <a:endParaRPr lang="en-GB"/>
          </a:p>
        </p:txBody>
      </p:sp>
      <p:sp>
        <p:nvSpPr>
          <p:cNvPr id="6185" name="Line 41"/>
          <p:cNvSpPr>
            <a:spLocks noChangeShapeType="1"/>
          </p:cNvSpPr>
          <p:nvPr/>
        </p:nvSpPr>
        <p:spPr bwMode="auto">
          <a:xfrm flipV="1">
            <a:off x="6404839" y="1739900"/>
            <a:ext cx="2878667" cy="10414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6" name="Rectangle 42"/>
          <p:cNvSpPr>
            <a:spLocks noChangeArrowheads="1"/>
          </p:cNvSpPr>
          <p:nvPr/>
        </p:nvSpPr>
        <p:spPr bwMode="auto">
          <a:xfrm>
            <a:off x="6811238" y="1384300"/>
            <a:ext cx="129843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free energy of </a:t>
            </a:r>
            <a:endParaRPr lang="en-GB"/>
          </a:p>
        </p:txBody>
      </p:sp>
      <p:sp>
        <p:nvSpPr>
          <p:cNvPr id="6187" name="Rectangle 43"/>
          <p:cNvSpPr>
            <a:spLocks noChangeArrowheads="1"/>
          </p:cNvSpPr>
          <p:nvPr/>
        </p:nvSpPr>
        <p:spPr bwMode="auto">
          <a:xfrm>
            <a:off x="6811238" y="1625600"/>
            <a:ext cx="10098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mechanical </a:t>
            </a:r>
            <a:endParaRPr lang="en-GB"/>
          </a:p>
        </p:txBody>
      </p:sp>
      <p:sp>
        <p:nvSpPr>
          <p:cNvPr id="6188" name="Rectangle 44"/>
          <p:cNvSpPr>
            <a:spLocks noChangeArrowheads="1"/>
          </p:cNvSpPr>
          <p:nvPr/>
        </p:nvSpPr>
        <p:spPr bwMode="auto">
          <a:xfrm>
            <a:off x="6811239" y="1866900"/>
            <a:ext cx="66684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mixture</a:t>
            </a:r>
            <a:endParaRPr lang="en-GB"/>
          </a:p>
        </p:txBody>
      </p:sp>
      <p:grpSp>
        <p:nvGrpSpPr>
          <p:cNvPr id="6205" name="Group 61"/>
          <p:cNvGrpSpPr>
            <a:grpSpLocks/>
          </p:cNvGrpSpPr>
          <p:nvPr/>
        </p:nvGrpSpPr>
        <p:grpSpPr bwMode="auto">
          <a:xfrm>
            <a:off x="6393549" y="4165600"/>
            <a:ext cx="1038578" cy="12700"/>
            <a:chOff x="2200" y="2640"/>
            <a:chExt cx="736" cy="8"/>
          </a:xfrm>
        </p:grpSpPr>
        <p:sp>
          <p:nvSpPr>
            <p:cNvPr id="6189" name="Rectangle 45"/>
            <p:cNvSpPr>
              <a:spLocks noChangeArrowheads="1"/>
            </p:cNvSpPr>
            <p:nvPr/>
          </p:nvSpPr>
          <p:spPr bwMode="auto">
            <a:xfrm>
              <a:off x="2912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0" name="Rectangle 46"/>
            <p:cNvSpPr>
              <a:spLocks noChangeArrowheads="1"/>
            </p:cNvSpPr>
            <p:nvPr/>
          </p:nvSpPr>
          <p:spPr bwMode="auto">
            <a:xfrm>
              <a:off x="2864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1" name="Rectangle 47"/>
            <p:cNvSpPr>
              <a:spLocks noChangeArrowheads="1"/>
            </p:cNvSpPr>
            <p:nvPr/>
          </p:nvSpPr>
          <p:spPr bwMode="auto">
            <a:xfrm>
              <a:off x="2816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2" name="Rectangle 48"/>
            <p:cNvSpPr>
              <a:spLocks noChangeArrowheads="1"/>
            </p:cNvSpPr>
            <p:nvPr/>
          </p:nvSpPr>
          <p:spPr bwMode="auto">
            <a:xfrm>
              <a:off x="2768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3" name="Rectangle 49"/>
            <p:cNvSpPr>
              <a:spLocks noChangeArrowheads="1"/>
            </p:cNvSpPr>
            <p:nvPr/>
          </p:nvSpPr>
          <p:spPr bwMode="auto">
            <a:xfrm>
              <a:off x="2720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4" name="Rectangle 50"/>
            <p:cNvSpPr>
              <a:spLocks noChangeArrowheads="1"/>
            </p:cNvSpPr>
            <p:nvPr/>
          </p:nvSpPr>
          <p:spPr bwMode="auto">
            <a:xfrm>
              <a:off x="2672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5" name="Rectangle 51"/>
            <p:cNvSpPr>
              <a:spLocks noChangeArrowheads="1"/>
            </p:cNvSpPr>
            <p:nvPr/>
          </p:nvSpPr>
          <p:spPr bwMode="auto">
            <a:xfrm>
              <a:off x="2624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6" name="Rectangle 52"/>
            <p:cNvSpPr>
              <a:spLocks noChangeArrowheads="1"/>
            </p:cNvSpPr>
            <p:nvPr/>
          </p:nvSpPr>
          <p:spPr bwMode="auto">
            <a:xfrm>
              <a:off x="2576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7" name="Rectangle 53"/>
            <p:cNvSpPr>
              <a:spLocks noChangeArrowheads="1"/>
            </p:cNvSpPr>
            <p:nvPr/>
          </p:nvSpPr>
          <p:spPr bwMode="auto">
            <a:xfrm>
              <a:off x="2528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8" name="Rectangle 54"/>
            <p:cNvSpPr>
              <a:spLocks noChangeArrowheads="1"/>
            </p:cNvSpPr>
            <p:nvPr/>
          </p:nvSpPr>
          <p:spPr bwMode="auto">
            <a:xfrm>
              <a:off x="2480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9" name="Rectangle 55"/>
            <p:cNvSpPr>
              <a:spLocks noChangeArrowheads="1"/>
            </p:cNvSpPr>
            <p:nvPr/>
          </p:nvSpPr>
          <p:spPr bwMode="auto">
            <a:xfrm>
              <a:off x="2432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0" name="Rectangle 56"/>
            <p:cNvSpPr>
              <a:spLocks noChangeArrowheads="1"/>
            </p:cNvSpPr>
            <p:nvPr/>
          </p:nvSpPr>
          <p:spPr bwMode="auto">
            <a:xfrm>
              <a:off x="2384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1" name="Rectangle 57"/>
            <p:cNvSpPr>
              <a:spLocks noChangeArrowheads="1"/>
            </p:cNvSpPr>
            <p:nvPr/>
          </p:nvSpPr>
          <p:spPr bwMode="auto">
            <a:xfrm>
              <a:off x="2336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2" name="Rectangle 58"/>
            <p:cNvSpPr>
              <a:spLocks noChangeArrowheads="1"/>
            </p:cNvSpPr>
            <p:nvPr/>
          </p:nvSpPr>
          <p:spPr bwMode="auto">
            <a:xfrm>
              <a:off x="2288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3" name="Rectangle 59"/>
            <p:cNvSpPr>
              <a:spLocks noChangeArrowheads="1"/>
            </p:cNvSpPr>
            <p:nvPr/>
          </p:nvSpPr>
          <p:spPr bwMode="auto">
            <a:xfrm>
              <a:off x="2240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4" name="Rectangle 60"/>
            <p:cNvSpPr>
              <a:spLocks noChangeArrowheads="1"/>
            </p:cNvSpPr>
            <p:nvPr/>
          </p:nvSpPr>
          <p:spPr bwMode="auto">
            <a:xfrm>
              <a:off x="2200" y="2640"/>
              <a:ext cx="16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06" name="Oval 62"/>
          <p:cNvSpPr>
            <a:spLocks noChangeArrowheads="1"/>
          </p:cNvSpPr>
          <p:nvPr/>
        </p:nvSpPr>
        <p:spPr bwMode="auto">
          <a:xfrm>
            <a:off x="7409549" y="2286000"/>
            <a:ext cx="128412" cy="15875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223" name="Group 79"/>
          <p:cNvGrpSpPr>
            <a:grpSpLocks/>
          </p:cNvGrpSpPr>
          <p:nvPr/>
        </p:nvGrpSpPr>
        <p:grpSpPr bwMode="auto">
          <a:xfrm>
            <a:off x="6393549" y="2400300"/>
            <a:ext cx="1038578" cy="12700"/>
            <a:chOff x="2200" y="1528"/>
            <a:chExt cx="736" cy="8"/>
          </a:xfrm>
        </p:grpSpPr>
        <p:sp>
          <p:nvSpPr>
            <p:cNvPr id="6207" name="Rectangle 63"/>
            <p:cNvSpPr>
              <a:spLocks noChangeArrowheads="1"/>
            </p:cNvSpPr>
            <p:nvPr/>
          </p:nvSpPr>
          <p:spPr bwMode="auto">
            <a:xfrm>
              <a:off x="2912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8" name="Rectangle 64"/>
            <p:cNvSpPr>
              <a:spLocks noChangeArrowheads="1"/>
            </p:cNvSpPr>
            <p:nvPr/>
          </p:nvSpPr>
          <p:spPr bwMode="auto">
            <a:xfrm>
              <a:off x="2864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9" name="Rectangle 65"/>
            <p:cNvSpPr>
              <a:spLocks noChangeArrowheads="1"/>
            </p:cNvSpPr>
            <p:nvPr/>
          </p:nvSpPr>
          <p:spPr bwMode="auto">
            <a:xfrm>
              <a:off x="2816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0" name="Rectangle 66"/>
            <p:cNvSpPr>
              <a:spLocks noChangeArrowheads="1"/>
            </p:cNvSpPr>
            <p:nvPr/>
          </p:nvSpPr>
          <p:spPr bwMode="auto">
            <a:xfrm>
              <a:off x="2768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1" name="Rectangle 67"/>
            <p:cNvSpPr>
              <a:spLocks noChangeArrowheads="1"/>
            </p:cNvSpPr>
            <p:nvPr/>
          </p:nvSpPr>
          <p:spPr bwMode="auto">
            <a:xfrm>
              <a:off x="2720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2" name="Rectangle 68"/>
            <p:cNvSpPr>
              <a:spLocks noChangeArrowheads="1"/>
            </p:cNvSpPr>
            <p:nvPr/>
          </p:nvSpPr>
          <p:spPr bwMode="auto">
            <a:xfrm>
              <a:off x="2672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3" name="Rectangle 69"/>
            <p:cNvSpPr>
              <a:spLocks noChangeArrowheads="1"/>
            </p:cNvSpPr>
            <p:nvPr/>
          </p:nvSpPr>
          <p:spPr bwMode="auto">
            <a:xfrm>
              <a:off x="2624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4" name="Rectangle 70"/>
            <p:cNvSpPr>
              <a:spLocks noChangeArrowheads="1"/>
            </p:cNvSpPr>
            <p:nvPr/>
          </p:nvSpPr>
          <p:spPr bwMode="auto">
            <a:xfrm>
              <a:off x="2576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5" name="Rectangle 71"/>
            <p:cNvSpPr>
              <a:spLocks noChangeArrowheads="1"/>
            </p:cNvSpPr>
            <p:nvPr/>
          </p:nvSpPr>
          <p:spPr bwMode="auto">
            <a:xfrm>
              <a:off x="2528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6" name="Rectangle 72"/>
            <p:cNvSpPr>
              <a:spLocks noChangeArrowheads="1"/>
            </p:cNvSpPr>
            <p:nvPr/>
          </p:nvSpPr>
          <p:spPr bwMode="auto">
            <a:xfrm>
              <a:off x="2480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7" name="Rectangle 73"/>
            <p:cNvSpPr>
              <a:spLocks noChangeArrowheads="1"/>
            </p:cNvSpPr>
            <p:nvPr/>
          </p:nvSpPr>
          <p:spPr bwMode="auto">
            <a:xfrm>
              <a:off x="2432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8" name="Rectangle 74"/>
            <p:cNvSpPr>
              <a:spLocks noChangeArrowheads="1"/>
            </p:cNvSpPr>
            <p:nvPr/>
          </p:nvSpPr>
          <p:spPr bwMode="auto">
            <a:xfrm>
              <a:off x="2384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9" name="Rectangle 75"/>
            <p:cNvSpPr>
              <a:spLocks noChangeArrowheads="1"/>
            </p:cNvSpPr>
            <p:nvPr/>
          </p:nvSpPr>
          <p:spPr bwMode="auto">
            <a:xfrm>
              <a:off x="2336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0" name="Rectangle 76"/>
            <p:cNvSpPr>
              <a:spLocks noChangeArrowheads="1"/>
            </p:cNvSpPr>
            <p:nvPr/>
          </p:nvSpPr>
          <p:spPr bwMode="auto">
            <a:xfrm>
              <a:off x="2288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1" name="Rectangle 77"/>
            <p:cNvSpPr>
              <a:spLocks noChangeArrowheads="1"/>
            </p:cNvSpPr>
            <p:nvPr/>
          </p:nvSpPr>
          <p:spPr bwMode="auto">
            <a:xfrm>
              <a:off x="2240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2" name="Rectangle 78"/>
            <p:cNvSpPr>
              <a:spLocks noChangeArrowheads="1"/>
            </p:cNvSpPr>
            <p:nvPr/>
          </p:nvSpPr>
          <p:spPr bwMode="auto">
            <a:xfrm>
              <a:off x="2200" y="1528"/>
              <a:ext cx="16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24" name="Rectangle 80"/>
          <p:cNvSpPr>
            <a:spLocks noChangeArrowheads="1"/>
          </p:cNvSpPr>
          <p:nvPr/>
        </p:nvSpPr>
        <p:spPr bwMode="auto">
          <a:xfrm>
            <a:off x="7533728" y="3124201"/>
            <a:ext cx="3334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∆G</a:t>
            </a:r>
            <a:endParaRPr lang="en-GB"/>
          </a:p>
        </p:txBody>
      </p:sp>
      <p:sp>
        <p:nvSpPr>
          <p:cNvPr id="6225" name="Rectangle 81"/>
          <p:cNvSpPr>
            <a:spLocks noChangeArrowheads="1"/>
          </p:cNvSpPr>
          <p:nvPr/>
        </p:nvSpPr>
        <p:spPr bwMode="auto">
          <a:xfrm>
            <a:off x="7861104" y="3251200"/>
            <a:ext cx="14149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M</a:t>
            </a:r>
            <a:endParaRPr lang="en-GB"/>
          </a:p>
        </p:txBody>
      </p:sp>
      <p:grpSp>
        <p:nvGrpSpPr>
          <p:cNvPr id="6231" name="Group 87"/>
          <p:cNvGrpSpPr>
            <a:grpSpLocks/>
          </p:cNvGrpSpPr>
          <p:nvPr/>
        </p:nvGrpSpPr>
        <p:grpSpPr bwMode="auto">
          <a:xfrm>
            <a:off x="7962706" y="1778000"/>
            <a:ext cx="214489" cy="355600"/>
            <a:chOff x="3312" y="1136"/>
            <a:chExt cx="152" cy="224"/>
          </a:xfrm>
        </p:grpSpPr>
        <p:sp>
          <p:nvSpPr>
            <p:cNvPr id="6229" name="Freeform 85"/>
            <p:cNvSpPr>
              <a:spLocks/>
            </p:cNvSpPr>
            <p:nvPr/>
          </p:nvSpPr>
          <p:spPr bwMode="auto">
            <a:xfrm>
              <a:off x="3312" y="1136"/>
              <a:ext cx="152" cy="224"/>
            </a:xfrm>
            <a:custGeom>
              <a:avLst/>
              <a:gdLst>
                <a:gd name="T0" fmla="*/ 0 w 152"/>
                <a:gd name="T1" fmla="*/ 0 h 224"/>
                <a:gd name="T2" fmla="*/ 152 w 152"/>
                <a:gd name="T3" fmla="*/ 224 h 224"/>
                <a:gd name="T4" fmla="*/ 88 w 152"/>
                <a:gd name="T5" fmla="*/ 176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24">
                  <a:moveTo>
                    <a:pt x="0" y="0"/>
                  </a:moveTo>
                  <a:lnTo>
                    <a:pt x="152" y="224"/>
                  </a:lnTo>
                  <a:lnTo>
                    <a:pt x="88" y="17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30" name="Line 86"/>
            <p:cNvSpPr>
              <a:spLocks noChangeShapeType="1"/>
            </p:cNvSpPr>
            <p:nvPr/>
          </p:nvSpPr>
          <p:spPr bwMode="auto">
            <a:xfrm flipH="1" flipV="1">
              <a:off x="3448" y="1280"/>
              <a:ext cx="16" cy="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32" name="Rectangle 88"/>
          <p:cNvSpPr>
            <a:spLocks noChangeArrowheads="1"/>
          </p:cNvSpPr>
          <p:nvPr/>
        </p:nvSpPr>
        <p:spPr bwMode="auto">
          <a:xfrm>
            <a:off x="8132039" y="4533900"/>
            <a:ext cx="10595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free energy </a:t>
            </a:r>
            <a:endParaRPr lang="en-GB"/>
          </a:p>
        </p:txBody>
      </p:sp>
      <p:sp>
        <p:nvSpPr>
          <p:cNvPr id="6233" name="Rectangle 89"/>
          <p:cNvSpPr>
            <a:spLocks noChangeArrowheads="1"/>
          </p:cNvSpPr>
          <p:nvPr/>
        </p:nvSpPr>
        <p:spPr bwMode="auto">
          <a:xfrm>
            <a:off x="8132038" y="4775200"/>
            <a:ext cx="92333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of solution</a:t>
            </a:r>
            <a:endParaRPr lang="en-GB"/>
          </a:p>
        </p:txBody>
      </p:sp>
      <p:grpSp>
        <p:nvGrpSpPr>
          <p:cNvPr id="6236" name="Group 92"/>
          <p:cNvGrpSpPr>
            <a:grpSpLocks/>
          </p:cNvGrpSpPr>
          <p:nvPr/>
        </p:nvGrpSpPr>
        <p:grpSpPr bwMode="auto">
          <a:xfrm>
            <a:off x="8583593" y="3924300"/>
            <a:ext cx="146756" cy="609600"/>
            <a:chOff x="3752" y="2488"/>
            <a:chExt cx="104" cy="384"/>
          </a:xfrm>
        </p:grpSpPr>
        <p:sp>
          <p:nvSpPr>
            <p:cNvPr id="6234" name="Freeform 90"/>
            <p:cNvSpPr>
              <a:spLocks/>
            </p:cNvSpPr>
            <p:nvPr/>
          </p:nvSpPr>
          <p:spPr bwMode="auto">
            <a:xfrm>
              <a:off x="3760" y="2488"/>
              <a:ext cx="96" cy="384"/>
            </a:xfrm>
            <a:custGeom>
              <a:avLst/>
              <a:gdLst>
                <a:gd name="T0" fmla="*/ 96 w 96"/>
                <a:gd name="T1" fmla="*/ 384 h 384"/>
                <a:gd name="T2" fmla="*/ 0 w 96"/>
                <a:gd name="T3" fmla="*/ 0 h 384"/>
                <a:gd name="T4" fmla="*/ 48 w 96"/>
                <a:gd name="T5" fmla="*/ 6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384">
                  <a:moveTo>
                    <a:pt x="96" y="384"/>
                  </a:moveTo>
                  <a:lnTo>
                    <a:pt x="0" y="0"/>
                  </a:lnTo>
                  <a:lnTo>
                    <a:pt x="48" y="6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35" name="Line 91"/>
            <p:cNvSpPr>
              <a:spLocks noChangeShapeType="1"/>
            </p:cNvSpPr>
            <p:nvPr/>
          </p:nvSpPr>
          <p:spPr bwMode="auto">
            <a:xfrm flipH="1">
              <a:off x="3752" y="2488"/>
              <a:ext cx="8" cy="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39" name="Group 95"/>
          <p:cNvGrpSpPr>
            <a:grpSpLocks/>
          </p:cNvGrpSpPr>
          <p:nvPr/>
        </p:nvGrpSpPr>
        <p:grpSpPr bwMode="auto">
          <a:xfrm>
            <a:off x="7409550" y="2590800"/>
            <a:ext cx="67733" cy="1371600"/>
            <a:chOff x="2904" y="1544"/>
            <a:chExt cx="64" cy="1080"/>
          </a:xfrm>
        </p:grpSpPr>
        <p:sp>
          <p:nvSpPr>
            <p:cNvPr id="6237" name="Freeform 93"/>
            <p:cNvSpPr>
              <a:spLocks/>
            </p:cNvSpPr>
            <p:nvPr/>
          </p:nvSpPr>
          <p:spPr bwMode="auto">
            <a:xfrm>
              <a:off x="2904" y="1544"/>
              <a:ext cx="32" cy="1080"/>
            </a:xfrm>
            <a:custGeom>
              <a:avLst/>
              <a:gdLst>
                <a:gd name="T0" fmla="*/ 32 w 32"/>
                <a:gd name="T1" fmla="*/ 0 h 1080"/>
                <a:gd name="T2" fmla="*/ 32 w 32"/>
                <a:gd name="T3" fmla="*/ 1080 h 1080"/>
                <a:gd name="T4" fmla="*/ 0 w 32"/>
                <a:gd name="T5" fmla="*/ 100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1080">
                  <a:moveTo>
                    <a:pt x="32" y="0"/>
                  </a:moveTo>
                  <a:lnTo>
                    <a:pt x="32" y="1080"/>
                  </a:lnTo>
                  <a:lnTo>
                    <a:pt x="0" y="1000"/>
                  </a:lnTo>
                </a:path>
              </a:pathLst>
            </a:custGeom>
            <a:noFill/>
            <a:ln w="38100">
              <a:solidFill>
                <a:srgbClr val="0033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38" name="Line 94"/>
            <p:cNvSpPr>
              <a:spLocks noChangeShapeType="1"/>
            </p:cNvSpPr>
            <p:nvPr/>
          </p:nvSpPr>
          <p:spPr bwMode="auto">
            <a:xfrm flipV="1">
              <a:off x="2936" y="2544"/>
              <a:ext cx="32" cy="80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41" name="Rectangle 97"/>
          <p:cNvSpPr>
            <a:spLocks noChangeArrowheads="1"/>
          </p:cNvSpPr>
          <p:nvPr/>
        </p:nvSpPr>
        <p:spPr bwMode="auto">
          <a:xfrm>
            <a:off x="5975861" y="2260601"/>
            <a:ext cx="2728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  <a:latin typeface="Geneva" charset="0"/>
              </a:rPr>
              <a:t>G*</a:t>
            </a:r>
            <a:endParaRPr lang="en-GB" dirty="0"/>
          </a:p>
        </p:txBody>
      </p:sp>
      <p:pic>
        <p:nvPicPr>
          <p:cNvPr id="6243" name="Picture 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2057400"/>
            <a:ext cx="3838222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244" name="Picture 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017" y="5029200"/>
            <a:ext cx="2551289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245" name="Picture 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749" y="4014788"/>
            <a:ext cx="936978" cy="72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246" name="Picture 1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84" y="304800"/>
            <a:ext cx="240453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247" name="Picture 1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17" y="5181600"/>
            <a:ext cx="130951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8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1"/>
          <p:cNvSpPr>
            <a:spLocks noChangeShapeType="1"/>
          </p:cNvSpPr>
          <p:nvPr/>
        </p:nvSpPr>
        <p:spPr bwMode="auto">
          <a:xfrm rot="10800000">
            <a:off x="-1464840" y="-863600"/>
            <a:ext cx="11289" cy="127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2"/>
          <p:cNvSpPr>
            <a:spLocks noChangeShapeType="1"/>
          </p:cNvSpPr>
          <p:nvPr/>
        </p:nvSpPr>
        <p:spPr bwMode="auto">
          <a:xfrm rot="10800000">
            <a:off x="-1464840" y="-863600"/>
            <a:ext cx="11289" cy="127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Rectangle 4"/>
          <p:cNvSpPr>
            <a:spLocks/>
          </p:cNvSpPr>
          <p:nvPr/>
        </p:nvSpPr>
        <p:spPr bwMode="auto">
          <a:xfrm>
            <a:off x="1458982" y="152400"/>
            <a:ext cx="1546578" cy="14351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3" name="Rectangle 5"/>
          <p:cNvSpPr>
            <a:spLocks/>
          </p:cNvSpPr>
          <p:nvPr/>
        </p:nvSpPr>
        <p:spPr bwMode="auto">
          <a:xfrm>
            <a:off x="3400671" y="177800"/>
            <a:ext cx="970844" cy="14097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4" name="Rectangle 6"/>
          <p:cNvSpPr>
            <a:spLocks/>
          </p:cNvSpPr>
          <p:nvPr/>
        </p:nvSpPr>
        <p:spPr bwMode="auto">
          <a:xfrm>
            <a:off x="3073294" y="520700"/>
            <a:ext cx="30770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600">
                <a:latin typeface="Geneva" charset="0"/>
                <a:cs typeface="Geneva" charset="0"/>
                <a:sym typeface="Geneva" charset="0"/>
              </a:rPr>
              <a:t>+</a:t>
            </a:r>
          </a:p>
        </p:txBody>
      </p:sp>
      <p:sp>
        <p:nvSpPr>
          <p:cNvPr id="17415" name="Rectangle 7"/>
          <p:cNvSpPr>
            <a:spLocks/>
          </p:cNvSpPr>
          <p:nvPr/>
        </p:nvSpPr>
        <p:spPr bwMode="auto">
          <a:xfrm>
            <a:off x="4518272" y="520700"/>
            <a:ext cx="30770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600">
                <a:latin typeface="Geneva" charset="0"/>
                <a:cs typeface="Geneva" charset="0"/>
                <a:sym typeface="Geneva" charset="0"/>
              </a:rPr>
              <a:t>=</a:t>
            </a:r>
          </a:p>
        </p:txBody>
      </p:sp>
      <p:sp>
        <p:nvSpPr>
          <p:cNvPr id="17416" name="Rectangle 8"/>
          <p:cNvSpPr>
            <a:spLocks/>
          </p:cNvSpPr>
          <p:nvPr/>
        </p:nvSpPr>
        <p:spPr bwMode="auto">
          <a:xfrm>
            <a:off x="1444872" y="5194300"/>
            <a:ext cx="2506133" cy="1409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7" name="Rectangle 9"/>
          <p:cNvSpPr>
            <a:spLocks/>
          </p:cNvSpPr>
          <p:nvPr/>
        </p:nvSpPr>
        <p:spPr bwMode="auto">
          <a:xfrm>
            <a:off x="4868226" y="165100"/>
            <a:ext cx="1546578" cy="14351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8" name="Rectangle 10"/>
          <p:cNvSpPr>
            <a:spLocks/>
          </p:cNvSpPr>
          <p:nvPr/>
        </p:nvSpPr>
        <p:spPr bwMode="auto">
          <a:xfrm>
            <a:off x="6414804" y="177800"/>
            <a:ext cx="970844" cy="14224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9" name="Rectangle 11"/>
          <p:cNvSpPr>
            <a:spLocks/>
          </p:cNvSpPr>
          <p:nvPr/>
        </p:nvSpPr>
        <p:spPr bwMode="auto">
          <a:xfrm>
            <a:off x="4868227" y="2133600"/>
            <a:ext cx="1557867" cy="14351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0" name="Rectangle 12"/>
          <p:cNvSpPr>
            <a:spLocks/>
          </p:cNvSpPr>
          <p:nvPr/>
        </p:nvSpPr>
        <p:spPr bwMode="auto">
          <a:xfrm>
            <a:off x="6414804" y="2133600"/>
            <a:ext cx="970844" cy="14351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1" name="Rectangle 13"/>
          <p:cNvSpPr>
            <a:spLocks/>
          </p:cNvSpPr>
          <p:nvPr/>
        </p:nvSpPr>
        <p:spPr bwMode="auto">
          <a:xfrm>
            <a:off x="4868227" y="2133600"/>
            <a:ext cx="790222" cy="7493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2" name="Rectangle 14"/>
          <p:cNvSpPr>
            <a:spLocks/>
          </p:cNvSpPr>
          <p:nvPr/>
        </p:nvSpPr>
        <p:spPr bwMode="auto">
          <a:xfrm>
            <a:off x="5647161" y="2870200"/>
            <a:ext cx="778933" cy="6985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3" name="Rectangle 15"/>
          <p:cNvSpPr>
            <a:spLocks/>
          </p:cNvSpPr>
          <p:nvPr/>
        </p:nvSpPr>
        <p:spPr bwMode="auto">
          <a:xfrm>
            <a:off x="6414804" y="2133600"/>
            <a:ext cx="790222" cy="7493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4" name="Rectangle 16"/>
          <p:cNvSpPr>
            <a:spLocks/>
          </p:cNvSpPr>
          <p:nvPr/>
        </p:nvSpPr>
        <p:spPr bwMode="auto">
          <a:xfrm>
            <a:off x="6414804" y="2882900"/>
            <a:ext cx="790222" cy="6985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5" name="Rectangle 17"/>
          <p:cNvSpPr>
            <a:spLocks/>
          </p:cNvSpPr>
          <p:nvPr/>
        </p:nvSpPr>
        <p:spPr bwMode="auto">
          <a:xfrm>
            <a:off x="1512604" y="2603500"/>
            <a:ext cx="2517422" cy="14478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6" name="Rectangle 18"/>
          <p:cNvSpPr>
            <a:spLocks/>
          </p:cNvSpPr>
          <p:nvPr/>
        </p:nvSpPr>
        <p:spPr bwMode="auto">
          <a:xfrm>
            <a:off x="1512605" y="2603500"/>
            <a:ext cx="440267" cy="4064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7" name="Rectangle 19"/>
          <p:cNvSpPr>
            <a:spLocks/>
          </p:cNvSpPr>
          <p:nvPr/>
        </p:nvSpPr>
        <p:spPr bwMode="auto">
          <a:xfrm>
            <a:off x="1636783" y="3467100"/>
            <a:ext cx="474133" cy="4191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8" name="Rectangle 20"/>
          <p:cNvSpPr>
            <a:spLocks/>
          </p:cNvSpPr>
          <p:nvPr/>
        </p:nvSpPr>
        <p:spPr bwMode="auto">
          <a:xfrm>
            <a:off x="3307538" y="2781300"/>
            <a:ext cx="440267" cy="4064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9" name="Rectangle 21"/>
          <p:cNvSpPr>
            <a:spLocks/>
          </p:cNvSpPr>
          <p:nvPr/>
        </p:nvSpPr>
        <p:spPr bwMode="auto">
          <a:xfrm>
            <a:off x="2585050" y="3352800"/>
            <a:ext cx="440267" cy="4064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0" name="Rectangle 22"/>
          <p:cNvSpPr>
            <a:spLocks/>
          </p:cNvSpPr>
          <p:nvPr/>
        </p:nvSpPr>
        <p:spPr bwMode="auto">
          <a:xfrm>
            <a:off x="3409138" y="3454400"/>
            <a:ext cx="440267" cy="4064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1" name="Rectangle 23"/>
          <p:cNvSpPr>
            <a:spLocks/>
          </p:cNvSpPr>
          <p:nvPr/>
        </p:nvSpPr>
        <p:spPr bwMode="auto">
          <a:xfrm>
            <a:off x="5102471" y="4279900"/>
            <a:ext cx="2517422" cy="14478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2" name="Rectangle 24"/>
          <p:cNvSpPr>
            <a:spLocks/>
          </p:cNvSpPr>
          <p:nvPr/>
        </p:nvSpPr>
        <p:spPr bwMode="auto">
          <a:xfrm>
            <a:off x="5136339" y="43815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3" name="Rectangle 25"/>
          <p:cNvSpPr>
            <a:spLocks/>
          </p:cNvSpPr>
          <p:nvPr/>
        </p:nvSpPr>
        <p:spPr bwMode="auto">
          <a:xfrm>
            <a:off x="6626472" y="44323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4" name="Rectangle 26"/>
          <p:cNvSpPr>
            <a:spLocks/>
          </p:cNvSpPr>
          <p:nvPr/>
        </p:nvSpPr>
        <p:spPr bwMode="auto">
          <a:xfrm>
            <a:off x="5870116" y="51435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5" name="Rectangle 27"/>
          <p:cNvSpPr>
            <a:spLocks/>
          </p:cNvSpPr>
          <p:nvPr/>
        </p:nvSpPr>
        <p:spPr bwMode="auto">
          <a:xfrm>
            <a:off x="6547450" y="48641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6" name="Rectangle 28"/>
          <p:cNvSpPr>
            <a:spLocks/>
          </p:cNvSpPr>
          <p:nvPr/>
        </p:nvSpPr>
        <p:spPr bwMode="auto">
          <a:xfrm>
            <a:off x="6242650" y="54229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7" name="Rectangle 29"/>
          <p:cNvSpPr>
            <a:spLocks/>
          </p:cNvSpPr>
          <p:nvPr/>
        </p:nvSpPr>
        <p:spPr bwMode="auto">
          <a:xfrm>
            <a:off x="6987716" y="50419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8" name="Rectangle 30"/>
          <p:cNvSpPr>
            <a:spLocks/>
          </p:cNvSpPr>
          <p:nvPr/>
        </p:nvSpPr>
        <p:spPr bwMode="auto">
          <a:xfrm>
            <a:off x="6197494" y="46990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9" name="Rectangle 31"/>
          <p:cNvSpPr>
            <a:spLocks/>
          </p:cNvSpPr>
          <p:nvPr/>
        </p:nvSpPr>
        <p:spPr bwMode="auto">
          <a:xfrm>
            <a:off x="5260516" y="50927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0" name="Rectangle 32"/>
          <p:cNvSpPr>
            <a:spLocks/>
          </p:cNvSpPr>
          <p:nvPr/>
        </p:nvSpPr>
        <p:spPr bwMode="auto">
          <a:xfrm>
            <a:off x="7247361" y="44323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1" name="Rectangle 33"/>
          <p:cNvSpPr>
            <a:spLocks/>
          </p:cNvSpPr>
          <p:nvPr/>
        </p:nvSpPr>
        <p:spPr bwMode="auto">
          <a:xfrm>
            <a:off x="5508872" y="52832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2" name="Rectangle 34"/>
          <p:cNvSpPr>
            <a:spLocks/>
          </p:cNvSpPr>
          <p:nvPr/>
        </p:nvSpPr>
        <p:spPr bwMode="auto">
          <a:xfrm>
            <a:off x="6931272" y="47117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3" name="Rectangle 35"/>
          <p:cNvSpPr>
            <a:spLocks/>
          </p:cNvSpPr>
          <p:nvPr/>
        </p:nvSpPr>
        <p:spPr bwMode="auto">
          <a:xfrm>
            <a:off x="5768516" y="45466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4" name="Rectangle 36"/>
          <p:cNvSpPr>
            <a:spLocks/>
          </p:cNvSpPr>
          <p:nvPr/>
        </p:nvSpPr>
        <p:spPr bwMode="auto">
          <a:xfrm>
            <a:off x="2393139" y="2819400"/>
            <a:ext cx="214489" cy="381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5" name="Rectangle 37"/>
          <p:cNvSpPr>
            <a:spLocks/>
          </p:cNvSpPr>
          <p:nvPr/>
        </p:nvSpPr>
        <p:spPr bwMode="auto">
          <a:xfrm>
            <a:off x="3081761" y="3543300"/>
            <a:ext cx="214489" cy="381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6" name="Rectangle 38"/>
          <p:cNvSpPr>
            <a:spLocks/>
          </p:cNvSpPr>
          <p:nvPr/>
        </p:nvSpPr>
        <p:spPr bwMode="auto">
          <a:xfrm>
            <a:off x="7394116" y="55118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7" name="Rectangle 39"/>
          <p:cNvSpPr>
            <a:spLocks/>
          </p:cNvSpPr>
          <p:nvPr/>
        </p:nvSpPr>
        <p:spPr bwMode="auto">
          <a:xfrm>
            <a:off x="6840961" y="52705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8" name="Rectangle 40"/>
          <p:cNvSpPr>
            <a:spLocks/>
          </p:cNvSpPr>
          <p:nvPr/>
        </p:nvSpPr>
        <p:spPr bwMode="auto">
          <a:xfrm>
            <a:off x="6491005" y="50800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9" name="Rectangle 41"/>
          <p:cNvSpPr>
            <a:spLocks/>
          </p:cNvSpPr>
          <p:nvPr/>
        </p:nvSpPr>
        <p:spPr bwMode="auto">
          <a:xfrm>
            <a:off x="5418561" y="46863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17450" name="Group 42"/>
          <p:cNvGrpSpPr>
            <a:grpSpLocks/>
          </p:cNvGrpSpPr>
          <p:nvPr/>
        </p:nvGrpSpPr>
        <p:grpSpPr bwMode="auto">
          <a:xfrm>
            <a:off x="5985827" y="1701800"/>
            <a:ext cx="112889" cy="317500"/>
            <a:chOff x="0" y="0"/>
            <a:chExt cx="80" cy="200"/>
          </a:xfrm>
        </p:grpSpPr>
        <p:sp>
          <p:nvSpPr>
            <p:cNvPr id="17451" name="Line 43"/>
            <p:cNvSpPr>
              <a:spLocks noChangeShapeType="1"/>
            </p:cNvSpPr>
            <p:nvPr/>
          </p:nvSpPr>
          <p:spPr bwMode="auto">
            <a:xfrm>
              <a:off x="40" y="0"/>
              <a:ext cx="0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2" name="AutoShape 44"/>
            <p:cNvSpPr>
              <a:spLocks/>
            </p:cNvSpPr>
            <p:nvPr/>
          </p:nvSpPr>
          <p:spPr bwMode="auto">
            <a:xfrm>
              <a:off x="0" y="104"/>
              <a:ext cx="80" cy="9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0" y="0"/>
                  </a:lnTo>
                  <a:lnTo>
                    <a:pt x="10800" y="21600"/>
                  </a:lnTo>
                  <a:lnTo>
                    <a:pt x="21600" y="0"/>
                  </a:lnTo>
                  <a:lnTo>
                    <a:pt x="10800" y="0"/>
                  </a:lnTo>
                  <a:close/>
                  <a:moveTo>
                    <a:pt x="10800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7453" name="Group 45"/>
          <p:cNvGrpSpPr>
            <a:grpSpLocks/>
          </p:cNvGrpSpPr>
          <p:nvPr/>
        </p:nvGrpSpPr>
        <p:grpSpPr bwMode="auto">
          <a:xfrm>
            <a:off x="4221938" y="2832100"/>
            <a:ext cx="440267" cy="330200"/>
            <a:chOff x="0" y="0"/>
            <a:chExt cx="312" cy="208"/>
          </a:xfrm>
        </p:grpSpPr>
        <p:sp>
          <p:nvSpPr>
            <p:cNvPr id="17454" name="Line 46"/>
            <p:cNvSpPr>
              <a:spLocks noChangeShapeType="1"/>
            </p:cNvSpPr>
            <p:nvPr/>
          </p:nvSpPr>
          <p:spPr bwMode="auto">
            <a:xfrm flipH="1">
              <a:off x="79" y="0"/>
              <a:ext cx="233" cy="1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5" name="AutoShape 47"/>
            <p:cNvSpPr>
              <a:spLocks/>
            </p:cNvSpPr>
            <p:nvPr/>
          </p:nvSpPr>
          <p:spPr bwMode="auto">
            <a:xfrm>
              <a:off x="0" y="120"/>
              <a:ext cx="104" cy="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6615" y="7855"/>
                  </a:moveTo>
                  <a:lnTo>
                    <a:pt x="11631" y="0"/>
                  </a:lnTo>
                  <a:lnTo>
                    <a:pt x="0" y="21600"/>
                  </a:lnTo>
                  <a:lnTo>
                    <a:pt x="21600" y="17673"/>
                  </a:lnTo>
                  <a:lnTo>
                    <a:pt x="16615" y="7855"/>
                  </a:lnTo>
                  <a:close/>
                  <a:moveTo>
                    <a:pt x="16615" y="7855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7456" name="Group 48"/>
          <p:cNvGrpSpPr>
            <a:grpSpLocks/>
          </p:cNvGrpSpPr>
          <p:nvPr/>
        </p:nvGrpSpPr>
        <p:grpSpPr bwMode="auto">
          <a:xfrm>
            <a:off x="4221938" y="4127500"/>
            <a:ext cx="688622" cy="520700"/>
            <a:chOff x="0" y="0"/>
            <a:chExt cx="488" cy="328"/>
          </a:xfrm>
        </p:grpSpPr>
        <p:sp>
          <p:nvSpPr>
            <p:cNvPr id="17457" name="Line 49"/>
            <p:cNvSpPr>
              <a:spLocks noChangeShapeType="1"/>
            </p:cNvSpPr>
            <p:nvPr/>
          </p:nvSpPr>
          <p:spPr bwMode="auto">
            <a:xfrm>
              <a:off x="0" y="0"/>
              <a:ext cx="408" cy="2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8" name="AutoShape 50"/>
            <p:cNvSpPr>
              <a:spLocks/>
            </p:cNvSpPr>
            <p:nvPr/>
          </p:nvSpPr>
          <p:spPr bwMode="auto">
            <a:xfrm>
              <a:off x="384" y="240"/>
              <a:ext cx="104" cy="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4985" y="7855"/>
                  </a:moveTo>
                  <a:lnTo>
                    <a:pt x="0" y="17673"/>
                  </a:lnTo>
                  <a:lnTo>
                    <a:pt x="21600" y="21600"/>
                  </a:lnTo>
                  <a:lnTo>
                    <a:pt x="9969" y="0"/>
                  </a:lnTo>
                  <a:lnTo>
                    <a:pt x="4985" y="7855"/>
                  </a:lnTo>
                  <a:close/>
                  <a:moveTo>
                    <a:pt x="4985" y="7855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7459" name="Group 51"/>
          <p:cNvGrpSpPr>
            <a:grpSpLocks/>
          </p:cNvGrpSpPr>
          <p:nvPr/>
        </p:nvGrpSpPr>
        <p:grpSpPr bwMode="auto">
          <a:xfrm>
            <a:off x="4289672" y="5346700"/>
            <a:ext cx="417689" cy="546100"/>
            <a:chOff x="0" y="0"/>
            <a:chExt cx="295" cy="344"/>
          </a:xfrm>
        </p:grpSpPr>
        <p:sp>
          <p:nvSpPr>
            <p:cNvPr id="17460" name="Line 52"/>
            <p:cNvSpPr>
              <a:spLocks noChangeShapeType="1"/>
            </p:cNvSpPr>
            <p:nvPr/>
          </p:nvSpPr>
          <p:spPr bwMode="auto">
            <a:xfrm flipH="1">
              <a:off x="63" y="0"/>
              <a:ext cx="232" cy="2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1" name="AutoShape 53"/>
            <p:cNvSpPr>
              <a:spLocks/>
            </p:cNvSpPr>
            <p:nvPr/>
          </p:nvSpPr>
          <p:spPr bwMode="auto">
            <a:xfrm>
              <a:off x="0" y="240"/>
              <a:ext cx="96" cy="10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4400" y="6646"/>
                  </a:moveTo>
                  <a:lnTo>
                    <a:pt x="7200" y="0"/>
                  </a:lnTo>
                  <a:lnTo>
                    <a:pt x="0" y="21600"/>
                  </a:lnTo>
                  <a:lnTo>
                    <a:pt x="21600" y="11631"/>
                  </a:lnTo>
                  <a:lnTo>
                    <a:pt x="14400" y="6646"/>
                  </a:lnTo>
                  <a:close/>
                  <a:moveTo>
                    <a:pt x="14400" y="6646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4335401-BF57-1747-A025-88A2FA3BE929}"/>
              </a:ext>
            </a:extLst>
          </p:cNvPr>
          <p:cNvSpPr txBox="1"/>
          <p:nvPr/>
        </p:nvSpPr>
        <p:spPr>
          <a:xfrm>
            <a:off x="5418561" y="6126490"/>
            <a:ext cx="4027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configurational entropy?</a:t>
            </a:r>
          </a:p>
        </p:txBody>
      </p:sp>
    </p:spTree>
    <p:extLst>
      <p:ext uri="{BB962C8B-B14F-4D97-AF65-F5344CB8AC3E}">
        <p14:creationId xmlns:p14="http://schemas.microsoft.com/office/powerpoint/2010/main" val="393894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1028"/>
          <p:cNvSpPr txBox="1">
            <a:spLocks noChangeArrowheads="1"/>
          </p:cNvSpPr>
          <p:nvPr/>
        </p:nvSpPr>
        <p:spPr bwMode="auto">
          <a:xfrm>
            <a:off x="2196952" y="116915"/>
            <a:ext cx="847325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000" b="0" dirty="0">
                <a:solidFill>
                  <a:srgbClr val="0000FF"/>
                </a:solidFill>
                <a:latin typeface="Arial"/>
                <a:cs typeface="Arial"/>
              </a:rPr>
              <a:t>For a random mixture, number of configurations given by: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6E7254-EC00-D34A-8235-2D0ADAF2B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61" y="2060848"/>
            <a:ext cx="9390563" cy="1873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17BE38-FA83-4745-BDD7-CA8B1B58D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6165304"/>
            <a:ext cx="5041900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2211B3-6C84-234B-8B84-373BFBC51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11" y="4807362"/>
            <a:ext cx="7531100" cy="43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C78945-F4E2-354C-AAB6-B7896E429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811" y="5492683"/>
            <a:ext cx="7480300" cy="4191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B13B0C0-2F3A-5549-BB2D-6E8220B74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3"/>
          <a:stretch/>
        </p:blipFill>
        <p:spPr bwMode="auto">
          <a:xfrm>
            <a:off x="263352" y="283780"/>
            <a:ext cx="1933600" cy="98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22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53EEE-BC48-A642-9FD1-51EE81397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983"/>
            <a:ext cx="9974673" cy="3888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30F2EC-9924-B34B-AE26-0A95CF9FC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5696506"/>
            <a:ext cx="6192687" cy="864841"/>
          </a:xfrm>
          <a:prstGeom prst="rect">
            <a:avLst/>
          </a:prstGeom>
        </p:spPr>
      </p:pic>
      <p:pic>
        <p:nvPicPr>
          <p:cNvPr id="5" name="Picture 1030" descr="&#10;new-21.gif                                                     0000B67EMacintosh HD                   ABA78158:">
            <a:extLst>
              <a:ext uri="{FF2B5EF4-FFF2-40B4-BE49-F238E27FC236}">
                <a16:creationId xmlns:a16="http://schemas.microsoft.com/office/drawing/2014/main" id="{804652B1-8981-B440-B29A-0AE981348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3" b="17049"/>
          <a:stretch/>
        </p:blipFill>
        <p:spPr bwMode="auto">
          <a:xfrm>
            <a:off x="315265" y="261935"/>
            <a:ext cx="2900415" cy="699958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676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79376" y="75976"/>
            <a:ext cx="866986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400" b="0">
                <a:latin typeface="Arial"/>
                <a:cs typeface="Arial"/>
              </a:rPr>
              <a:t>Solution-like behaviour when particles about </a:t>
            </a:r>
            <a:r>
              <a:rPr lang="en-GB" sz="4400" b="0">
                <a:solidFill>
                  <a:srgbClr val="000099"/>
                </a:solidFill>
                <a:latin typeface="Arial"/>
                <a:cs typeface="Arial"/>
              </a:rPr>
              <a:t>1000 atoms</a:t>
            </a:r>
            <a:r>
              <a:rPr lang="en-GB" sz="4400" b="0">
                <a:latin typeface="Arial"/>
                <a:cs typeface="Arial"/>
              </a:rPr>
              <a:t> in size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144634" y="5724887"/>
            <a:ext cx="3048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0" dirty="0">
                <a:latin typeface="Arial"/>
                <a:cs typeface="Arial"/>
              </a:rPr>
              <a:t>Free energy of mixing due to </a:t>
            </a:r>
            <a:r>
              <a:rPr lang="en-GB" sz="2000" b="0" dirty="0" err="1">
                <a:latin typeface="Arial"/>
                <a:cs typeface="Arial"/>
              </a:rPr>
              <a:t>configurational</a:t>
            </a:r>
            <a:r>
              <a:rPr lang="en-GB" sz="2000" b="0" dirty="0">
                <a:latin typeface="Arial"/>
                <a:cs typeface="Arial"/>
              </a:rPr>
              <a:t> entropy alone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1CE5D90-C4A4-F541-8C23-5412A64DD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339" t="35300" r="24741" b="29000"/>
          <a:stretch/>
        </p:blipFill>
        <p:spPr>
          <a:xfrm>
            <a:off x="2639616" y="1700808"/>
            <a:ext cx="5832648" cy="483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34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1028"/>
          <p:cNvSpPr txBox="1">
            <a:spLocks noChangeArrowheads="1"/>
          </p:cNvSpPr>
          <p:nvPr/>
        </p:nvSpPr>
        <p:spPr bwMode="auto">
          <a:xfrm>
            <a:off x="499951" y="210837"/>
            <a:ext cx="413173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6600" b="0" dirty="0">
                <a:solidFill>
                  <a:srgbClr val="0000FF"/>
                </a:solidFill>
                <a:latin typeface="Arial"/>
                <a:cs typeface="Arial"/>
              </a:rPr>
              <a:t>Enthalpy</a:t>
            </a:r>
          </a:p>
        </p:txBody>
      </p:sp>
      <p:sp>
        <p:nvSpPr>
          <p:cNvPr id="14341" name="Rectangle 1029"/>
          <p:cNvSpPr>
            <a:spLocks noChangeArrowheads="1"/>
          </p:cNvSpPr>
          <p:nvPr/>
        </p:nvSpPr>
        <p:spPr bwMode="auto">
          <a:xfrm>
            <a:off x="570899" y="4941168"/>
            <a:ext cx="1151467" cy="762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Rectangle 1030"/>
          <p:cNvSpPr>
            <a:spLocks noChangeArrowheads="1"/>
          </p:cNvSpPr>
          <p:nvPr/>
        </p:nvSpPr>
        <p:spPr bwMode="auto">
          <a:xfrm>
            <a:off x="1722365" y="4941168"/>
            <a:ext cx="1016000" cy="762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Line 1031"/>
          <p:cNvSpPr>
            <a:spLocks noChangeShapeType="1"/>
          </p:cNvSpPr>
          <p:nvPr/>
        </p:nvSpPr>
        <p:spPr bwMode="auto">
          <a:xfrm>
            <a:off x="1722365" y="4560168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Line 1033"/>
          <p:cNvSpPr>
            <a:spLocks noChangeShapeType="1"/>
          </p:cNvSpPr>
          <p:nvPr/>
        </p:nvSpPr>
        <p:spPr bwMode="auto">
          <a:xfrm flipV="1">
            <a:off x="1722365" y="5779368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C1D117-183A-DF40-A17C-BF18F36E0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03" y="1988840"/>
            <a:ext cx="7152061" cy="756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79617C-B293-284D-A560-A382C42CC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49" y="3399663"/>
            <a:ext cx="6950556" cy="6209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111F087-A90F-8A4E-B476-DD9B8883CAD1}"/>
              </a:ext>
            </a:extLst>
          </p:cNvPr>
          <p:cNvGrpSpPr/>
          <p:nvPr/>
        </p:nvGrpSpPr>
        <p:grpSpPr>
          <a:xfrm>
            <a:off x="2805380" y="5125914"/>
            <a:ext cx="7395076" cy="1521249"/>
            <a:chOff x="2805380" y="5125914"/>
            <a:chExt cx="7395076" cy="152124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91C4AFF-8B70-B443-96D4-F849D0FB3A2F}"/>
                </a:ext>
              </a:extLst>
            </p:cNvPr>
            <p:cNvSpPr txBox="1"/>
            <p:nvPr/>
          </p:nvSpPr>
          <p:spPr>
            <a:xfrm>
              <a:off x="3143672" y="6123943"/>
              <a:ext cx="67249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>
                  <a:latin typeface="Arial" panose="020B0604020202020204" pitchFamily="34" charset="0"/>
                  <a:cs typeface="Arial" panose="020B0604020202020204" pitchFamily="34" charset="0"/>
                </a:rPr>
                <a:t>chemical component of interfacial energy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15A3A6E-E0DC-BD4A-BEA7-6ABFBDB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05380" y="5125914"/>
              <a:ext cx="7395076" cy="577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7192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1030"/>
          <p:cNvSpPr txBox="1">
            <a:spLocks noChangeArrowheads="1"/>
          </p:cNvSpPr>
          <p:nvPr/>
        </p:nvSpPr>
        <p:spPr bwMode="auto">
          <a:xfrm>
            <a:off x="326603" y="205770"/>
            <a:ext cx="672972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4800" b="0" dirty="0">
                <a:solidFill>
                  <a:srgbClr val="0000FF"/>
                </a:solidFill>
                <a:latin typeface="Arial"/>
                <a:cs typeface="Arial"/>
              </a:rPr>
              <a:t>Structural component of</a:t>
            </a:r>
          </a:p>
          <a:p>
            <a:r>
              <a:rPr lang="en-GB" sz="4800" b="0" dirty="0">
                <a:solidFill>
                  <a:srgbClr val="0000FF"/>
                </a:solidFill>
                <a:latin typeface="Arial"/>
                <a:cs typeface="Arial"/>
              </a:rPr>
              <a:t>interfacial energy</a:t>
            </a:r>
          </a:p>
        </p:txBody>
      </p:sp>
      <p:sp>
        <p:nvSpPr>
          <p:cNvPr id="13320" name="Line 1032"/>
          <p:cNvSpPr>
            <a:spLocks noChangeShapeType="1"/>
          </p:cNvSpPr>
          <p:nvPr/>
        </p:nvSpPr>
        <p:spPr bwMode="auto">
          <a:xfrm flipV="1">
            <a:off x="1478938" y="3505202"/>
            <a:ext cx="0" cy="2057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3321" name="Line 1033"/>
          <p:cNvSpPr>
            <a:spLocks noChangeShapeType="1"/>
          </p:cNvSpPr>
          <p:nvPr/>
        </p:nvSpPr>
        <p:spPr bwMode="auto">
          <a:xfrm>
            <a:off x="1343472" y="5257802"/>
            <a:ext cx="4402667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Arial"/>
              <a:cs typeface="Arial"/>
            </a:endParaRPr>
          </a:p>
        </p:txBody>
      </p:sp>
      <p:pic>
        <p:nvPicPr>
          <p:cNvPr id="13322" name="Picture 10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872" y="3733802"/>
            <a:ext cx="356728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323" name="Text Box 1035"/>
          <p:cNvSpPr txBox="1">
            <a:spLocks noChangeArrowheads="1"/>
          </p:cNvSpPr>
          <p:nvPr/>
        </p:nvSpPr>
        <p:spPr bwMode="auto">
          <a:xfrm>
            <a:off x="434976" y="4038602"/>
            <a:ext cx="90849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5400" b="0" i="1" dirty="0" err="1">
                <a:latin typeface="Arial"/>
                <a:cs typeface="Arial"/>
              </a:rPr>
              <a:t>S</a:t>
            </a:r>
            <a:r>
              <a:rPr lang="en-GB" sz="5400" b="0" baseline="-25000" dirty="0" err="1">
                <a:latin typeface="Arial"/>
                <a:cs typeface="Arial"/>
              </a:rPr>
              <a:t>v</a:t>
            </a:r>
            <a:endParaRPr lang="en-GB" sz="3200" b="0" baseline="-25000" dirty="0">
              <a:latin typeface="Arial"/>
              <a:cs typeface="Arial"/>
            </a:endParaRPr>
          </a:p>
        </p:txBody>
      </p:sp>
      <p:sp>
        <p:nvSpPr>
          <p:cNvPr id="13324" name="Text Box 1036"/>
          <p:cNvSpPr txBox="1">
            <a:spLocks noChangeArrowheads="1"/>
          </p:cNvSpPr>
          <p:nvPr/>
        </p:nvSpPr>
        <p:spPr bwMode="auto">
          <a:xfrm>
            <a:off x="2494938" y="5334003"/>
            <a:ext cx="21885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0" dirty="0">
                <a:latin typeface="Arial"/>
                <a:cs typeface="Arial"/>
              </a:rPr>
              <a:t>Particle size</a:t>
            </a:r>
          </a:p>
        </p:txBody>
      </p:sp>
      <p:sp>
        <p:nvSpPr>
          <p:cNvPr id="13325" name="Text Box 1037"/>
          <p:cNvSpPr txBox="1">
            <a:spLocks noChangeArrowheads="1"/>
          </p:cNvSpPr>
          <p:nvPr/>
        </p:nvSpPr>
        <p:spPr bwMode="auto">
          <a:xfrm>
            <a:off x="5591944" y="5601793"/>
            <a:ext cx="331893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0">
                <a:solidFill>
                  <a:srgbClr val="800000"/>
                </a:solidFill>
                <a:latin typeface="Arial"/>
                <a:cs typeface="Arial"/>
              </a:rPr>
              <a:t>Solution formation impossible!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5727A2-4E19-5A40-9BF0-4DD2729BD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0" y="2428897"/>
            <a:ext cx="5733959" cy="81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46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695400" y="457200"/>
            <a:ext cx="1412" cy="14224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1643667" y="457200"/>
            <a:ext cx="1412" cy="14224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1327578" y="457200"/>
            <a:ext cx="1412" cy="14224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>
            <a:off x="1011489" y="457200"/>
            <a:ext cx="1412" cy="14224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298" name="Oval 10"/>
          <p:cNvSpPr>
            <a:spLocks noChangeArrowheads="1"/>
          </p:cNvSpPr>
          <p:nvPr/>
        </p:nvSpPr>
        <p:spPr bwMode="auto">
          <a:xfrm>
            <a:off x="751845" y="927100"/>
            <a:ext cx="846667" cy="482600"/>
          </a:xfrm>
          <a:prstGeom prst="ellipse">
            <a:avLst/>
          </a:prstGeom>
          <a:solidFill>
            <a:srgbClr val="FFFF00"/>
          </a:solidFill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>
            <a:off x="932467" y="1092200"/>
            <a:ext cx="1412" cy="177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>
            <a:off x="1406600" y="1092200"/>
            <a:ext cx="1412" cy="177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 flipV="1">
            <a:off x="932467" y="939800"/>
            <a:ext cx="79022" cy="1397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 flipH="1" flipV="1">
            <a:off x="1327578" y="952500"/>
            <a:ext cx="79022" cy="1270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03" name="Line 15"/>
          <p:cNvSpPr>
            <a:spLocks noChangeShapeType="1"/>
          </p:cNvSpPr>
          <p:nvPr/>
        </p:nvSpPr>
        <p:spPr bwMode="auto">
          <a:xfrm flipH="1">
            <a:off x="1338868" y="1270000"/>
            <a:ext cx="67733" cy="1016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04" name="Line 16"/>
          <p:cNvSpPr>
            <a:spLocks noChangeShapeType="1"/>
          </p:cNvSpPr>
          <p:nvPr/>
        </p:nvSpPr>
        <p:spPr bwMode="auto">
          <a:xfrm>
            <a:off x="932467" y="1257300"/>
            <a:ext cx="79022" cy="1270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06" name="Line 18"/>
          <p:cNvSpPr>
            <a:spLocks noChangeShapeType="1"/>
          </p:cNvSpPr>
          <p:nvPr/>
        </p:nvSpPr>
        <p:spPr bwMode="auto">
          <a:xfrm>
            <a:off x="3901444" y="25146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07" name="Line 19"/>
          <p:cNvSpPr>
            <a:spLocks noChangeShapeType="1"/>
          </p:cNvSpPr>
          <p:nvPr/>
        </p:nvSpPr>
        <p:spPr bwMode="auto">
          <a:xfrm>
            <a:off x="1688822" y="25146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08" name="Line 20"/>
          <p:cNvSpPr>
            <a:spLocks noChangeShapeType="1"/>
          </p:cNvSpPr>
          <p:nvPr/>
        </p:nvSpPr>
        <p:spPr bwMode="auto">
          <a:xfrm>
            <a:off x="2953178" y="25146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09" name="Line 21"/>
          <p:cNvSpPr>
            <a:spLocks noChangeShapeType="1"/>
          </p:cNvSpPr>
          <p:nvPr/>
        </p:nvSpPr>
        <p:spPr bwMode="auto">
          <a:xfrm>
            <a:off x="3269267" y="25146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10" name="Line 22"/>
          <p:cNvSpPr>
            <a:spLocks noChangeShapeType="1"/>
          </p:cNvSpPr>
          <p:nvPr/>
        </p:nvSpPr>
        <p:spPr bwMode="auto">
          <a:xfrm>
            <a:off x="3585355" y="25146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11" name="Line 23"/>
          <p:cNvSpPr>
            <a:spLocks noChangeShapeType="1"/>
          </p:cNvSpPr>
          <p:nvPr/>
        </p:nvSpPr>
        <p:spPr bwMode="auto">
          <a:xfrm>
            <a:off x="2321000" y="25146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12" name="Line 24"/>
          <p:cNvSpPr>
            <a:spLocks noChangeShapeType="1"/>
          </p:cNvSpPr>
          <p:nvPr/>
        </p:nvSpPr>
        <p:spPr bwMode="auto">
          <a:xfrm>
            <a:off x="2004911" y="25146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13" name="Oval 25"/>
          <p:cNvSpPr>
            <a:spLocks noChangeArrowheads="1"/>
          </p:cNvSpPr>
          <p:nvPr/>
        </p:nvSpPr>
        <p:spPr bwMode="auto">
          <a:xfrm>
            <a:off x="1372734" y="3352800"/>
            <a:ext cx="2901244" cy="1181100"/>
          </a:xfrm>
          <a:prstGeom prst="ellipse">
            <a:avLst/>
          </a:prstGeom>
          <a:solidFill>
            <a:srgbClr val="FFFF00"/>
          </a:solidFill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14" name="Line 26"/>
          <p:cNvSpPr>
            <a:spLocks noChangeShapeType="1"/>
          </p:cNvSpPr>
          <p:nvPr/>
        </p:nvSpPr>
        <p:spPr bwMode="auto">
          <a:xfrm flipV="1">
            <a:off x="3111222" y="3683000"/>
            <a:ext cx="1412" cy="5461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15" name="Line 27"/>
          <p:cNvSpPr>
            <a:spLocks noChangeShapeType="1"/>
          </p:cNvSpPr>
          <p:nvPr/>
        </p:nvSpPr>
        <p:spPr bwMode="auto">
          <a:xfrm flipV="1">
            <a:off x="2162955" y="3670300"/>
            <a:ext cx="1412" cy="5461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16" name="Line 28"/>
          <p:cNvSpPr>
            <a:spLocks noChangeShapeType="1"/>
          </p:cNvSpPr>
          <p:nvPr/>
        </p:nvSpPr>
        <p:spPr bwMode="auto">
          <a:xfrm flipV="1">
            <a:off x="3596644" y="3771900"/>
            <a:ext cx="1412" cy="3683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17" name="Line 29"/>
          <p:cNvSpPr>
            <a:spLocks noChangeShapeType="1"/>
          </p:cNvSpPr>
          <p:nvPr/>
        </p:nvSpPr>
        <p:spPr bwMode="auto">
          <a:xfrm>
            <a:off x="1361444" y="25019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18" name="Line 30"/>
          <p:cNvSpPr>
            <a:spLocks noChangeShapeType="1"/>
          </p:cNvSpPr>
          <p:nvPr/>
        </p:nvSpPr>
        <p:spPr bwMode="auto">
          <a:xfrm>
            <a:off x="4251400" y="25019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19" name="Line 31"/>
          <p:cNvSpPr>
            <a:spLocks noChangeShapeType="1"/>
          </p:cNvSpPr>
          <p:nvPr/>
        </p:nvSpPr>
        <p:spPr bwMode="auto">
          <a:xfrm>
            <a:off x="2637089" y="25146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20" name="Line 32"/>
          <p:cNvSpPr>
            <a:spLocks noChangeShapeType="1"/>
          </p:cNvSpPr>
          <p:nvPr/>
        </p:nvSpPr>
        <p:spPr bwMode="auto">
          <a:xfrm flipV="1">
            <a:off x="1700111" y="3721100"/>
            <a:ext cx="1412" cy="3429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21" name="Line 33"/>
          <p:cNvSpPr>
            <a:spLocks noChangeShapeType="1"/>
          </p:cNvSpPr>
          <p:nvPr/>
        </p:nvSpPr>
        <p:spPr bwMode="auto">
          <a:xfrm flipV="1">
            <a:off x="2162956" y="3403600"/>
            <a:ext cx="158044" cy="2540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22" name="Line 34"/>
          <p:cNvSpPr>
            <a:spLocks noChangeShapeType="1"/>
          </p:cNvSpPr>
          <p:nvPr/>
        </p:nvSpPr>
        <p:spPr bwMode="auto">
          <a:xfrm>
            <a:off x="2953178" y="3352800"/>
            <a:ext cx="158044" cy="3302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23" name="Line 35"/>
          <p:cNvSpPr>
            <a:spLocks noChangeShapeType="1"/>
          </p:cNvSpPr>
          <p:nvPr/>
        </p:nvSpPr>
        <p:spPr bwMode="auto">
          <a:xfrm>
            <a:off x="3280556" y="3390900"/>
            <a:ext cx="327378" cy="3683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24" name="Line 36"/>
          <p:cNvSpPr>
            <a:spLocks noChangeShapeType="1"/>
          </p:cNvSpPr>
          <p:nvPr/>
        </p:nvSpPr>
        <p:spPr bwMode="auto">
          <a:xfrm flipH="1">
            <a:off x="1700112" y="3454400"/>
            <a:ext cx="316089" cy="2540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25" name="Line 37"/>
          <p:cNvSpPr>
            <a:spLocks noChangeShapeType="1"/>
          </p:cNvSpPr>
          <p:nvPr/>
        </p:nvSpPr>
        <p:spPr bwMode="auto">
          <a:xfrm>
            <a:off x="1700111" y="4051300"/>
            <a:ext cx="304800" cy="3683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26" name="Line 38"/>
          <p:cNvSpPr>
            <a:spLocks noChangeShapeType="1"/>
          </p:cNvSpPr>
          <p:nvPr/>
        </p:nvSpPr>
        <p:spPr bwMode="auto">
          <a:xfrm>
            <a:off x="2162956" y="4203700"/>
            <a:ext cx="158044" cy="2794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27" name="Line 39"/>
          <p:cNvSpPr>
            <a:spLocks noChangeShapeType="1"/>
          </p:cNvSpPr>
          <p:nvPr/>
        </p:nvSpPr>
        <p:spPr bwMode="auto">
          <a:xfrm flipH="1">
            <a:off x="2964467" y="4216400"/>
            <a:ext cx="146756" cy="2921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28" name="Line 40"/>
          <p:cNvSpPr>
            <a:spLocks noChangeShapeType="1"/>
          </p:cNvSpPr>
          <p:nvPr/>
        </p:nvSpPr>
        <p:spPr bwMode="auto">
          <a:xfrm flipH="1">
            <a:off x="3269267" y="4140200"/>
            <a:ext cx="327378" cy="3556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29" name="Freeform 41"/>
          <p:cNvSpPr>
            <a:spLocks/>
          </p:cNvSpPr>
          <p:nvPr/>
        </p:nvSpPr>
        <p:spPr bwMode="auto">
          <a:xfrm>
            <a:off x="3585357" y="3441700"/>
            <a:ext cx="496711" cy="673100"/>
          </a:xfrm>
          <a:custGeom>
            <a:avLst/>
            <a:gdLst>
              <a:gd name="T0" fmla="*/ 352 w 352"/>
              <a:gd name="T1" fmla="*/ 424 h 424"/>
              <a:gd name="T2" fmla="*/ 352 w 352"/>
              <a:gd name="T3" fmla="*/ 192 h 424"/>
              <a:gd name="T4" fmla="*/ 0 w 352"/>
              <a:gd name="T5" fmla="*/ 0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2" h="424">
                <a:moveTo>
                  <a:pt x="352" y="424"/>
                </a:moveTo>
                <a:lnTo>
                  <a:pt x="352" y="192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30" name="Line 42"/>
          <p:cNvSpPr>
            <a:spLocks noChangeShapeType="1"/>
          </p:cNvSpPr>
          <p:nvPr/>
        </p:nvSpPr>
        <p:spPr bwMode="auto">
          <a:xfrm flipH="1">
            <a:off x="3585357" y="4114800"/>
            <a:ext cx="496711" cy="30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32" name="Line 44"/>
          <p:cNvSpPr>
            <a:spLocks noChangeShapeType="1"/>
          </p:cNvSpPr>
          <p:nvPr/>
        </p:nvSpPr>
        <p:spPr bwMode="auto">
          <a:xfrm>
            <a:off x="8236378" y="32639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33" name="Line 45"/>
          <p:cNvSpPr>
            <a:spLocks noChangeShapeType="1"/>
          </p:cNvSpPr>
          <p:nvPr/>
        </p:nvSpPr>
        <p:spPr bwMode="auto">
          <a:xfrm>
            <a:off x="7288111" y="32639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34" name="Line 46"/>
          <p:cNvSpPr>
            <a:spLocks noChangeShapeType="1"/>
          </p:cNvSpPr>
          <p:nvPr/>
        </p:nvSpPr>
        <p:spPr bwMode="auto">
          <a:xfrm>
            <a:off x="7604200" y="32639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35" name="Line 47"/>
          <p:cNvSpPr>
            <a:spLocks noChangeShapeType="1"/>
          </p:cNvSpPr>
          <p:nvPr/>
        </p:nvSpPr>
        <p:spPr bwMode="auto">
          <a:xfrm>
            <a:off x="6655933" y="32639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36" name="Line 48"/>
          <p:cNvSpPr>
            <a:spLocks noChangeShapeType="1"/>
          </p:cNvSpPr>
          <p:nvPr/>
        </p:nvSpPr>
        <p:spPr bwMode="auto">
          <a:xfrm>
            <a:off x="6339844" y="32639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37" name="Oval 49"/>
          <p:cNvSpPr>
            <a:spLocks noChangeArrowheads="1"/>
          </p:cNvSpPr>
          <p:nvPr/>
        </p:nvSpPr>
        <p:spPr bwMode="auto">
          <a:xfrm>
            <a:off x="5707667" y="4102100"/>
            <a:ext cx="2901244" cy="1181100"/>
          </a:xfrm>
          <a:prstGeom prst="ellipse">
            <a:avLst/>
          </a:prstGeom>
          <a:solidFill>
            <a:srgbClr val="FFFF00"/>
          </a:solidFill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38" name="Line 50"/>
          <p:cNvSpPr>
            <a:spLocks noChangeShapeType="1"/>
          </p:cNvSpPr>
          <p:nvPr/>
        </p:nvSpPr>
        <p:spPr bwMode="auto">
          <a:xfrm flipV="1">
            <a:off x="7446155" y="4432300"/>
            <a:ext cx="1412" cy="5461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39" name="Line 51"/>
          <p:cNvSpPr>
            <a:spLocks noChangeShapeType="1"/>
          </p:cNvSpPr>
          <p:nvPr/>
        </p:nvSpPr>
        <p:spPr bwMode="auto">
          <a:xfrm flipV="1">
            <a:off x="6497889" y="4406900"/>
            <a:ext cx="1412" cy="5334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40" name="Line 52"/>
          <p:cNvSpPr>
            <a:spLocks noChangeShapeType="1"/>
          </p:cNvSpPr>
          <p:nvPr/>
        </p:nvSpPr>
        <p:spPr bwMode="auto">
          <a:xfrm>
            <a:off x="5696378" y="32512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41" name="Line 53"/>
          <p:cNvSpPr>
            <a:spLocks noChangeShapeType="1"/>
          </p:cNvSpPr>
          <p:nvPr/>
        </p:nvSpPr>
        <p:spPr bwMode="auto">
          <a:xfrm>
            <a:off x="8563755" y="32385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42" name="Line 54"/>
          <p:cNvSpPr>
            <a:spLocks noChangeShapeType="1"/>
          </p:cNvSpPr>
          <p:nvPr/>
        </p:nvSpPr>
        <p:spPr bwMode="auto">
          <a:xfrm>
            <a:off x="6023755" y="32639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43" name="Line 55"/>
          <p:cNvSpPr>
            <a:spLocks noChangeShapeType="1"/>
          </p:cNvSpPr>
          <p:nvPr/>
        </p:nvSpPr>
        <p:spPr bwMode="auto">
          <a:xfrm>
            <a:off x="6972022" y="32639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44" name="Line 56"/>
          <p:cNvSpPr>
            <a:spLocks noChangeShapeType="1"/>
          </p:cNvSpPr>
          <p:nvPr/>
        </p:nvSpPr>
        <p:spPr bwMode="auto">
          <a:xfrm flipV="1">
            <a:off x="6497889" y="4140200"/>
            <a:ext cx="158044" cy="2921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45" name="Line 57"/>
          <p:cNvSpPr>
            <a:spLocks noChangeShapeType="1"/>
          </p:cNvSpPr>
          <p:nvPr/>
        </p:nvSpPr>
        <p:spPr bwMode="auto">
          <a:xfrm>
            <a:off x="6497890" y="4927600"/>
            <a:ext cx="169333" cy="3175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46" name="Line 58"/>
          <p:cNvSpPr>
            <a:spLocks noChangeShapeType="1"/>
          </p:cNvSpPr>
          <p:nvPr/>
        </p:nvSpPr>
        <p:spPr bwMode="auto">
          <a:xfrm flipH="1" flipV="1">
            <a:off x="7288111" y="4102100"/>
            <a:ext cx="158044" cy="3302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47" name="Line 59"/>
          <p:cNvSpPr>
            <a:spLocks noChangeShapeType="1"/>
          </p:cNvSpPr>
          <p:nvPr/>
        </p:nvSpPr>
        <p:spPr bwMode="auto">
          <a:xfrm flipH="1">
            <a:off x="7299400" y="4965700"/>
            <a:ext cx="146756" cy="2921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48" name="Line 60"/>
          <p:cNvSpPr>
            <a:spLocks noChangeShapeType="1"/>
          </p:cNvSpPr>
          <p:nvPr/>
        </p:nvSpPr>
        <p:spPr bwMode="auto">
          <a:xfrm>
            <a:off x="7920289" y="32639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50" name="Rectangle 62"/>
          <p:cNvSpPr>
            <a:spLocks noChangeArrowheads="1"/>
          </p:cNvSpPr>
          <p:nvPr/>
        </p:nvSpPr>
        <p:spPr bwMode="auto">
          <a:xfrm>
            <a:off x="6226956" y="4114800"/>
            <a:ext cx="203200" cy="76200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52" name="Rectangle 64"/>
          <p:cNvSpPr>
            <a:spLocks noChangeArrowheads="1"/>
          </p:cNvSpPr>
          <p:nvPr/>
        </p:nvSpPr>
        <p:spPr bwMode="auto">
          <a:xfrm>
            <a:off x="6226956" y="5181600"/>
            <a:ext cx="203200" cy="76200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53" name="Rectangle 65"/>
          <p:cNvSpPr>
            <a:spLocks noChangeArrowheads="1"/>
          </p:cNvSpPr>
          <p:nvPr/>
        </p:nvSpPr>
        <p:spPr bwMode="auto">
          <a:xfrm>
            <a:off x="7513889" y="4038600"/>
            <a:ext cx="203200" cy="76200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54" name="Rectangle 66"/>
          <p:cNvSpPr>
            <a:spLocks noChangeArrowheads="1"/>
          </p:cNvSpPr>
          <p:nvPr/>
        </p:nvSpPr>
        <p:spPr bwMode="auto">
          <a:xfrm>
            <a:off x="7513889" y="5257800"/>
            <a:ext cx="203200" cy="76200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55" name="Rectangle 67"/>
          <p:cNvSpPr>
            <a:spLocks noChangeArrowheads="1"/>
          </p:cNvSpPr>
          <p:nvPr/>
        </p:nvSpPr>
        <p:spPr bwMode="auto">
          <a:xfrm>
            <a:off x="8123489" y="5105400"/>
            <a:ext cx="203200" cy="76200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56" name="Rectangle 68"/>
          <p:cNvSpPr>
            <a:spLocks noChangeArrowheads="1"/>
          </p:cNvSpPr>
          <p:nvPr/>
        </p:nvSpPr>
        <p:spPr bwMode="auto">
          <a:xfrm>
            <a:off x="8123489" y="4191000"/>
            <a:ext cx="203200" cy="76200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57" name="Text Box 69"/>
          <p:cNvSpPr txBox="1">
            <a:spLocks noChangeArrowheads="1"/>
          </p:cNvSpPr>
          <p:nvPr/>
        </p:nvSpPr>
        <p:spPr bwMode="auto">
          <a:xfrm>
            <a:off x="1756557" y="304800"/>
            <a:ext cx="18965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0">
                <a:latin typeface="Arial"/>
                <a:cs typeface="Arial"/>
              </a:rPr>
              <a:t>coherent</a:t>
            </a:r>
          </a:p>
        </p:txBody>
      </p:sp>
      <p:sp>
        <p:nvSpPr>
          <p:cNvPr id="12358" name="Text Box 70"/>
          <p:cNvSpPr txBox="1">
            <a:spLocks noChangeArrowheads="1"/>
          </p:cNvSpPr>
          <p:nvPr/>
        </p:nvSpPr>
        <p:spPr bwMode="auto">
          <a:xfrm>
            <a:off x="3449890" y="1752600"/>
            <a:ext cx="18965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0">
                <a:latin typeface="Arial"/>
                <a:cs typeface="Arial"/>
              </a:rPr>
              <a:t>coherent</a:t>
            </a:r>
          </a:p>
        </p:txBody>
      </p:sp>
      <p:sp>
        <p:nvSpPr>
          <p:cNvPr id="12359" name="Text Box 71"/>
          <p:cNvSpPr txBox="1">
            <a:spLocks noChangeArrowheads="1"/>
          </p:cNvSpPr>
          <p:nvPr/>
        </p:nvSpPr>
        <p:spPr bwMode="auto">
          <a:xfrm>
            <a:off x="6226957" y="2438400"/>
            <a:ext cx="18965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0">
                <a:latin typeface="Arial"/>
                <a:cs typeface="Arial"/>
              </a:rPr>
              <a:t>incoherent</a:t>
            </a:r>
          </a:p>
        </p:txBody>
      </p:sp>
    </p:spTree>
    <p:extLst>
      <p:ext uri="{BB962C8B-B14F-4D97-AF65-F5344CB8AC3E}">
        <p14:creationId xmlns:p14="http://schemas.microsoft.com/office/powerpoint/2010/main" val="3406249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600056" y="5085184"/>
            <a:ext cx="3960440" cy="138499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0" dirty="0">
                <a:latin typeface="Arial"/>
                <a:cs typeface="Arial"/>
              </a:rPr>
              <a:t>Single barrier to solution formation when components attract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64CE07-57E6-434D-A81F-8776DC3FF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7" y="1124744"/>
            <a:ext cx="6103911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1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456040" y="5229200"/>
            <a:ext cx="3957156" cy="138499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0" dirty="0">
                <a:latin typeface="Arial"/>
                <a:cs typeface="Arial"/>
              </a:rPr>
              <a:t>Double barrier to solution formation when components immiscible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2D1F36-02C8-F842-ADD8-59CA27CD4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73" y="1052736"/>
            <a:ext cx="5770927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8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99ED72-3603-DB4C-807E-9395939F72E7}"/>
              </a:ext>
            </a:extLst>
          </p:cNvPr>
          <p:cNvSpPr txBox="1"/>
          <p:nvPr/>
        </p:nvSpPr>
        <p:spPr>
          <a:xfrm>
            <a:off x="417035" y="18823"/>
            <a:ext cx="6925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Praseodymium-neodymium solid solutions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CD9E33-E3E6-CA4B-86E9-2A3E9D847541}"/>
              </a:ext>
            </a:extLst>
          </p:cNvPr>
          <p:cNvSpPr txBox="1"/>
          <p:nvPr/>
        </p:nvSpPr>
        <p:spPr>
          <a:xfrm>
            <a:off x="623392" y="4373595"/>
            <a:ext cx="4137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Lundin, Pool: J. Less Common Metals 9 (1965) 48-53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64D76D-65F0-C849-B7C7-433B2EF0A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658380"/>
            <a:ext cx="6166730" cy="2852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9A81AF-64D6-234A-A5C3-3E811EEF6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83" t="11151" r="17311" b="50000"/>
          <a:stretch/>
        </p:blipFill>
        <p:spPr>
          <a:xfrm>
            <a:off x="5591944" y="3370600"/>
            <a:ext cx="3744416" cy="329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30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523970-7396-2A44-B4B1-4DEA02966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692696"/>
            <a:ext cx="6192687" cy="8648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44BE8A-6FEA-4B40-8AB5-D6C582728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2132856"/>
            <a:ext cx="3340100" cy="41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D54425-BA41-1449-9766-7EF163442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24" y="3127275"/>
            <a:ext cx="7899400" cy="4699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D880A7-F68E-8F44-A650-F842AB5180F0}"/>
              </a:ext>
            </a:extLst>
          </p:cNvPr>
          <p:cNvCxnSpPr/>
          <p:nvPr/>
        </p:nvCxnSpPr>
        <p:spPr bwMode="auto">
          <a:xfrm>
            <a:off x="3359696" y="3717032"/>
            <a:ext cx="545112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B31B382-4631-1A44-8C5E-D80BAEB7C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52" y="4434443"/>
            <a:ext cx="2862526" cy="14649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D87D37-F8E7-3D4C-895C-3E81163F0D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242" y="4611607"/>
            <a:ext cx="3213100" cy="355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6FB8A7-256B-D84F-A4C6-2A8A66488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7242" y="5331687"/>
            <a:ext cx="2832100" cy="342900"/>
          </a:xfrm>
          <a:prstGeom prst="rect">
            <a:avLst/>
          </a:prstGeom>
        </p:spPr>
      </p:pic>
      <p:pic>
        <p:nvPicPr>
          <p:cNvPr id="16" name="Picture 15" descr="solution_compound.eps">
            <a:extLst>
              <a:ext uri="{FF2B5EF4-FFF2-40B4-BE49-F238E27FC236}">
                <a16:creationId xmlns:a16="http://schemas.microsoft.com/office/drawing/2014/main" id="{E5025991-48B8-0F43-BF02-E0C9E513D2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2"/>
          <a:stretch/>
        </p:blipFill>
        <p:spPr>
          <a:xfrm>
            <a:off x="7248128" y="4239488"/>
            <a:ext cx="2280858" cy="21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27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Line 2"/>
          <p:cNvSpPr>
            <a:spLocks noChangeShapeType="1"/>
          </p:cNvSpPr>
          <p:nvPr/>
        </p:nvSpPr>
        <p:spPr bwMode="auto">
          <a:xfrm flipH="1" flipV="1">
            <a:off x="-9498260" y="-3583062"/>
            <a:ext cx="11289" cy="12700"/>
          </a:xfrm>
          <a:prstGeom prst="line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 flipH="1" flipV="1">
            <a:off x="-9498260" y="-3583062"/>
            <a:ext cx="11289" cy="12700"/>
          </a:xfrm>
          <a:prstGeom prst="line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7" name="Arc 5"/>
          <p:cNvSpPr>
            <a:spLocks/>
          </p:cNvSpPr>
          <p:nvPr/>
        </p:nvSpPr>
        <p:spPr bwMode="auto">
          <a:xfrm>
            <a:off x="1508408" y="3459088"/>
            <a:ext cx="1456267" cy="14478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Arc 6"/>
          <p:cNvSpPr>
            <a:spLocks/>
          </p:cNvSpPr>
          <p:nvPr/>
        </p:nvSpPr>
        <p:spPr bwMode="auto">
          <a:xfrm>
            <a:off x="2930807" y="2468488"/>
            <a:ext cx="1478844" cy="2438400"/>
          </a:xfrm>
          <a:custGeom>
            <a:avLst/>
            <a:gdLst>
              <a:gd name="G0" fmla="+- 505 0 0"/>
              <a:gd name="G1" fmla="+- 0 0 0"/>
              <a:gd name="G2" fmla="+- 21600 0 0"/>
              <a:gd name="T0" fmla="*/ 22102 w 22102"/>
              <a:gd name="T1" fmla="*/ 355 h 21600"/>
              <a:gd name="T2" fmla="*/ 0 w 22102"/>
              <a:gd name="T3" fmla="*/ 21594 h 21600"/>
              <a:gd name="T4" fmla="*/ 505 w 22102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102" h="21600" fill="none" extrusionOk="0">
                <a:moveTo>
                  <a:pt x="22102" y="355"/>
                </a:moveTo>
                <a:cubicBezTo>
                  <a:pt x="21908" y="12144"/>
                  <a:pt x="12295" y="21599"/>
                  <a:pt x="505" y="21599"/>
                </a:cubicBezTo>
                <a:cubicBezTo>
                  <a:pt x="336" y="21599"/>
                  <a:pt x="168" y="21598"/>
                  <a:pt x="-1" y="21594"/>
                </a:cubicBezTo>
              </a:path>
              <a:path w="22102" h="21600" stroke="0" extrusionOk="0">
                <a:moveTo>
                  <a:pt x="22102" y="355"/>
                </a:moveTo>
                <a:cubicBezTo>
                  <a:pt x="21908" y="12144"/>
                  <a:pt x="12295" y="21599"/>
                  <a:pt x="505" y="21599"/>
                </a:cubicBezTo>
                <a:cubicBezTo>
                  <a:pt x="336" y="21599"/>
                  <a:pt x="168" y="21598"/>
                  <a:pt x="-1" y="21594"/>
                </a:cubicBezTo>
                <a:lnTo>
                  <a:pt x="505" y="0"/>
                </a:lnTo>
                <a:close/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/>
            <a:endParaRPr lang="en-GB" sz="2400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1508408" y="1477888"/>
            <a:ext cx="2912533" cy="4254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1203608" y="3300338"/>
            <a:ext cx="932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Geneva" charset="0"/>
              </a:rPr>
              <a:t>o</a:t>
            </a:r>
            <a:endParaRPr lang="en-GB" sz="2400"/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4635430" y="2246238"/>
            <a:ext cx="932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Geneva" charset="0"/>
              </a:rPr>
              <a:t>o</a:t>
            </a:r>
            <a:endParaRPr lang="en-GB" sz="2400"/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1203607" y="3478138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A</a:t>
            </a:r>
            <a:endParaRPr lang="en-GB" sz="2400"/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4658008" y="2487538"/>
            <a:ext cx="1154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B</a:t>
            </a:r>
            <a:endParaRPr lang="en-GB" sz="2400"/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1418096" y="5776839"/>
            <a:ext cx="1683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A</a:t>
            </a:r>
            <a:endParaRPr lang="en-GB" sz="2400"/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4319341" y="5802239"/>
            <a:ext cx="146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B</a:t>
            </a:r>
            <a:endParaRPr lang="en-GB" sz="2400"/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 rot="16200000">
            <a:off x="-998250" y="3843672"/>
            <a:ext cx="30264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Gibbs free energy per mole</a:t>
            </a:r>
            <a:endParaRPr lang="en-GB" sz="2400"/>
          </a:p>
        </p:txBody>
      </p:sp>
      <p:sp>
        <p:nvSpPr>
          <p:cNvPr id="44047" name="Oval 15"/>
          <p:cNvSpPr>
            <a:spLocks noChangeArrowheads="1"/>
          </p:cNvSpPr>
          <p:nvPr/>
        </p:nvSpPr>
        <p:spPr bwMode="auto">
          <a:xfrm>
            <a:off x="1451963" y="3338438"/>
            <a:ext cx="101600" cy="1143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8" name="Oval 16"/>
          <p:cNvSpPr>
            <a:spLocks noChangeArrowheads="1"/>
          </p:cNvSpPr>
          <p:nvPr/>
        </p:nvSpPr>
        <p:spPr bwMode="auto">
          <a:xfrm>
            <a:off x="4353208" y="2544688"/>
            <a:ext cx="90311" cy="1143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1079430" y="3325739"/>
            <a:ext cx="133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Symbol" charset="0"/>
              </a:rPr>
              <a:t>m</a:t>
            </a:r>
            <a:endParaRPr lang="en-GB" sz="2400"/>
          </a:p>
        </p:txBody>
      </p:sp>
      <p:sp>
        <p:nvSpPr>
          <p:cNvPr id="44050" name="Rectangle 18"/>
          <p:cNvSpPr>
            <a:spLocks noChangeArrowheads="1"/>
          </p:cNvSpPr>
          <p:nvPr/>
        </p:nvSpPr>
        <p:spPr bwMode="auto">
          <a:xfrm>
            <a:off x="4511252" y="2297039"/>
            <a:ext cx="133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Symbol" charset="0"/>
              </a:rPr>
              <a:t>m</a:t>
            </a:r>
            <a:endParaRPr lang="en-GB" sz="2400"/>
          </a:p>
        </p:txBody>
      </p:sp>
      <p:grpSp>
        <p:nvGrpSpPr>
          <p:cNvPr id="44051" name="Group 19"/>
          <p:cNvGrpSpPr>
            <a:grpSpLocks/>
          </p:cNvGrpSpPr>
          <p:nvPr/>
        </p:nvGrpSpPr>
        <p:grpSpPr bwMode="auto">
          <a:xfrm>
            <a:off x="492408" y="1738238"/>
            <a:ext cx="90311" cy="533400"/>
            <a:chOff x="1728" y="740"/>
            <a:chExt cx="64" cy="336"/>
          </a:xfrm>
        </p:grpSpPr>
        <p:sp>
          <p:nvSpPr>
            <p:cNvPr id="44052" name="Freeform 20"/>
            <p:cNvSpPr>
              <a:spLocks/>
            </p:cNvSpPr>
            <p:nvPr/>
          </p:nvSpPr>
          <p:spPr bwMode="auto">
            <a:xfrm>
              <a:off x="1760" y="740"/>
              <a:ext cx="32" cy="336"/>
            </a:xfrm>
            <a:custGeom>
              <a:avLst/>
              <a:gdLst>
                <a:gd name="T0" fmla="*/ 0 w 32"/>
                <a:gd name="T1" fmla="*/ 336 h 336"/>
                <a:gd name="T2" fmla="*/ 0 w 32"/>
                <a:gd name="T3" fmla="*/ 0 h 336"/>
                <a:gd name="T4" fmla="*/ 32 w 32"/>
                <a:gd name="T5" fmla="*/ 8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336">
                  <a:moveTo>
                    <a:pt x="0" y="336"/>
                  </a:moveTo>
                  <a:lnTo>
                    <a:pt x="0" y="0"/>
                  </a:lnTo>
                  <a:lnTo>
                    <a:pt x="32" y="8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3" name="Line 21"/>
            <p:cNvSpPr>
              <a:spLocks noChangeShapeType="1"/>
            </p:cNvSpPr>
            <p:nvPr/>
          </p:nvSpPr>
          <p:spPr bwMode="auto">
            <a:xfrm flipH="1">
              <a:off x="1728" y="740"/>
              <a:ext cx="32" cy="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055" name="Rectangle 23"/>
          <p:cNvSpPr>
            <a:spLocks noChangeArrowheads="1"/>
          </p:cNvSpPr>
          <p:nvPr/>
        </p:nvSpPr>
        <p:spPr bwMode="auto">
          <a:xfrm>
            <a:off x="1948674" y="6170539"/>
            <a:ext cx="22988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Concentration x of B</a:t>
            </a:r>
            <a:endParaRPr lang="en-GB" sz="2400"/>
          </a:p>
        </p:txBody>
      </p:sp>
      <p:sp>
        <p:nvSpPr>
          <p:cNvPr id="44056" name="Line 24"/>
          <p:cNvSpPr>
            <a:spLocks noChangeShapeType="1"/>
          </p:cNvSpPr>
          <p:nvPr/>
        </p:nvSpPr>
        <p:spPr bwMode="auto">
          <a:xfrm>
            <a:off x="1508408" y="3382888"/>
            <a:ext cx="474133" cy="1143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Oval 25"/>
          <p:cNvSpPr>
            <a:spLocks noChangeArrowheads="1"/>
          </p:cNvSpPr>
          <p:nvPr/>
        </p:nvSpPr>
        <p:spPr bwMode="auto">
          <a:xfrm>
            <a:off x="1914807" y="4449688"/>
            <a:ext cx="101600" cy="1143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8" name="Text Box 26"/>
          <p:cNvSpPr txBox="1">
            <a:spLocks noChangeArrowheads="1"/>
          </p:cNvSpPr>
          <p:nvPr/>
        </p:nvSpPr>
        <p:spPr bwMode="auto">
          <a:xfrm>
            <a:off x="4799856" y="3717032"/>
            <a:ext cx="399626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0" dirty="0">
                <a:solidFill>
                  <a:srgbClr val="0000FF"/>
                </a:solidFill>
                <a:latin typeface="Arial"/>
                <a:cs typeface="Arial"/>
              </a:rPr>
              <a:t>Paradox at concentration extremities vanishes in the discrete model of concentration</a:t>
            </a:r>
          </a:p>
        </p:txBody>
      </p:sp>
    </p:spTree>
    <p:extLst>
      <p:ext uri="{BB962C8B-B14F-4D97-AF65-F5344CB8AC3E}">
        <p14:creationId xmlns:p14="http://schemas.microsoft.com/office/powerpoint/2010/main" val="4036863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9B823B-1285-7848-A6BD-595E9F49AE56}"/>
              </a:ext>
            </a:extLst>
          </p:cNvPr>
          <p:cNvSpPr txBox="1"/>
          <p:nvPr/>
        </p:nvSpPr>
        <p:spPr>
          <a:xfrm>
            <a:off x="3069" y="476672"/>
            <a:ext cx="8837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Austenite exists simultaneously in two magnetic states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ECFCA9-12AA-4445-9B1A-E66C7C646619}"/>
              </a:ext>
            </a:extLst>
          </p:cNvPr>
          <p:cNvSpPr txBox="1"/>
          <p:nvPr/>
        </p:nvSpPr>
        <p:spPr>
          <a:xfrm>
            <a:off x="1114335" y="1415413"/>
            <a:ext cx="8444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High-volume, high magnetic moment, </a:t>
            </a:r>
            <a:r>
              <a:rPr lang="en-US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ferromagnetic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C5B7C6-C11A-8848-A586-71690E4F5228}"/>
              </a:ext>
            </a:extLst>
          </p:cNvPr>
          <p:cNvSpPr txBox="1"/>
          <p:nvPr/>
        </p:nvSpPr>
        <p:spPr>
          <a:xfrm>
            <a:off x="1114335" y="2520686"/>
            <a:ext cx="8804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Low-volume, low magnetic moment, </a:t>
            </a:r>
            <a:r>
              <a:rPr lang="en-US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antiferromagnetic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E1E8E7-7A44-0D4B-A89B-CDC360068B28}"/>
              </a:ext>
            </a:extLst>
          </p:cNvPr>
          <p:cNvSpPr txBox="1"/>
          <p:nvPr/>
        </p:nvSpPr>
        <p:spPr>
          <a:xfrm>
            <a:off x="263353" y="4447738"/>
            <a:ext cx="6192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Therefore, its overall expansion coefficient is much greater than that of ferrite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084790-ED54-1D4B-903A-F6923860F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056" y="3624318"/>
            <a:ext cx="3413677" cy="303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5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FCAA55-5767-8D4B-9570-B538ABD91A87}"/>
              </a:ext>
            </a:extLst>
          </p:cNvPr>
          <p:cNvSpPr txBox="1"/>
          <p:nvPr/>
        </p:nvSpPr>
        <p:spPr>
          <a:xfrm>
            <a:off x="839416" y="548680"/>
            <a:ext cx="96815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Experimental proof: force  large lattice parameter by alloying with copper  – unfortunately, Fe &amp; Cu do not dissolve into each other.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13EFA3-C262-C44D-A074-D263B25F80F8}"/>
              </a:ext>
            </a:extLst>
          </p:cNvPr>
          <p:cNvSpPr txBox="1"/>
          <p:nvPr/>
        </p:nvSpPr>
        <p:spPr>
          <a:xfrm>
            <a:off x="1631504" y="2755910"/>
            <a:ext cx="772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Prepare Fe-Cu solution by mechanical alloying.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16849D-2514-D248-B3A2-9C21599A474C}"/>
              </a:ext>
            </a:extLst>
          </p:cNvPr>
          <p:cNvSpPr txBox="1"/>
          <p:nvPr/>
        </p:nvSpPr>
        <p:spPr>
          <a:xfrm>
            <a:off x="551385" y="3933056"/>
            <a:ext cx="8533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low Fe concentrations, magnetic moment per iron atom is 2.3 µ</a:t>
            </a:r>
            <a:r>
              <a:rPr lang="en-US" b="0" baseline="-25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b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ambient conditions.</a:t>
            </a:r>
          </a:p>
          <a:p>
            <a:endParaRPr lang="en-US" b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large Fe concentrations, less than 1 µ</a:t>
            </a:r>
            <a:r>
              <a:rPr lang="en-US" b="0" baseline="-25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b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9575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Text Box 2"/>
          <p:cNvSpPr txBox="1">
            <a:spLocks noChangeArrowheads="1"/>
          </p:cNvSpPr>
          <p:nvPr/>
        </p:nvSpPr>
        <p:spPr bwMode="auto">
          <a:xfrm>
            <a:off x="1703512" y="260649"/>
            <a:ext cx="5796136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400" b="0" dirty="0">
                <a:solidFill>
                  <a:srgbClr val="000080"/>
                </a:solidFill>
                <a:latin typeface="Arial" charset="0"/>
                <a:cs typeface="+mn-cs"/>
              </a:rPr>
              <a:t>Evolution of solutions</a:t>
            </a: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 rot="-5400000">
            <a:off x="3303073" y="2662207"/>
            <a:ext cx="369332" cy="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 sz="2400" b="0">
              <a:latin typeface="Times New Roman" charset="0"/>
            </a:endParaRPr>
          </a:p>
        </p:txBody>
      </p:sp>
      <p:pic>
        <p:nvPicPr>
          <p:cNvPr id="2" name="Picture 1" descr="solution_comp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60" y="1304810"/>
            <a:ext cx="5245328" cy="47164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E58165-8B60-9F43-94CC-204C506631E0}"/>
              </a:ext>
            </a:extLst>
          </p:cNvPr>
          <p:cNvSpPr txBox="1"/>
          <p:nvPr/>
        </p:nvSpPr>
        <p:spPr>
          <a:xfrm>
            <a:off x="2495600" y="4509120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CF21D-D19B-474E-B66F-F988F85CE317}"/>
              </a:ext>
            </a:extLst>
          </p:cNvPr>
          <p:cNvSpPr txBox="1"/>
          <p:nvPr/>
        </p:nvSpPr>
        <p:spPr>
          <a:xfrm>
            <a:off x="4642645" y="4509120"/>
            <a:ext cx="1866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compound</a:t>
            </a:r>
          </a:p>
        </p:txBody>
      </p:sp>
    </p:spTree>
    <p:extLst>
      <p:ext uri="{BB962C8B-B14F-4D97-AF65-F5344CB8AC3E}">
        <p14:creationId xmlns:p14="http://schemas.microsoft.com/office/powerpoint/2010/main" val="3047837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rect Access Storage 4"/>
          <p:cNvSpPr/>
          <p:nvPr/>
        </p:nvSpPr>
        <p:spPr>
          <a:xfrm>
            <a:off x="702919" y="712689"/>
            <a:ext cx="7736359" cy="4664864"/>
          </a:xfrm>
          <a:prstGeom prst="flowChartMagneticDrum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3345"/>
          <a:stretch/>
        </p:blipFill>
        <p:spPr>
          <a:xfrm>
            <a:off x="638127" y="3841430"/>
            <a:ext cx="7838746" cy="1672788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6145583" y="1852988"/>
            <a:ext cx="323968" cy="1412418"/>
          </a:xfrm>
          <a:custGeom>
            <a:avLst/>
            <a:gdLst>
              <a:gd name="connsiteX0" fmla="*/ 0 w 323968"/>
              <a:gd name="connsiteY0" fmla="*/ 1412418 h 1412418"/>
              <a:gd name="connsiteX1" fmla="*/ 51835 w 323968"/>
              <a:gd name="connsiteY1" fmla="*/ 842268 h 1412418"/>
              <a:gd name="connsiteX2" fmla="*/ 142546 w 323968"/>
              <a:gd name="connsiteY2" fmla="*/ 440571 h 1412418"/>
              <a:gd name="connsiteX3" fmla="*/ 323968 w 323968"/>
              <a:gd name="connsiteY3" fmla="*/ 0 h 141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968" h="1412418">
                <a:moveTo>
                  <a:pt x="0" y="1412418"/>
                </a:moveTo>
                <a:cubicBezTo>
                  <a:pt x="14038" y="1208330"/>
                  <a:pt x="28077" y="1004242"/>
                  <a:pt x="51835" y="842268"/>
                </a:cubicBezTo>
                <a:cubicBezTo>
                  <a:pt x="75593" y="680294"/>
                  <a:pt x="97191" y="580949"/>
                  <a:pt x="142546" y="440571"/>
                </a:cubicBezTo>
                <a:cubicBezTo>
                  <a:pt x="187901" y="300193"/>
                  <a:pt x="323968" y="0"/>
                  <a:pt x="323968" y="0"/>
                </a:cubicBezTo>
              </a:path>
            </a:pathLst>
          </a:cu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 flipH="1" flipV="1">
            <a:off x="7632731" y="3265406"/>
            <a:ext cx="323968" cy="1412418"/>
          </a:xfrm>
          <a:custGeom>
            <a:avLst/>
            <a:gdLst>
              <a:gd name="connsiteX0" fmla="*/ 0 w 323968"/>
              <a:gd name="connsiteY0" fmla="*/ 1412418 h 1412418"/>
              <a:gd name="connsiteX1" fmla="*/ 51835 w 323968"/>
              <a:gd name="connsiteY1" fmla="*/ 842268 h 1412418"/>
              <a:gd name="connsiteX2" fmla="*/ 142546 w 323968"/>
              <a:gd name="connsiteY2" fmla="*/ 440571 h 1412418"/>
              <a:gd name="connsiteX3" fmla="*/ 323968 w 323968"/>
              <a:gd name="connsiteY3" fmla="*/ 0 h 141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968" h="1412418">
                <a:moveTo>
                  <a:pt x="0" y="1412418"/>
                </a:moveTo>
                <a:cubicBezTo>
                  <a:pt x="14038" y="1208330"/>
                  <a:pt x="28077" y="1004242"/>
                  <a:pt x="51835" y="842268"/>
                </a:cubicBezTo>
                <a:cubicBezTo>
                  <a:pt x="75593" y="680294"/>
                  <a:pt x="97191" y="580949"/>
                  <a:pt x="142546" y="440571"/>
                </a:cubicBezTo>
                <a:cubicBezTo>
                  <a:pt x="187901" y="300193"/>
                  <a:pt x="323968" y="0"/>
                  <a:pt x="323968" y="0"/>
                </a:cubicBezTo>
              </a:path>
            </a:pathLst>
          </a:cu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49473" y="4596983"/>
            <a:ext cx="871339" cy="78057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620812" y="3897254"/>
            <a:ext cx="871339" cy="78057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79192" y="4464308"/>
            <a:ext cx="871339" cy="78057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195568" y="3816410"/>
            <a:ext cx="871339" cy="78057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185497" y="3558798"/>
            <a:ext cx="871339" cy="78057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056835" y="2859069"/>
            <a:ext cx="858380" cy="78057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915216" y="3426123"/>
            <a:ext cx="871339" cy="78057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34780" y="4287540"/>
            <a:ext cx="871339" cy="78057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79376" y="5949283"/>
            <a:ext cx="4213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>
                <a:latin typeface="Arial"/>
                <a:cs typeface="Arial"/>
              </a:rPr>
              <a:t>mechanical alloying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8F6BFE-4504-7B48-AB22-C957A71AE003}"/>
              </a:ext>
            </a:extLst>
          </p:cNvPr>
          <p:cNvSpPr txBox="1"/>
          <p:nvPr/>
        </p:nvSpPr>
        <p:spPr>
          <a:xfrm>
            <a:off x="1502102" y="1826284"/>
            <a:ext cx="1366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cast-iron</a:t>
            </a:r>
          </a:p>
          <a:p>
            <a:pPr algn="ctr"/>
            <a:r>
              <a:rPr lang="en-US" sz="24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34F3B05-BD40-1548-B3E0-940D1805C76D}"/>
              </a:ext>
            </a:extLst>
          </p:cNvPr>
          <p:cNvCxnSpPr>
            <a:cxnSpLocks/>
            <a:stCxn id="20" idx="2"/>
          </p:cNvCxnSpPr>
          <p:nvPr/>
        </p:nvCxnSpPr>
        <p:spPr bwMode="auto">
          <a:xfrm>
            <a:off x="2185142" y="2657281"/>
            <a:ext cx="166442" cy="2017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0FDA3D0-4C56-6E4A-B532-60B96CA9AE74}"/>
              </a:ext>
            </a:extLst>
          </p:cNvPr>
          <p:cNvSpPr txBox="1"/>
          <p:nvPr/>
        </p:nvSpPr>
        <p:spPr>
          <a:xfrm>
            <a:off x="4513481" y="3182996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powder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CCC88D9-B87E-9D44-AC38-CAF1B723A41B}"/>
              </a:ext>
            </a:extLst>
          </p:cNvPr>
          <p:cNvCxnSpPr>
            <a:cxnSpLocks/>
          </p:cNvCxnSpPr>
          <p:nvPr/>
        </p:nvCxnSpPr>
        <p:spPr bwMode="auto">
          <a:xfrm>
            <a:off x="5497510" y="3659260"/>
            <a:ext cx="166442" cy="2017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42776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12" y="188640"/>
            <a:ext cx="3648456" cy="5399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045" y="4284899"/>
            <a:ext cx="38884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dirty="0">
                <a:latin typeface="Arial"/>
                <a:cs typeface="Arial"/>
              </a:rPr>
              <a:t>extrusion of canned </a:t>
            </a:r>
            <a:r>
              <a:rPr lang="en-US" sz="4000" b="0" dirty="0">
                <a:latin typeface="Arial"/>
                <a:cs typeface="Arial"/>
              </a:rPr>
              <a:t>powder</a:t>
            </a:r>
            <a:endParaRPr lang="en-US" sz="4400" b="0" dirty="0">
              <a:latin typeface="Arial"/>
              <a:cs typeface="Arial"/>
            </a:endParaRPr>
          </a:p>
        </p:txBody>
      </p:sp>
      <p:pic>
        <p:nvPicPr>
          <p:cNvPr id="2" name="Picture 1" descr="tmp1A39_thu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20688"/>
            <a:ext cx="4497851" cy="31683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685C3B-2BA3-2341-B7A7-D6AA12A391DE}"/>
              </a:ext>
            </a:extLst>
          </p:cNvPr>
          <p:cNvSpPr txBox="1"/>
          <p:nvPr/>
        </p:nvSpPr>
        <p:spPr>
          <a:xfrm>
            <a:off x="4942676" y="5746030"/>
            <a:ext cx="37625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>
                <a:latin typeface="Arial" panose="020B0604020202020204" pitchFamily="34" charset="0"/>
                <a:cs typeface="Arial" panose="020B0604020202020204" pitchFamily="34" charset="0"/>
              </a:rPr>
              <a:t>image courtesy of Jan-Olof Nilsson</a:t>
            </a:r>
          </a:p>
          <a:p>
            <a:r>
              <a:rPr lang="en-US" sz="1800" b="0">
                <a:latin typeface="Arial" panose="020B0604020202020204" pitchFamily="34" charset="0"/>
                <a:cs typeface="Arial" panose="020B0604020202020204" pitchFamily="34" charset="0"/>
              </a:rPr>
              <a:t>Sandvik Materials Technology.</a:t>
            </a:r>
          </a:p>
          <a:p>
            <a:r>
              <a:rPr lang="en-US" sz="1800" b="0">
                <a:latin typeface="Arial" panose="020B0604020202020204" pitchFamily="34" charset="0"/>
                <a:cs typeface="Arial" panose="020B0604020202020204" pitchFamily="34" charset="0"/>
              </a:rPr>
              <a:t>Extrusion of stainless steel.</a:t>
            </a:r>
          </a:p>
        </p:txBody>
      </p:sp>
    </p:spTree>
    <p:extLst>
      <p:ext uri="{BB962C8B-B14F-4D97-AF65-F5344CB8AC3E}">
        <p14:creationId xmlns:p14="http://schemas.microsoft.com/office/powerpoint/2010/main" val="2458969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55440" y="908720"/>
            <a:ext cx="6984776" cy="5616624"/>
            <a:chOff x="1043608" y="499353"/>
            <a:chExt cx="7416824" cy="62147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3608" y="499353"/>
              <a:ext cx="7416824" cy="616435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59632" y="6165304"/>
              <a:ext cx="1438187" cy="548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"/>
                  <a:cs typeface="Arial"/>
                </a:rPr>
                <a:t>200 nm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63352" y="116633"/>
            <a:ext cx="9069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>
                <a:solidFill>
                  <a:srgbClr val="0000FF"/>
                </a:solidFill>
                <a:latin typeface="Arial"/>
                <a:cs typeface="Arial"/>
              </a:rPr>
              <a:t>“MA956” Fe-20Cr-4.5Al-0.5Ti-0.5 </a:t>
            </a:r>
            <a:r>
              <a:rPr lang="en-US" sz="3600" b="0" dirty="0" err="1">
                <a:solidFill>
                  <a:srgbClr val="0000FF"/>
                </a:solidFill>
                <a:latin typeface="Arial"/>
                <a:cs typeface="Arial"/>
              </a:rPr>
              <a:t>yttria</a:t>
            </a:r>
            <a:r>
              <a:rPr lang="en-US" sz="3600" b="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0" dirty="0" err="1">
                <a:solidFill>
                  <a:srgbClr val="0000FF"/>
                </a:solidFill>
                <a:latin typeface="Arial"/>
                <a:cs typeface="Arial"/>
              </a:rPr>
              <a:t>wt</a:t>
            </a:r>
            <a:r>
              <a:rPr lang="en-US" sz="3600" b="0" dirty="0">
                <a:solidFill>
                  <a:srgbClr val="0000FF"/>
                </a:solidFill>
                <a:latin typeface="Arial"/>
                <a:cs typeface="Arial"/>
              </a:rPr>
              <a:t>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DFFB34-1E65-4B41-B4EC-10A19F75CCA7}"/>
              </a:ext>
            </a:extLst>
          </p:cNvPr>
          <p:cNvSpPr txBox="1"/>
          <p:nvPr/>
        </p:nvSpPr>
        <p:spPr>
          <a:xfrm>
            <a:off x="8243656" y="5724854"/>
            <a:ext cx="3026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>
                <a:latin typeface="Arial" panose="020B0604020202020204" pitchFamily="34" charset="0"/>
                <a:cs typeface="Arial" panose="020B0604020202020204" pitchFamily="34" charset="0"/>
              </a:rPr>
              <a:t>large driving force for recrystallisation</a:t>
            </a:r>
          </a:p>
        </p:txBody>
      </p:sp>
    </p:spTree>
    <p:extLst>
      <p:ext uri="{BB962C8B-B14F-4D97-AF65-F5344CB8AC3E}">
        <p14:creationId xmlns:p14="http://schemas.microsoft.com/office/powerpoint/2010/main" val="3705195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7368" y="116635"/>
            <a:ext cx="7920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>
                <a:solidFill>
                  <a:srgbClr val="0000FF"/>
                </a:solidFill>
                <a:latin typeface="Arial"/>
                <a:cs typeface="Arial"/>
              </a:rPr>
              <a:t>“MA6000” </a:t>
            </a:r>
          </a:p>
          <a:p>
            <a:r>
              <a:rPr lang="en-US" sz="3600" b="0" dirty="0">
                <a:solidFill>
                  <a:srgbClr val="0000FF"/>
                </a:solidFill>
                <a:latin typeface="Arial"/>
                <a:cs typeface="Arial"/>
              </a:rPr>
              <a:t>Ni-15Cr-4.5Al-2.3Ti-4W-1.1 </a:t>
            </a:r>
            <a:r>
              <a:rPr lang="en-US" sz="3600" b="0" dirty="0" err="1">
                <a:solidFill>
                  <a:srgbClr val="0000FF"/>
                </a:solidFill>
                <a:latin typeface="Arial"/>
                <a:cs typeface="Arial"/>
              </a:rPr>
              <a:t>yttria</a:t>
            </a:r>
            <a:r>
              <a:rPr lang="en-US" sz="3600" b="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0" dirty="0" err="1">
                <a:solidFill>
                  <a:srgbClr val="0000FF"/>
                </a:solidFill>
                <a:latin typeface="Arial"/>
                <a:cs typeface="Arial"/>
              </a:rPr>
              <a:t>wt</a:t>
            </a:r>
            <a:r>
              <a:rPr lang="en-US" sz="3600" b="0" dirty="0">
                <a:solidFill>
                  <a:srgbClr val="0000FF"/>
                </a:solidFill>
                <a:latin typeface="Arial"/>
                <a:cs typeface="Arial"/>
              </a:rPr>
              <a:t>%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377647"/>
            <a:ext cx="6502803" cy="5184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7448" y="6025899"/>
            <a:ext cx="1382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"/>
                <a:cs typeface="Arial"/>
              </a:rPr>
              <a:t>200 nm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BCA54F-C491-0B4B-95CB-C488D95673C9}"/>
              </a:ext>
            </a:extLst>
          </p:cNvPr>
          <p:cNvSpPr txBox="1"/>
          <p:nvPr/>
        </p:nvSpPr>
        <p:spPr>
          <a:xfrm>
            <a:off x="7824192" y="5756012"/>
            <a:ext cx="3026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>
                <a:latin typeface="Arial" panose="020B0604020202020204" pitchFamily="34" charset="0"/>
                <a:cs typeface="Arial" panose="020B0604020202020204" pitchFamily="34" charset="0"/>
              </a:rPr>
              <a:t>large driving force for recrystallisation</a:t>
            </a:r>
          </a:p>
        </p:txBody>
      </p:sp>
    </p:spTree>
    <p:extLst>
      <p:ext uri="{BB962C8B-B14F-4D97-AF65-F5344CB8AC3E}">
        <p14:creationId xmlns:p14="http://schemas.microsoft.com/office/powerpoint/2010/main" val="3698742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users\carlos\Scanner\Strain\flow-machi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" t="1629" r="2867" b="2799"/>
          <a:stretch/>
        </p:blipFill>
        <p:spPr bwMode="auto">
          <a:xfrm>
            <a:off x="433904" y="525058"/>
            <a:ext cx="5674902" cy="5807884"/>
          </a:xfrm>
          <a:prstGeom prst="rect">
            <a:avLst/>
          </a:prstGeom>
          <a:noFill/>
          <a:ln w="508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452234" dir="2289434" algn="ctr" rotWithShape="0">
                    <a:schemeClr val="accent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301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00" b="1" i="0" u="none" strike="noStrike" cap="none" normalizeH="0" baseline="0">
            <a:ln>
              <a:noFill/>
            </a:ln>
            <a:solidFill>
              <a:srgbClr val="00008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00" b="1" i="0" u="none" strike="noStrike" cap="none" normalizeH="0" baseline="0">
            <a:ln>
              <a:noFill/>
            </a:ln>
            <a:solidFill>
              <a:srgbClr val="00008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98:Templates:Blank Presentation</Template>
  <TotalTime>14499</TotalTime>
  <Words>432</Words>
  <Application>Microsoft Macintosh PowerPoint</Application>
  <PresentationFormat>Widescreen</PresentationFormat>
  <Paragraphs>118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Geneva</vt:lpstr>
      <vt:lpstr>Symbol</vt:lpstr>
      <vt:lpstr>Times</vt:lpstr>
      <vt:lpstr>Times New Roman</vt:lpstr>
      <vt:lpstr>Blank Presentation</vt:lpstr>
      <vt:lpstr>1_Blank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Cambridge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Dr. Harry Bhadeshia</dc:creator>
  <cp:lastModifiedBy>H.K.D.H. Bhadeshia</cp:lastModifiedBy>
  <cp:revision>1018</cp:revision>
  <cp:lastPrinted>2002-05-22T14:15:14Z</cp:lastPrinted>
  <dcterms:created xsi:type="dcterms:W3CDTF">2001-07-13T19:56:33Z</dcterms:created>
  <dcterms:modified xsi:type="dcterms:W3CDTF">2020-10-14T13:26:42Z</dcterms:modified>
</cp:coreProperties>
</file>