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mov" ContentType="video/quicktime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22"/>
  </p:notesMasterIdLst>
  <p:handoutMasterIdLst>
    <p:handoutMasterId r:id="rId23"/>
  </p:handoutMasterIdLst>
  <p:sldIdLst>
    <p:sldId id="257" r:id="rId2"/>
    <p:sldId id="368" r:id="rId3"/>
    <p:sldId id="351" r:id="rId4"/>
    <p:sldId id="259" r:id="rId5"/>
    <p:sldId id="289" r:id="rId6"/>
    <p:sldId id="256" r:id="rId7"/>
    <p:sldId id="284" r:id="rId8"/>
    <p:sldId id="322" r:id="rId9"/>
    <p:sldId id="364" r:id="rId10"/>
    <p:sldId id="300" r:id="rId11"/>
    <p:sldId id="316" r:id="rId12"/>
    <p:sldId id="317" r:id="rId13"/>
    <p:sldId id="365" r:id="rId14"/>
    <p:sldId id="319" r:id="rId15"/>
    <p:sldId id="318" r:id="rId16"/>
    <p:sldId id="320" r:id="rId17"/>
    <p:sldId id="315" r:id="rId18"/>
    <p:sldId id="366" r:id="rId19"/>
    <p:sldId id="325" r:id="rId20"/>
    <p:sldId id="326" r:id="rId21"/>
  </p:sldIdLst>
  <p:sldSz cx="12192000" cy="6858000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9" frameSlides="1"/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1"/>
    <p:restoredTop sz="94694"/>
  </p:normalViewPr>
  <p:slideViewPr>
    <p:cSldViewPr>
      <p:cViewPr varScale="1">
        <p:scale>
          <a:sx n="121" d="100"/>
          <a:sy n="121" d="100"/>
        </p:scale>
        <p:origin x="744" y="176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" d="1"/>
        <a:sy n="1" d="1"/>
      </p:scale>
      <p:origin x="0" y="208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5DAD2413-DB7C-C048-9E98-BA17B9728635}" type="datetimeFigureOut">
              <a:rPr lang="en-US"/>
              <a:pPr>
                <a:defRPr/>
              </a:pPr>
              <a:t>9/15/20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F4B3390B-A67D-F848-843B-EAB5F9C19BA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418743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43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4459D887-BEAD-104C-8517-017C39C5BAF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093040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C8690F22-812C-5445-A877-44B3206FACF0}" type="slidenum">
              <a:rPr lang="en-US" sz="1200"/>
              <a:pPr/>
              <a:t>1</a:t>
            </a:fld>
            <a:endParaRPr lang="en-US" sz="1200"/>
          </a:p>
        </p:txBody>
      </p:sp>
      <p:sp>
        <p:nvSpPr>
          <p:cNvPr id="16386" name="Rectangle 2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382588" y="685800"/>
            <a:ext cx="6091237" cy="3427413"/>
          </a:xfrm>
          <a:solidFill>
            <a:srgbClr val="FFFFFF"/>
          </a:solidFill>
          <a:ln/>
        </p:spPr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GB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AB16AA0A-8335-7245-B59E-0CF758C63808}" type="slidenum">
              <a:rPr lang="en-US" sz="1200"/>
              <a:pPr/>
              <a:t>4</a:t>
            </a:fld>
            <a:endParaRPr lang="en-US" sz="1200"/>
          </a:p>
        </p:txBody>
      </p:sp>
      <p:sp>
        <p:nvSpPr>
          <p:cNvPr id="19458" name="Rectangle 2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solidFill>
            <a:srgbClr val="FFFFFF"/>
          </a:solidFill>
          <a:ln/>
        </p:spPr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GB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8A2B94BB-1B99-2843-A162-373447C4B322}" type="slidenum">
              <a:rPr lang="en-US" sz="1200"/>
              <a:pPr/>
              <a:t>6</a:t>
            </a:fld>
            <a:endParaRPr lang="en-US" sz="1200"/>
          </a:p>
        </p:txBody>
      </p:sp>
      <p:sp>
        <p:nvSpPr>
          <p:cNvPr id="22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GB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2457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GB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FE83C06A-F657-5C4B-BC64-05D1897BC13A}" type="slidenum">
              <a:rPr lang="en-US" sz="1200"/>
              <a:pPr/>
              <a:t>19</a:t>
            </a:fld>
            <a:endParaRPr lang="en-US" sz="1200"/>
          </a:p>
        </p:txBody>
      </p:sp>
      <p:sp>
        <p:nvSpPr>
          <p:cNvPr id="450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GB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90D290F7-9A64-BB4A-A1EF-9DE2292E415B}" type="slidenum">
              <a:rPr lang="en-US" sz="1200"/>
              <a:pPr/>
              <a:t>20</a:t>
            </a:fld>
            <a:endParaRPr lang="en-US" sz="1200"/>
          </a:p>
        </p:txBody>
      </p:sp>
      <p:sp>
        <p:nvSpPr>
          <p:cNvPr id="471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GB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DC6C49-721B-D54B-BABF-A8A10877074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19070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507021-7CAD-2543-9D34-E2CDEC674AA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29661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6800" y="609600"/>
            <a:ext cx="2590800" cy="5486400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09600"/>
            <a:ext cx="7569200" cy="5486400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3637A0-70A9-674C-B41D-7ADB4D5FE5F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19955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69AC01-A576-4146-AA1C-5FBC55E175B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58287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8464F4-60F0-0B4C-951C-6C4B52C3028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30088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981200"/>
            <a:ext cx="508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981200"/>
            <a:ext cx="508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C96FE5-DC69-F940-8563-68DFD5A8A89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72354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D6B003-26A3-3645-8043-1A522CF93ED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41994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B0BE51-3055-C243-9DA1-762047F21C3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26798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EE03DE-0E74-A543-8C0A-A7C4C643527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32972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AAAC6C-72DE-6143-AB85-79080B18491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86689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0F1AB4-3452-9347-B57B-43650578F5A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90730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609600"/>
            <a:ext cx="103632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1981200"/>
            <a:ext cx="103632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14400" y="6248400"/>
            <a:ext cx="2540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8400"/>
            <a:ext cx="3860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8400"/>
            <a:ext cx="2540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4B98069D-F5FF-F540-9223-674287A5B05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ov"/><Relationship Id="rId1" Type="http://schemas.microsoft.com/office/2007/relationships/media" Target="../media/media1.mov"/><Relationship Id="rId5" Type="http://schemas.openxmlformats.org/officeDocument/2006/relationships/image" Target="../media/image14.jpg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4"/>
          <p:cNvSpPr>
            <a:spLocks noChangeArrowheads="1"/>
          </p:cNvSpPr>
          <p:nvPr/>
        </p:nvSpPr>
        <p:spPr bwMode="auto">
          <a:xfrm rot="-5400000">
            <a:off x="3303072" y="2662207"/>
            <a:ext cx="369332" cy="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 wrap="none" lIns="0" tIns="0" rIns="0" bIns="0">
            <a:spAutoFit/>
          </a:bodyPr>
          <a:lstStyle/>
          <a:p>
            <a:endParaRPr lang="en-GB">
              <a:latin typeface="Times New Roman" charset="0"/>
            </a:endParaRPr>
          </a:p>
        </p:txBody>
      </p:sp>
      <p:sp>
        <p:nvSpPr>
          <p:cNvPr id="15363" name="Text Box 6"/>
          <p:cNvSpPr txBox="1">
            <a:spLocks noChangeArrowheads="1"/>
          </p:cNvSpPr>
          <p:nvPr/>
        </p:nvSpPr>
        <p:spPr bwMode="auto">
          <a:xfrm>
            <a:off x="1828800" y="1066801"/>
            <a:ext cx="6858000" cy="529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lnSpc>
                <a:spcPct val="170000"/>
              </a:lnSpc>
              <a:spcBef>
                <a:spcPct val="50000"/>
              </a:spcBef>
            </a:pPr>
            <a:r>
              <a:rPr lang="en-US" sz="2000"/>
              <a:t>Introduction and point groups</a:t>
            </a:r>
          </a:p>
          <a:p>
            <a:pPr>
              <a:lnSpc>
                <a:spcPct val="170000"/>
              </a:lnSpc>
              <a:spcBef>
                <a:spcPct val="50000"/>
              </a:spcBef>
            </a:pPr>
            <a:r>
              <a:rPr lang="en-US" sz="2000"/>
              <a:t>Stereographic projections</a:t>
            </a:r>
          </a:p>
          <a:p>
            <a:pPr>
              <a:lnSpc>
                <a:spcPct val="170000"/>
              </a:lnSpc>
              <a:spcBef>
                <a:spcPct val="50000"/>
              </a:spcBef>
            </a:pPr>
            <a:r>
              <a:rPr lang="en-US" sz="2000"/>
              <a:t>Low symmetry systems</a:t>
            </a:r>
          </a:p>
          <a:p>
            <a:pPr>
              <a:lnSpc>
                <a:spcPct val="170000"/>
              </a:lnSpc>
              <a:spcBef>
                <a:spcPct val="50000"/>
              </a:spcBef>
            </a:pPr>
            <a:r>
              <a:rPr lang="en-US" sz="2000">
                <a:solidFill>
                  <a:srgbClr val="FF0000"/>
                </a:solidFill>
              </a:rPr>
              <a:t>Space groups</a:t>
            </a:r>
          </a:p>
          <a:p>
            <a:pPr>
              <a:lnSpc>
                <a:spcPct val="170000"/>
              </a:lnSpc>
              <a:spcBef>
                <a:spcPct val="50000"/>
              </a:spcBef>
            </a:pPr>
            <a:r>
              <a:rPr lang="en-US" sz="2000"/>
              <a:t>Reciprocal Lattice &amp; Diffraction</a:t>
            </a:r>
          </a:p>
          <a:p>
            <a:pPr>
              <a:lnSpc>
                <a:spcPct val="170000"/>
              </a:lnSpc>
              <a:spcBef>
                <a:spcPct val="50000"/>
              </a:spcBef>
            </a:pPr>
            <a:r>
              <a:rPr lang="en-US" sz="2000"/>
              <a:t>Deformation and texture</a:t>
            </a:r>
          </a:p>
          <a:p>
            <a:pPr>
              <a:lnSpc>
                <a:spcPct val="170000"/>
              </a:lnSpc>
              <a:spcBef>
                <a:spcPct val="50000"/>
              </a:spcBef>
            </a:pPr>
            <a:r>
              <a:rPr lang="en-US" sz="2000"/>
              <a:t>Interfaces, orientation relationships</a:t>
            </a:r>
          </a:p>
          <a:p>
            <a:pPr>
              <a:lnSpc>
                <a:spcPct val="170000"/>
              </a:lnSpc>
              <a:spcBef>
                <a:spcPct val="50000"/>
              </a:spcBef>
            </a:pPr>
            <a:r>
              <a:rPr lang="en-US" sz="2000"/>
              <a:t>Martensitic transformations</a:t>
            </a:r>
          </a:p>
        </p:txBody>
      </p:sp>
      <p:sp>
        <p:nvSpPr>
          <p:cNvPr id="15364" name="Text Box 8"/>
          <p:cNvSpPr txBox="1">
            <a:spLocks noChangeArrowheads="1"/>
          </p:cNvSpPr>
          <p:nvPr/>
        </p:nvSpPr>
        <p:spPr bwMode="auto">
          <a:xfrm>
            <a:off x="551384" y="260648"/>
            <a:ext cx="41148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 sz="4000">
                <a:solidFill>
                  <a:srgbClr val="000080"/>
                </a:solidFill>
                <a:cs typeface="Arial" charset="0"/>
              </a:rPr>
              <a:t>Crystallography</a:t>
            </a:r>
          </a:p>
        </p:txBody>
      </p:sp>
      <p:pic>
        <p:nvPicPr>
          <p:cNvPr id="15365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9500" y="5735672"/>
            <a:ext cx="2362200" cy="654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6" name="Text Box 10"/>
          <p:cNvSpPr txBox="1">
            <a:spLocks noChangeArrowheads="1"/>
          </p:cNvSpPr>
          <p:nvPr/>
        </p:nvSpPr>
        <p:spPr bwMode="auto">
          <a:xfrm>
            <a:off x="7176120" y="4981610"/>
            <a:ext cx="3352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/>
              <a:t>H. K. D. H. Bhadeshia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1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263"/>
          <a:stretch/>
        </p:blipFill>
        <p:spPr bwMode="auto">
          <a:xfrm>
            <a:off x="1847528" y="260649"/>
            <a:ext cx="5976664" cy="58553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63" name="TextBox 1"/>
          <p:cNvSpPr txBox="1">
            <a:spLocks noChangeArrowheads="1"/>
          </p:cNvSpPr>
          <p:nvPr/>
        </p:nvSpPr>
        <p:spPr bwMode="auto">
          <a:xfrm>
            <a:off x="9192344" y="188640"/>
            <a:ext cx="1296988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/>
              <a:t>PYRITE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9192345" y="908720"/>
            <a:ext cx="1188647" cy="1106834"/>
            <a:chOff x="5292080" y="5611887"/>
            <a:chExt cx="1188647" cy="1106834"/>
          </a:xfrm>
        </p:grpSpPr>
        <p:sp>
          <p:nvSpPr>
            <p:cNvPr id="6" name="TextBox 4"/>
            <p:cNvSpPr txBox="1">
              <a:spLocks noChangeArrowheads="1"/>
            </p:cNvSpPr>
            <p:nvPr/>
          </p:nvSpPr>
          <p:spPr bwMode="auto">
            <a:xfrm>
              <a:off x="5292080" y="5949280"/>
              <a:ext cx="1188647" cy="7694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sz="4400" dirty="0">
                  <a:solidFill>
                    <a:srgbClr val="FF0000"/>
                  </a:solidFill>
                </a:rPr>
                <a:t>P</a:t>
              </a:r>
              <a:r>
                <a:rPr lang="en-US" sz="4400" i="1" dirty="0">
                  <a:solidFill>
                    <a:srgbClr val="FF0000"/>
                  </a:solidFill>
                </a:rPr>
                <a:t>a</a:t>
              </a:r>
              <a:r>
                <a:rPr lang="en-US" sz="4400" dirty="0">
                  <a:solidFill>
                    <a:srgbClr val="FF0000"/>
                  </a:solidFill>
                </a:rPr>
                <a:t>3</a:t>
              </a:r>
            </a:p>
          </p:txBody>
        </p:sp>
        <p:sp>
          <p:nvSpPr>
            <p:cNvPr id="7" name="TextBox 4"/>
            <p:cNvSpPr txBox="1">
              <a:spLocks noChangeArrowheads="1"/>
            </p:cNvSpPr>
            <p:nvPr/>
          </p:nvSpPr>
          <p:spPr bwMode="auto">
            <a:xfrm>
              <a:off x="6012160" y="5611887"/>
              <a:ext cx="372568" cy="7694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sz="4400" dirty="0">
                  <a:solidFill>
                    <a:srgbClr val="FF0000"/>
                  </a:solidFill>
                </a:rPr>
                <a:t>-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shot 2019-10-28 at 17.26.29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8175" y="499980"/>
            <a:ext cx="6451600" cy="6235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645073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351585" y="4581128"/>
            <a:ext cx="748923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600" i="1" dirty="0"/>
              <a:t>P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3023EC2-CA93-9847-909C-7FCF50EE215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47728" y="239942"/>
            <a:ext cx="4935929" cy="642941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2138BA7-70C0-1F42-B53E-286314F83B66}"/>
              </a:ext>
            </a:extLst>
          </p:cNvPr>
          <p:cNvSpPr txBox="1"/>
          <p:nvPr/>
        </p:nvSpPr>
        <p:spPr>
          <a:xfrm>
            <a:off x="746234" y="1061545"/>
            <a:ext cx="21627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/>
              <a:t>a</a:t>
            </a:r>
            <a:r>
              <a:rPr lang="en-US"/>
              <a:t>=0.50837 nm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5C76B80-A118-F64D-BA2F-EB32CC31004C}"/>
              </a:ext>
            </a:extLst>
          </p:cNvPr>
          <p:cNvSpPr txBox="1"/>
          <p:nvPr/>
        </p:nvSpPr>
        <p:spPr>
          <a:xfrm>
            <a:off x="746234" y="1548696"/>
            <a:ext cx="21627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/>
              <a:t>b</a:t>
            </a:r>
            <a:r>
              <a:rPr lang="en-US"/>
              <a:t>=0.67475 nm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4AB53D2-D213-F249-BB87-BD18E4CE43E2}"/>
              </a:ext>
            </a:extLst>
          </p:cNvPr>
          <p:cNvSpPr txBox="1"/>
          <p:nvPr/>
        </p:nvSpPr>
        <p:spPr>
          <a:xfrm>
            <a:off x="759828" y="1989037"/>
            <a:ext cx="214513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/>
              <a:t>c</a:t>
            </a:r>
            <a:r>
              <a:rPr lang="en-US"/>
              <a:t>=0.45165 nm</a:t>
            </a:r>
          </a:p>
        </p:txBody>
      </p:sp>
    </p:spTree>
    <p:extLst>
      <p:ext uri="{BB962C8B-B14F-4D97-AF65-F5344CB8AC3E}">
        <p14:creationId xmlns:p14="http://schemas.microsoft.com/office/powerpoint/2010/main" val="38834254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C0CC5AD7-94B3-D842-B14B-4BFA324342C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3432" y="1017961"/>
            <a:ext cx="5761037" cy="540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1413048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744072" y="3933056"/>
            <a:ext cx="1220206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600" i="1" dirty="0" err="1"/>
              <a:t>Pn</a:t>
            </a:r>
            <a:endParaRPr lang="en-US" sz="6600" i="1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AE1449B-5EE4-314F-B220-3AE333A2BA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7295" y="310344"/>
            <a:ext cx="4464804" cy="6237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88297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8536299" y="2780928"/>
            <a:ext cx="1925527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600" i="1" dirty="0"/>
              <a:t>Pnm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2138ACD-0A43-4F4F-AAB7-90C8ABA32F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87488" y="404664"/>
            <a:ext cx="5338283" cy="6316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03082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07368" y="836712"/>
            <a:ext cx="2396810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600" i="1" dirty="0" err="1"/>
              <a:t>Pnma</a:t>
            </a:r>
            <a:endParaRPr lang="en-US" sz="6600" i="1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F17162E-CF98-484D-905B-9309D60330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79776" y="310344"/>
            <a:ext cx="4361129" cy="6237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07490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4ED0547-A000-1642-8192-3D2FAF37EA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59696" y="4146205"/>
            <a:ext cx="8104874" cy="261503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D1A8608-1BE4-3646-B61D-41D987E12DC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3392" y="260648"/>
            <a:ext cx="3178043" cy="3760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831475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E9A029C-A882-FF44-A8B7-FCA2AEECAF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1344" y="188640"/>
            <a:ext cx="7303557" cy="595261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CA4B9BF-31EF-4C43-BC81-5159A124318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68208" y="4581128"/>
            <a:ext cx="3723737" cy="536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138720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3" name="Picture 2" descr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228600"/>
            <a:ext cx="3429000" cy="2019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034" name="Text Box 3"/>
          <p:cNvSpPr txBox="1">
            <a:spLocks noChangeArrowheads="1"/>
          </p:cNvSpPr>
          <p:nvPr/>
        </p:nvSpPr>
        <p:spPr bwMode="auto">
          <a:xfrm>
            <a:off x="2879726" y="428626"/>
            <a:ext cx="76815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/>
              <a:t>diad</a:t>
            </a:r>
          </a:p>
        </p:txBody>
      </p:sp>
      <p:sp>
        <p:nvSpPr>
          <p:cNvPr id="44035" name="Text Box 4"/>
          <p:cNvSpPr txBox="1">
            <a:spLocks noChangeArrowheads="1"/>
          </p:cNvSpPr>
          <p:nvPr/>
        </p:nvSpPr>
        <p:spPr bwMode="auto">
          <a:xfrm>
            <a:off x="8366126" y="352425"/>
            <a:ext cx="7778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/>
              <a:t>triad</a:t>
            </a:r>
          </a:p>
        </p:txBody>
      </p:sp>
      <p:sp>
        <p:nvSpPr>
          <p:cNvPr id="44036" name="Text Box 5"/>
          <p:cNvSpPr txBox="1">
            <a:spLocks noChangeArrowheads="1"/>
          </p:cNvSpPr>
          <p:nvPr/>
        </p:nvSpPr>
        <p:spPr bwMode="auto">
          <a:xfrm>
            <a:off x="2897189" y="1524001"/>
            <a:ext cx="76815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/>
              <a:t>diad</a:t>
            </a:r>
          </a:p>
        </p:txBody>
      </p:sp>
      <p:sp>
        <p:nvSpPr>
          <p:cNvPr id="44037" name="Text Box 6"/>
          <p:cNvSpPr txBox="1">
            <a:spLocks noChangeArrowheads="1"/>
          </p:cNvSpPr>
          <p:nvPr/>
        </p:nvSpPr>
        <p:spPr bwMode="auto">
          <a:xfrm>
            <a:off x="8458201" y="1524001"/>
            <a:ext cx="76815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/>
              <a:t>diad</a:t>
            </a:r>
          </a:p>
        </p:txBody>
      </p:sp>
      <p:sp>
        <p:nvSpPr>
          <p:cNvPr id="44038" name="Text Box 9"/>
          <p:cNvSpPr txBox="1">
            <a:spLocks noChangeArrowheads="1"/>
          </p:cNvSpPr>
          <p:nvPr/>
        </p:nvSpPr>
        <p:spPr bwMode="auto">
          <a:xfrm>
            <a:off x="3084269" y="6096000"/>
            <a:ext cx="112723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/>
              <a:t>omega</a:t>
            </a:r>
          </a:p>
        </p:txBody>
      </p:sp>
      <p:sp>
        <p:nvSpPr>
          <p:cNvPr id="44039" name="Text Box 10"/>
          <p:cNvSpPr txBox="1">
            <a:spLocks noChangeArrowheads="1"/>
          </p:cNvSpPr>
          <p:nvPr/>
        </p:nvSpPr>
        <p:spPr bwMode="auto">
          <a:xfrm>
            <a:off x="7635860" y="6096000"/>
            <a:ext cx="15905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/>
              <a:t>aluminium</a:t>
            </a:r>
          </a:p>
        </p:txBody>
      </p:sp>
      <p:pic>
        <p:nvPicPr>
          <p:cNvPr id="44040" name="Picture 15" descr="Picture 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2209800"/>
            <a:ext cx="3467100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041" name="Picture 16" descr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3188" y="2209800"/>
            <a:ext cx="3529012" cy="335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241199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AC4D45E-1605-ED4F-87C3-AB5A2DC254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5360" y="2348880"/>
            <a:ext cx="4251991" cy="412809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DD5EC62-9229-4D4E-8FED-856632E7843C}"/>
              </a:ext>
            </a:extLst>
          </p:cNvPr>
          <p:cNvSpPr txBox="1"/>
          <p:nvPr/>
        </p:nvSpPr>
        <p:spPr>
          <a:xfrm>
            <a:off x="4943872" y="980728"/>
            <a:ext cx="6496715" cy="57755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sz="2800">
                <a:solidFill>
                  <a:srgbClr val="00B0F0"/>
                </a:solidFill>
              </a:rPr>
              <a:t>Experimental data</a:t>
            </a:r>
          </a:p>
          <a:p>
            <a:pPr>
              <a:lnSpc>
                <a:spcPct val="200000"/>
              </a:lnSpc>
            </a:pPr>
            <a:r>
              <a:rPr lang="en-US" sz="2800"/>
              <a:t>Chemical formula: TiPbO</a:t>
            </a:r>
            <a:r>
              <a:rPr lang="en-US" sz="2800" baseline="-25000"/>
              <a:t>3</a:t>
            </a:r>
          </a:p>
          <a:p>
            <a:pPr>
              <a:lnSpc>
                <a:spcPct val="200000"/>
              </a:lnSpc>
            </a:pPr>
            <a:r>
              <a:rPr lang="en-US" sz="2800"/>
              <a:t>X-rays: tetragonal lattice</a:t>
            </a:r>
          </a:p>
          <a:p>
            <a:pPr>
              <a:lnSpc>
                <a:spcPct val="150000"/>
              </a:lnSpc>
            </a:pPr>
            <a:r>
              <a:rPr lang="en-US" sz="2800"/>
              <a:t>X-rays: cell volume</a:t>
            </a:r>
          </a:p>
          <a:p>
            <a:pPr>
              <a:lnSpc>
                <a:spcPct val="200000"/>
              </a:lnSpc>
            </a:pPr>
            <a:r>
              <a:rPr lang="en-US" sz="2800"/>
              <a:t>Density: 1Pb, 1Ti, 3O therefore P-lattice</a:t>
            </a:r>
          </a:p>
          <a:p>
            <a:pPr>
              <a:lnSpc>
                <a:spcPct val="200000"/>
              </a:lnSpc>
            </a:pPr>
            <a:r>
              <a:rPr lang="en-US" sz="2800"/>
              <a:t>Valency: Ti</a:t>
            </a:r>
            <a:r>
              <a:rPr lang="en-US" sz="2800" baseline="30000"/>
              <a:t>4+</a:t>
            </a:r>
            <a:r>
              <a:rPr lang="en-US" sz="2800"/>
              <a:t>,</a:t>
            </a:r>
            <a:r>
              <a:rPr lang="en-US" sz="2800" baseline="30000"/>
              <a:t> </a:t>
            </a:r>
            <a:r>
              <a:rPr lang="en-US" sz="2800"/>
              <a:t>Pb</a:t>
            </a:r>
            <a:r>
              <a:rPr lang="en-US" sz="2800" baseline="30000"/>
              <a:t>2+</a:t>
            </a:r>
            <a:r>
              <a:rPr lang="en-US" sz="2800"/>
              <a:t>, O</a:t>
            </a:r>
            <a:r>
              <a:rPr lang="en-US" sz="2800" baseline="30000"/>
              <a:t>2-</a:t>
            </a:r>
          </a:p>
          <a:p>
            <a:pPr>
              <a:lnSpc>
                <a:spcPct val="200000"/>
              </a:lnSpc>
            </a:pPr>
            <a:r>
              <a:rPr lang="en-US" sz="2800"/>
              <a:t>Piezoelectric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CA218ED-3197-A84C-9555-4C8C9CE218F5}"/>
              </a:ext>
            </a:extLst>
          </p:cNvPr>
          <p:cNvSpPr txBox="1"/>
          <p:nvPr/>
        </p:nvSpPr>
        <p:spPr>
          <a:xfrm>
            <a:off x="46226" y="188640"/>
            <a:ext cx="608211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/>
              <a:t>Where are the atoms in the cell?</a:t>
            </a:r>
          </a:p>
        </p:txBody>
      </p:sp>
    </p:spTree>
    <p:extLst>
      <p:ext uri="{BB962C8B-B14F-4D97-AF65-F5344CB8AC3E}">
        <p14:creationId xmlns:p14="http://schemas.microsoft.com/office/powerpoint/2010/main" val="265554431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1" name="Picture 2" descr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0500" y="190500"/>
            <a:ext cx="7708900" cy="628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082" name="Picture 3" descr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3657601"/>
            <a:ext cx="1676400" cy="987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2445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3" name="Picture 3" descr="Screen Shot 2013-10-14 at 15.22.2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9125" y="2759638"/>
            <a:ext cx="6959600" cy="3949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7" name="TextBox 11"/>
          <p:cNvSpPr txBox="1">
            <a:spLocks noChangeArrowheads="1"/>
          </p:cNvSpPr>
          <p:nvPr/>
        </p:nvSpPr>
        <p:spPr bwMode="auto">
          <a:xfrm>
            <a:off x="8688389" y="6237289"/>
            <a:ext cx="107433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i="1"/>
              <a:t>P</a:t>
            </a:r>
            <a:r>
              <a:rPr lang="en-US"/>
              <a:t>4</a:t>
            </a:r>
            <a:r>
              <a:rPr lang="en-US" i="1"/>
              <a:t>mm</a:t>
            </a:r>
          </a:p>
        </p:txBody>
      </p:sp>
      <p:pic>
        <p:nvPicPr>
          <p:cNvPr id="23559" name="Picture 4" descr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27436" y="2532541"/>
            <a:ext cx="3385168" cy="37283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266E1DA5-6612-CA4A-AA46-74993E5AEC0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4192" y="260648"/>
            <a:ext cx="8752031" cy="23727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48606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3" name="Picture 2" descr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1054101"/>
            <a:ext cx="8991600" cy="4830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1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6988" y="260351"/>
            <a:ext cx="6781800" cy="5065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9288" y="5362576"/>
            <a:ext cx="8229600" cy="1471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5" name="Picture 4" descr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2300" y="914400"/>
            <a:ext cx="8166100" cy="5430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 bwMode="auto">
          <a:xfrm>
            <a:off x="2208213" y="4473576"/>
            <a:ext cx="1439862" cy="1368425"/>
          </a:xfrm>
          <a:prstGeom prst="rect">
            <a:avLst/>
          </a:prstGeom>
          <a:solidFill>
            <a:schemeClr val="bg1">
              <a:lumMod val="7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ea typeface="ＭＳ Ｐゴシック" charset="-128"/>
              <a:cs typeface="ＭＳ Ｐゴシック" charset="-128"/>
            </a:endParaRPr>
          </a:p>
        </p:txBody>
      </p:sp>
      <p:cxnSp>
        <p:nvCxnSpPr>
          <p:cNvPr id="23554" name="Straight Connector 3"/>
          <p:cNvCxnSpPr>
            <a:cxnSpLocks noChangeShapeType="1"/>
            <a:stCxn id="2" idx="1"/>
            <a:endCxn id="2" idx="3"/>
          </p:cNvCxnSpPr>
          <p:nvPr/>
        </p:nvCxnSpPr>
        <p:spPr bwMode="auto">
          <a:xfrm>
            <a:off x="2208213" y="5157788"/>
            <a:ext cx="143986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23555" name="Straight Connector 6"/>
          <p:cNvCxnSpPr>
            <a:cxnSpLocks noChangeShapeType="1"/>
            <a:stCxn id="2" idx="0"/>
            <a:endCxn id="2" idx="2"/>
          </p:cNvCxnSpPr>
          <p:nvPr/>
        </p:nvCxnSpPr>
        <p:spPr bwMode="auto">
          <a:xfrm>
            <a:off x="2927350" y="4473576"/>
            <a:ext cx="0" cy="13684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23556" name="Straight Arrow Connector 8"/>
          <p:cNvCxnSpPr>
            <a:cxnSpLocks noChangeShapeType="1"/>
          </p:cNvCxnSpPr>
          <p:nvPr/>
        </p:nvCxnSpPr>
        <p:spPr bwMode="auto">
          <a:xfrm>
            <a:off x="2208214" y="5192713"/>
            <a:ext cx="719137" cy="0"/>
          </a:xfrm>
          <a:prstGeom prst="straightConnector1">
            <a:avLst/>
          </a:prstGeom>
          <a:noFill/>
          <a:ln w="57150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sp>
        <p:nvSpPr>
          <p:cNvPr id="15" name="Rectangle 14"/>
          <p:cNvSpPr/>
          <p:nvPr/>
        </p:nvSpPr>
        <p:spPr bwMode="auto">
          <a:xfrm>
            <a:off x="4079876" y="4508501"/>
            <a:ext cx="1439863" cy="1368425"/>
          </a:xfrm>
          <a:prstGeom prst="rect">
            <a:avLst/>
          </a:prstGeom>
          <a:solidFill>
            <a:schemeClr val="bg1">
              <a:lumMod val="7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ea typeface="ＭＳ Ｐゴシック" charset="-128"/>
              <a:cs typeface="ＭＳ Ｐゴシック" charset="-128"/>
            </a:endParaRPr>
          </a:p>
        </p:txBody>
      </p:sp>
      <p:cxnSp>
        <p:nvCxnSpPr>
          <p:cNvPr id="23558" name="Straight Connector 15"/>
          <p:cNvCxnSpPr>
            <a:cxnSpLocks noChangeShapeType="1"/>
            <a:stCxn id="15" idx="1"/>
            <a:endCxn id="15" idx="3"/>
          </p:cNvCxnSpPr>
          <p:nvPr/>
        </p:nvCxnSpPr>
        <p:spPr bwMode="auto">
          <a:xfrm>
            <a:off x="4079876" y="5192713"/>
            <a:ext cx="143986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23559" name="Straight Connector 16"/>
          <p:cNvCxnSpPr>
            <a:cxnSpLocks noChangeShapeType="1"/>
            <a:stCxn id="15" idx="0"/>
            <a:endCxn id="15" idx="2"/>
          </p:cNvCxnSpPr>
          <p:nvPr/>
        </p:nvCxnSpPr>
        <p:spPr bwMode="auto">
          <a:xfrm>
            <a:off x="4800600" y="4508501"/>
            <a:ext cx="0" cy="13684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23560" name="Straight Arrow Connector 17"/>
          <p:cNvCxnSpPr>
            <a:cxnSpLocks noChangeShapeType="1"/>
          </p:cNvCxnSpPr>
          <p:nvPr/>
        </p:nvCxnSpPr>
        <p:spPr bwMode="auto">
          <a:xfrm>
            <a:off x="4079876" y="5229225"/>
            <a:ext cx="720725" cy="0"/>
          </a:xfrm>
          <a:prstGeom prst="straightConnector1">
            <a:avLst/>
          </a:prstGeom>
          <a:noFill/>
          <a:ln w="57150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23561" name="Straight Arrow Connector 18"/>
          <p:cNvCxnSpPr>
            <a:cxnSpLocks noChangeShapeType="1"/>
            <a:endCxn id="15" idx="0"/>
          </p:cNvCxnSpPr>
          <p:nvPr/>
        </p:nvCxnSpPr>
        <p:spPr bwMode="auto">
          <a:xfrm flipV="1">
            <a:off x="4800600" y="4508501"/>
            <a:ext cx="0" cy="684213"/>
          </a:xfrm>
          <a:prstGeom prst="straightConnector1">
            <a:avLst/>
          </a:prstGeom>
          <a:noFill/>
          <a:ln w="57150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sp>
        <p:nvSpPr>
          <p:cNvPr id="21" name="Rectangle 20"/>
          <p:cNvSpPr/>
          <p:nvPr/>
        </p:nvSpPr>
        <p:spPr bwMode="auto">
          <a:xfrm>
            <a:off x="5951538" y="4473576"/>
            <a:ext cx="1439862" cy="1368425"/>
          </a:xfrm>
          <a:prstGeom prst="rect">
            <a:avLst/>
          </a:prstGeom>
          <a:solidFill>
            <a:schemeClr val="bg1">
              <a:lumMod val="7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ea typeface="ＭＳ Ｐゴシック" charset="-128"/>
              <a:cs typeface="ＭＳ Ｐゴシック" charset="-128"/>
            </a:endParaRPr>
          </a:p>
        </p:txBody>
      </p:sp>
      <p:cxnSp>
        <p:nvCxnSpPr>
          <p:cNvPr id="23563" name="Straight Connector 21"/>
          <p:cNvCxnSpPr>
            <a:cxnSpLocks noChangeShapeType="1"/>
            <a:stCxn id="21" idx="1"/>
            <a:endCxn id="21" idx="3"/>
          </p:cNvCxnSpPr>
          <p:nvPr/>
        </p:nvCxnSpPr>
        <p:spPr bwMode="auto">
          <a:xfrm>
            <a:off x="5951538" y="5157788"/>
            <a:ext cx="143986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23564" name="Straight Connector 22"/>
          <p:cNvCxnSpPr>
            <a:cxnSpLocks noChangeShapeType="1"/>
            <a:stCxn id="21" idx="0"/>
            <a:endCxn id="21" idx="2"/>
          </p:cNvCxnSpPr>
          <p:nvPr/>
        </p:nvCxnSpPr>
        <p:spPr bwMode="auto">
          <a:xfrm>
            <a:off x="6672263" y="4473576"/>
            <a:ext cx="0" cy="13684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23565" name="Straight Arrow Connector 23"/>
          <p:cNvCxnSpPr>
            <a:cxnSpLocks noChangeShapeType="1"/>
          </p:cNvCxnSpPr>
          <p:nvPr/>
        </p:nvCxnSpPr>
        <p:spPr bwMode="auto">
          <a:xfrm>
            <a:off x="5951538" y="5192713"/>
            <a:ext cx="431800" cy="0"/>
          </a:xfrm>
          <a:prstGeom prst="straightConnector1">
            <a:avLst/>
          </a:prstGeom>
          <a:noFill/>
          <a:ln w="57150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23566" name="Straight Arrow Connector 24"/>
          <p:cNvCxnSpPr>
            <a:cxnSpLocks noChangeShapeType="1"/>
          </p:cNvCxnSpPr>
          <p:nvPr/>
        </p:nvCxnSpPr>
        <p:spPr bwMode="auto">
          <a:xfrm flipV="1">
            <a:off x="6311900" y="4760914"/>
            <a:ext cx="0" cy="396875"/>
          </a:xfrm>
          <a:prstGeom prst="straightConnector1">
            <a:avLst/>
          </a:prstGeom>
          <a:noFill/>
          <a:ln w="57150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sp>
        <p:nvSpPr>
          <p:cNvPr id="23567" name="TextBox 25"/>
          <p:cNvSpPr txBox="1">
            <a:spLocks noChangeArrowheads="1"/>
          </p:cNvSpPr>
          <p:nvPr/>
        </p:nvSpPr>
        <p:spPr bwMode="auto">
          <a:xfrm>
            <a:off x="2279650" y="6165851"/>
            <a:ext cx="7704138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/>
              <a:t>axial		diagonal	diamond            diamond</a:t>
            </a:r>
          </a:p>
        </p:txBody>
      </p:sp>
      <p:sp>
        <p:nvSpPr>
          <p:cNvPr id="19" name="Rectangle 18"/>
          <p:cNvSpPr/>
          <p:nvPr/>
        </p:nvSpPr>
        <p:spPr bwMode="auto">
          <a:xfrm>
            <a:off x="8040688" y="4508501"/>
            <a:ext cx="1439862" cy="1368425"/>
          </a:xfrm>
          <a:prstGeom prst="rect">
            <a:avLst/>
          </a:prstGeom>
          <a:solidFill>
            <a:schemeClr val="bg1">
              <a:lumMod val="7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ea typeface="ＭＳ Ｐゴシック" charset="-128"/>
              <a:cs typeface="ＭＳ Ｐゴシック" charset="-128"/>
            </a:endParaRPr>
          </a:p>
        </p:txBody>
      </p:sp>
      <p:cxnSp>
        <p:nvCxnSpPr>
          <p:cNvPr id="23569" name="Straight Connector 21"/>
          <p:cNvCxnSpPr>
            <a:cxnSpLocks noChangeShapeType="1"/>
            <a:stCxn id="19" idx="1"/>
            <a:endCxn id="19" idx="3"/>
          </p:cNvCxnSpPr>
          <p:nvPr/>
        </p:nvCxnSpPr>
        <p:spPr bwMode="auto">
          <a:xfrm>
            <a:off x="8040688" y="5192713"/>
            <a:ext cx="143986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23570" name="Straight Connector 22"/>
          <p:cNvCxnSpPr>
            <a:cxnSpLocks noChangeShapeType="1"/>
            <a:stCxn id="19" idx="0"/>
            <a:endCxn id="19" idx="2"/>
          </p:cNvCxnSpPr>
          <p:nvPr/>
        </p:nvCxnSpPr>
        <p:spPr bwMode="auto">
          <a:xfrm>
            <a:off x="8761413" y="4508501"/>
            <a:ext cx="0" cy="13684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23571" name="Straight Arrow Connector 23"/>
          <p:cNvCxnSpPr>
            <a:cxnSpLocks noChangeShapeType="1"/>
          </p:cNvCxnSpPr>
          <p:nvPr/>
        </p:nvCxnSpPr>
        <p:spPr bwMode="auto">
          <a:xfrm>
            <a:off x="8040688" y="5227638"/>
            <a:ext cx="431800" cy="0"/>
          </a:xfrm>
          <a:prstGeom prst="straightConnector1">
            <a:avLst/>
          </a:prstGeom>
          <a:noFill/>
          <a:ln w="57150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23572" name="Straight Arrow Connector 24"/>
          <p:cNvCxnSpPr>
            <a:cxnSpLocks noChangeShapeType="1"/>
          </p:cNvCxnSpPr>
          <p:nvPr/>
        </p:nvCxnSpPr>
        <p:spPr bwMode="auto">
          <a:xfrm flipV="1">
            <a:off x="8401050" y="4795839"/>
            <a:ext cx="0" cy="396875"/>
          </a:xfrm>
          <a:prstGeom prst="straightConnector1">
            <a:avLst/>
          </a:prstGeom>
          <a:noFill/>
          <a:ln w="57150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sp>
        <p:nvSpPr>
          <p:cNvPr id="23573" name="Oval 2"/>
          <p:cNvSpPr>
            <a:spLocks noChangeArrowheads="1"/>
          </p:cNvSpPr>
          <p:nvPr/>
        </p:nvSpPr>
        <p:spPr bwMode="auto">
          <a:xfrm>
            <a:off x="8328026" y="4724401"/>
            <a:ext cx="144463" cy="144463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pic>
        <p:nvPicPr>
          <p:cNvPr id="2357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9289" y="981076"/>
            <a:ext cx="3024187" cy="3235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7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3476" y="908051"/>
            <a:ext cx="5097463" cy="333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76" name="TextBox 6"/>
          <p:cNvSpPr txBox="1">
            <a:spLocks noChangeArrowheads="1"/>
          </p:cNvSpPr>
          <p:nvPr/>
        </p:nvSpPr>
        <p:spPr bwMode="auto">
          <a:xfrm>
            <a:off x="5735639" y="188913"/>
            <a:ext cx="4656137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3200">
                <a:solidFill>
                  <a:srgbClr val="0000FF"/>
                </a:solidFill>
              </a:rPr>
              <a:t>reflection and translation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6316" y="1052736"/>
            <a:ext cx="8620164" cy="4752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799000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yrite - FeS2.mov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 rotWithShape="1">
          <a:blip r:embed="rId4"/>
          <a:srcRect l="26775" t="17275" r="25976" b="21354"/>
          <a:stretch/>
        </p:blipFill>
        <p:spPr>
          <a:xfrm>
            <a:off x="156880" y="689695"/>
            <a:ext cx="5976664" cy="5478609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FE9BD82E-EEE2-684C-B376-A3F26A8EDFF5}"/>
              </a:ext>
            </a:extLst>
          </p:cNvPr>
          <p:cNvSpPr txBox="1"/>
          <p:nvPr/>
        </p:nvSpPr>
        <p:spPr>
          <a:xfrm>
            <a:off x="407368" y="143730"/>
            <a:ext cx="196560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yellow atoms</a:t>
            </a:r>
          </a:p>
          <a:p>
            <a:r>
              <a:rPr lang="en-US"/>
              <a:t>are sulphur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C8AF61B-13B7-C648-B3BB-B337610C6B27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b="29139"/>
          <a:stretch/>
        </p:blipFill>
        <p:spPr>
          <a:xfrm>
            <a:off x="6240016" y="2434744"/>
            <a:ext cx="5379682" cy="4035449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4450E68C-5A39-9944-8382-B1921C392730}"/>
              </a:ext>
            </a:extLst>
          </p:cNvPr>
          <p:cNvSpPr txBox="1"/>
          <p:nvPr/>
        </p:nvSpPr>
        <p:spPr>
          <a:xfrm>
            <a:off x="6501784" y="6470193"/>
            <a:ext cx="428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/>
              <a:t>Carles Millan, Wikimedia, CC BY-SA 3.0</a:t>
            </a:r>
          </a:p>
        </p:txBody>
      </p:sp>
    </p:spTree>
    <p:extLst>
      <p:ext uri="{BB962C8B-B14F-4D97-AF65-F5344CB8AC3E}">
        <p14:creationId xmlns:p14="http://schemas.microsoft.com/office/powerpoint/2010/main" val="16871802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Arial"/>
        <a:ea typeface="ＭＳ Ｐゴシック"/>
        <a:cs typeface="ＭＳ Ｐゴシック"/>
      </a:majorFont>
      <a:minorFont>
        <a:latin typeface="Arial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-128"/>
            <a:cs typeface="ＭＳ Ｐゴシック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-128"/>
            <a:cs typeface="ＭＳ Ｐゴシック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1534</TotalTime>
  <Words>126</Words>
  <Application>Microsoft Macintosh PowerPoint</Application>
  <PresentationFormat>Widescreen</PresentationFormat>
  <Paragraphs>45</Paragraphs>
  <Slides>20</Slides>
  <Notes>6</Notes>
  <HiddenSlides>0</HiddenSlides>
  <MMClips>1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Times New Roman</vt:lpstr>
      <vt:lpstr>Blank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ABC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HARRY BHADESHIA</dc:creator>
  <cp:lastModifiedBy>H.K.D.H. Bhadeshia</cp:lastModifiedBy>
  <cp:revision>144</cp:revision>
  <cp:lastPrinted>2020-09-15T06:21:53Z</cp:lastPrinted>
  <dcterms:created xsi:type="dcterms:W3CDTF">2012-10-11T05:29:19Z</dcterms:created>
  <dcterms:modified xsi:type="dcterms:W3CDTF">2020-09-15T11:31:34Z</dcterms:modified>
</cp:coreProperties>
</file>