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6"/>
  </p:notesMasterIdLst>
  <p:sldIdLst>
    <p:sldId id="344" r:id="rId2"/>
    <p:sldId id="289" r:id="rId3"/>
    <p:sldId id="290" r:id="rId4"/>
    <p:sldId id="291" r:id="rId5"/>
    <p:sldId id="357" r:id="rId6"/>
    <p:sldId id="343" r:id="rId7"/>
    <p:sldId id="358" r:id="rId8"/>
    <p:sldId id="355" r:id="rId9"/>
    <p:sldId id="345" r:id="rId10"/>
    <p:sldId id="346" r:id="rId11"/>
    <p:sldId id="350" r:id="rId12"/>
    <p:sldId id="292" r:id="rId13"/>
    <p:sldId id="293" r:id="rId14"/>
    <p:sldId id="348" r:id="rId15"/>
    <p:sldId id="316" r:id="rId16"/>
    <p:sldId id="331" r:id="rId17"/>
    <p:sldId id="332" r:id="rId18"/>
    <p:sldId id="333" r:id="rId19"/>
    <p:sldId id="341" r:id="rId20"/>
    <p:sldId id="356" r:id="rId21"/>
    <p:sldId id="352" r:id="rId22"/>
    <p:sldId id="354" r:id="rId23"/>
    <p:sldId id="353" r:id="rId24"/>
    <p:sldId id="342" r:id="rId2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FFFF"/>
    <a:srgbClr val="FF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104" d="100"/>
          <a:sy n="104" d="100"/>
        </p:scale>
        <p:origin x="232" y="5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B613D83-65D7-E84A-B41E-FA78EA679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0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FA1915-7429-9843-AE34-99B22DFDE282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BFF0076-5708-CC49-A9D3-05BC1B078C86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BCD26FA-E5C9-F248-AA40-4548FE52AC90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38AB99D-25C4-7C46-A960-7EB3CEA5E4B0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F19F97E-E7E7-2B43-9FC9-92672DF884D3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6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BB2438D-FDA7-204A-A5CF-608E043EAFCC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BADDBA0-6B83-E541-A792-BB9A220F56ED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0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613D83-65D7-E84A-B41E-FA78EA679D22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19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E0F6064-F531-2D48-875B-E87F25A77ECD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5FC4EF6-BDDF-2945-B253-2141BE900235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4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27A5770-CAA9-CA4E-ABB8-93D9DB2EB904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4F53A14-76F9-F74E-9162-52BBB2516CFA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9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1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0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2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87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61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8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79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694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1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2782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1.png"/><Relationship Id="rId7" Type="http://schemas.openxmlformats.org/officeDocument/2006/relationships/image" Target="../media/image2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 rot="-5400000">
            <a:off x="330307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1828800" y="1066801"/>
            <a:ext cx="6858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Introduction and point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Stereographic projections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Low symmetry systems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Space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Reciprocal Lattice &amp; Diffraction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Deformation and texture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Interfaces, orientation relationships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Martensitic transformations</a:t>
            </a:r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1981200" y="228601"/>
            <a:ext cx="411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>
                <a:solidFill>
                  <a:srgbClr val="000080"/>
                </a:solidFill>
                <a:cs typeface="Arial" charset="0"/>
              </a:rPr>
              <a:t>Crystallography</a:t>
            </a:r>
          </a:p>
        </p:txBody>
      </p:sp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797152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6934200" y="4003732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H. K. D. H. Bhadeshia</a:t>
            </a:r>
          </a:p>
        </p:txBody>
      </p:sp>
    </p:spTree>
    <p:extLst>
      <p:ext uri="{BB962C8B-B14F-4D97-AF65-F5344CB8AC3E}">
        <p14:creationId xmlns:p14="http://schemas.microsoft.com/office/powerpoint/2010/main" val="2479665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5400" y="404664"/>
            <a:ext cx="726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how far does the strain field of a dislocation extend?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74" y="1117378"/>
            <a:ext cx="2952328" cy="33840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44073" y="1844824"/>
            <a:ext cx="3356813" cy="2050006"/>
            <a:chOff x="5220072" y="1844824"/>
            <a:chExt cx="3356813" cy="20500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0072" y="1844824"/>
              <a:ext cx="864096" cy="20500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8224" y="2204864"/>
              <a:ext cx="1988661" cy="1107506"/>
            </a:xfrm>
            <a:prstGeom prst="rect">
              <a:avLst/>
            </a:prstGeom>
          </p:spPr>
        </p:pic>
      </p:grp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4221088"/>
            <a:ext cx="2692400" cy="1104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88196" y="4057878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90AF84-8E2E-394F-880E-560BC009A95A}"/>
              </a:ext>
            </a:extLst>
          </p:cNvPr>
          <p:cNvGrpSpPr/>
          <p:nvPr/>
        </p:nvGrpSpPr>
        <p:grpSpPr>
          <a:xfrm>
            <a:off x="729754" y="4909929"/>
            <a:ext cx="5006206" cy="1687424"/>
            <a:chOff x="729754" y="4909928"/>
            <a:chExt cx="5150222" cy="183748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AD31B59-11F5-B441-A76C-A73F79C53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9953" y="4909928"/>
              <a:ext cx="3507855" cy="6073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9358FAD-C39A-C246-AC86-349FC8C98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9754" y="5806206"/>
              <a:ext cx="5150222" cy="941211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2917A4F-E7A2-F142-AD5A-F843E5391B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79" y="5930231"/>
            <a:ext cx="3340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6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3545343"/>
            <a:ext cx="7697195" cy="2880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1052736"/>
            <a:ext cx="2952328" cy="3384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44D0A-AF9B-4546-B893-3A19D8C31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692696"/>
            <a:ext cx="3340100" cy="469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EF46A4-2927-F54D-A738-28E90945BCD5}"/>
              </a:ext>
            </a:extLst>
          </p:cNvPr>
          <p:cNvSpPr/>
          <p:nvPr/>
        </p:nvSpPr>
        <p:spPr bwMode="auto">
          <a:xfrm>
            <a:off x="4438917" y="4256783"/>
            <a:ext cx="360040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D58CED-87E9-1B46-A71E-1057F234B18F}"/>
              </a:ext>
            </a:extLst>
          </p:cNvPr>
          <p:cNvSpPr/>
          <p:nvPr/>
        </p:nvSpPr>
        <p:spPr bwMode="auto">
          <a:xfrm>
            <a:off x="1199456" y="4264536"/>
            <a:ext cx="360040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59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464820"/>
            <a:ext cx="6624736" cy="5904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D009F7-659F-2840-B50B-A2EC01B3FC3F}"/>
              </a:ext>
            </a:extLst>
          </p:cNvPr>
          <p:cNvSpPr/>
          <p:nvPr/>
        </p:nvSpPr>
        <p:spPr bwMode="auto">
          <a:xfrm>
            <a:off x="2813401" y="2348880"/>
            <a:ext cx="504056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SL" descr="CSL">
            <a:hlinkClick r:id="" action="ppaction://media"/>
            <a:extLst>
              <a:ext uri="{FF2B5EF4-FFF2-40B4-BE49-F238E27FC236}">
                <a16:creationId xmlns:a16="http://schemas.microsoft.com/office/drawing/2014/main" id="{5E5FB364-6C3F-8040-84B4-0BE6D022C4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368" y="476672"/>
            <a:ext cx="7296810" cy="547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SL2" descr="CSL2">
            <a:hlinkClick r:id="" action="ppaction://media"/>
            <a:extLst>
              <a:ext uri="{FF2B5EF4-FFF2-40B4-BE49-F238E27FC236}">
                <a16:creationId xmlns:a16="http://schemas.microsoft.com/office/drawing/2014/main" id="{16AAD9A2-971D-924B-8E4D-4D829EFE2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352" y="694946"/>
            <a:ext cx="9721080" cy="546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9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9BB77A1-3E76-F941-8717-139A0663E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5480" y="764704"/>
            <a:ext cx="5562600" cy="5765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6" name="Picture 4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280080"/>
            <a:ext cx="683418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260070"/>
            <a:ext cx="3168352" cy="3540746"/>
          </a:xfrm>
          <a:prstGeom prst="rect">
            <a:avLst/>
          </a:prstGeom>
        </p:spPr>
      </p:pic>
      <p:pic>
        <p:nvPicPr>
          <p:cNvPr id="3" name="Picture 2" descr="Screen Shot 2017-10-31 at 08.14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88" y="341343"/>
            <a:ext cx="4406900" cy="337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70" y="640885"/>
            <a:ext cx="5119687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56" y="3307885"/>
            <a:ext cx="7848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199456" y="5441485"/>
            <a:ext cx="5638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each column of (B J A) represents the components of a basis vector of A with respect to B </a:t>
            </a:r>
          </a:p>
        </p:txBody>
      </p:sp>
      <p:pic>
        <p:nvPicPr>
          <p:cNvPr id="2" name="Picture 1" descr="Screen Shot 2017-10-31 at 08.14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76739"/>
            <a:ext cx="3815412" cy="292478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00" y="1105273"/>
            <a:ext cx="48641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77072"/>
            <a:ext cx="842803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6334200" y="1105273"/>
            <a:ext cx="2743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coordinate transformation matrix </a:t>
            </a:r>
            <a:r>
              <a:rPr lang="en-US" b="1">
                <a:latin typeface="Arial" charset="0"/>
              </a:rPr>
              <a:t>J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559496" y="3789040"/>
            <a:ext cx="5334000" cy="2527300"/>
            <a:chOff x="528" y="2433"/>
            <a:chExt cx="3360" cy="1592"/>
          </a:xfrm>
        </p:grpSpPr>
        <p:pic>
          <p:nvPicPr>
            <p:cNvPr id="35845" name="Picture 4" descr="Screen shot 2009-11-03 at 0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976"/>
              <a:ext cx="2256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6" name="Picture 5" descr="Screen shot 2009-11-03 at 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433"/>
              <a:ext cx="3360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842" name="Picture 6" descr="Screen shot 2009-11-03 at 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60648"/>
            <a:ext cx="87122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7" descr="Screen shot 2009-11-03 at 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96" y="2674616"/>
            <a:ext cx="22098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8" descr="Screen shot 2009-11-03 at 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096" y="2669852"/>
            <a:ext cx="22034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908720"/>
            <a:ext cx="8714868" cy="51608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" descr="a">
            <a:hlinkClick r:id="" action="ppaction://media"/>
            <a:extLst>
              <a:ext uri="{FF2B5EF4-FFF2-40B4-BE49-F238E27FC236}">
                <a16:creationId xmlns:a16="http://schemas.microsoft.com/office/drawing/2014/main" id="{C50791DC-6C9E-2940-ABA6-4BDF2B2D9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36" y="260648"/>
            <a:ext cx="9280601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7555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990"/>
          <a:stretch/>
        </p:blipFill>
        <p:spPr>
          <a:xfrm>
            <a:off x="1055440" y="343476"/>
            <a:ext cx="6489059" cy="6171048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22" y="5960100"/>
            <a:ext cx="3454400" cy="4699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2131602" y="1855644"/>
            <a:ext cx="432048" cy="5040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2131602" y="2359700"/>
            <a:ext cx="72008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851682" y="2359700"/>
            <a:ext cx="57606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427746" y="2359700"/>
            <a:ext cx="57606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075818" y="2359700"/>
            <a:ext cx="57606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651882" y="2359700"/>
            <a:ext cx="57606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30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990"/>
          <a:stretch/>
        </p:blipFill>
        <p:spPr>
          <a:xfrm>
            <a:off x="3003614" y="548680"/>
            <a:ext cx="6489059" cy="6171048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6165304"/>
            <a:ext cx="3454400" cy="4699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4079776" y="2060848"/>
            <a:ext cx="432048" cy="5040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4079776" y="2564904"/>
            <a:ext cx="72008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2203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836712"/>
            <a:ext cx="3456384" cy="2769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4005064"/>
            <a:ext cx="3888432" cy="2722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65273"/>
            <a:ext cx="421836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168" y="4263258"/>
            <a:ext cx="4024016" cy="2464672"/>
          </a:xfrm>
          <a:prstGeom prst="rect">
            <a:avLst/>
          </a:prstGeom>
        </p:spPr>
      </p:pic>
      <p:pic>
        <p:nvPicPr>
          <p:cNvPr id="9" name="Picture 8" descr="Screen Shot 2018-11-02 at 08.40.2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3" y="641336"/>
            <a:ext cx="4539258" cy="389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Screen shot 2009-11-03 at 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260648"/>
            <a:ext cx="77089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5" descr="Screen shot 2009-11-03 at 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4149080"/>
            <a:ext cx="435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6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404664"/>
            <a:ext cx="628650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764704"/>
            <a:ext cx="7471749" cy="3887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20" y="4869160"/>
            <a:ext cx="2893754" cy="1611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BA3CDB9-6EB8-9845-A717-29DE370FE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40" t="12201" r="24740" b="48950"/>
          <a:stretch/>
        </p:blipFill>
        <p:spPr>
          <a:xfrm>
            <a:off x="263352" y="342315"/>
            <a:ext cx="6840761" cy="61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61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inter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245268"/>
            <a:ext cx="7921625" cy="63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7360D2B-3EEF-7246-A6DC-78E5B166C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1412776"/>
            <a:ext cx="8446538" cy="428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71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67D610F-82E6-8D4C-B5C8-B561B8701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129" y="1268760"/>
            <a:ext cx="4089400" cy="18796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CBA698D-71AF-6D40-A1A8-6E308181E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0373" y="2564904"/>
            <a:ext cx="3225800" cy="350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9E22D7-3304-8544-8D9A-E4C93E68BF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9656" y="6070104"/>
            <a:ext cx="5930900" cy="520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8C1A20-D182-614A-923D-6A9B05B68C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4232" y="2952750"/>
            <a:ext cx="1651000" cy="95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F856A5-E69D-6E4A-8D09-9B47BC4397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16" y="267196"/>
            <a:ext cx="62992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80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9537" y="260648"/>
            <a:ext cx="66636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energy per unit length of dislocation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23AA4-CAB9-AF4B-9F01-0D65D5264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844824"/>
            <a:ext cx="6743700" cy="116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54BC18-16CE-6544-9FDF-5C4A39BDF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3834246"/>
            <a:ext cx="59182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9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6-2">
  <a:themeElements>
    <a:clrScheme name="C6-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6-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C6-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6-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6-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6-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6-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6-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6-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6-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6-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6-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6-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6-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HD:Users:cathy:Documents:Teaching:C6:C6-2.ppt</Template>
  <TotalTime>6677</TotalTime>
  <Words>88</Words>
  <Application>Microsoft Macintosh PowerPoint</Application>
  <PresentationFormat>Widescreen</PresentationFormat>
  <Paragraphs>26</Paragraphs>
  <Slides>24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Times</vt:lpstr>
      <vt:lpstr>Times New Roman</vt:lpstr>
      <vt:lpstr>Verdana</vt:lpstr>
      <vt:lpstr>C6-2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H.K.D.H. Bhadeshia</cp:lastModifiedBy>
  <cp:revision>221</cp:revision>
  <dcterms:created xsi:type="dcterms:W3CDTF">2010-11-03T08:46:25Z</dcterms:created>
  <dcterms:modified xsi:type="dcterms:W3CDTF">2020-09-18T19:24:08Z</dcterms:modified>
  <cp:category/>
</cp:coreProperties>
</file>