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snapVertSplitter="1" vertBarState="minimized" horzBarState="maximized"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59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248191-2513-4539-B420-C7088607D1DE}" type="datetimeFigureOut">
              <a:rPr lang="en-US" smtClean="0"/>
              <a:pPr/>
              <a:t>2/18/2009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89BD7B-6897-4187-9EBD-50FE44AAF6C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Connector 8"/>
          <p:cNvCxnSpPr/>
          <p:nvPr/>
        </p:nvCxnSpPr>
        <p:spPr>
          <a:xfrm>
            <a:off x="1928794" y="4000504"/>
            <a:ext cx="135732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1285852" y="5143512"/>
            <a:ext cx="135732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rot="10800000" flipV="1">
            <a:off x="1071538" y="4000504"/>
            <a:ext cx="857256" cy="57150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rot="16200000" flipH="1">
            <a:off x="892943" y="4750603"/>
            <a:ext cx="571504" cy="21431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rot="16200000" flipH="1">
            <a:off x="3107522" y="4179099"/>
            <a:ext cx="571503" cy="21431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rot="10800000" flipV="1">
            <a:off x="2643175" y="4572008"/>
            <a:ext cx="857256" cy="57150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 rot="10800000" flipV="1">
            <a:off x="1285852" y="4572008"/>
            <a:ext cx="1000132" cy="571504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/>
          <p:nvPr/>
        </p:nvCxnSpPr>
        <p:spPr>
          <a:xfrm>
            <a:off x="2285984" y="4572008"/>
            <a:ext cx="1214446" cy="1588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1928795" y="1571611"/>
            <a:ext cx="1357321" cy="1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1285852" y="2713032"/>
            <a:ext cx="135732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 rot="10800000" flipV="1">
            <a:off x="1071539" y="1571610"/>
            <a:ext cx="857257" cy="571505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 rot="16200000" flipH="1">
            <a:off x="892943" y="2321711"/>
            <a:ext cx="571504" cy="21431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 rot="16200000" flipH="1">
            <a:off x="3107521" y="1750207"/>
            <a:ext cx="571506" cy="214315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 rot="10800000" flipV="1">
            <a:off x="2643175" y="2143115"/>
            <a:ext cx="857256" cy="57150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 rot="5400000">
            <a:off x="70612" y="3928272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/>
          <p:nvPr/>
        </p:nvCxnSpPr>
        <p:spPr>
          <a:xfrm rot="5400000">
            <a:off x="-143702" y="3356768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/>
          <p:cNvCxnSpPr/>
          <p:nvPr/>
        </p:nvCxnSpPr>
        <p:spPr>
          <a:xfrm rot="5400000">
            <a:off x="1429522" y="3928272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/>
          <p:cNvCxnSpPr/>
          <p:nvPr/>
        </p:nvCxnSpPr>
        <p:spPr>
          <a:xfrm rot="5400000">
            <a:off x="2286778" y="3356768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 rot="5400000">
            <a:off x="715142" y="2786058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 rot="5400000">
            <a:off x="2072464" y="2786058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/>
          <p:cNvCxnSpPr/>
          <p:nvPr/>
        </p:nvCxnSpPr>
        <p:spPr>
          <a:xfrm rot="5400000" flipH="1" flipV="1">
            <a:off x="501225" y="2785661"/>
            <a:ext cx="3571106" cy="1588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/>
          <p:nvPr/>
        </p:nvCxnSpPr>
        <p:spPr>
          <a:xfrm rot="5400000" flipH="1" flipV="1">
            <a:off x="1715671" y="1571215"/>
            <a:ext cx="1142214" cy="1588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Arrow Connector 51"/>
          <p:cNvCxnSpPr/>
          <p:nvPr/>
        </p:nvCxnSpPr>
        <p:spPr>
          <a:xfrm rot="10800000" flipV="1">
            <a:off x="785786" y="5143512"/>
            <a:ext cx="500066" cy="285752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Arrow Connector 54"/>
          <p:cNvCxnSpPr/>
          <p:nvPr/>
        </p:nvCxnSpPr>
        <p:spPr>
          <a:xfrm>
            <a:off x="3500430" y="4572008"/>
            <a:ext cx="500066" cy="1588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Connector 95"/>
          <p:cNvCxnSpPr/>
          <p:nvPr/>
        </p:nvCxnSpPr>
        <p:spPr>
          <a:xfrm>
            <a:off x="2285984" y="4572008"/>
            <a:ext cx="857256" cy="285752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TextBox 100"/>
          <p:cNvSpPr txBox="1"/>
          <p:nvPr/>
        </p:nvSpPr>
        <p:spPr>
          <a:xfrm>
            <a:off x="642910" y="5059932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</a:rPr>
              <a:t>x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04" name="TextBox 103"/>
          <p:cNvSpPr txBox="1"/>
          <p:nvPr/>
        </p:nvSpPr>
        <p:spPr>
          <a:xfrm>
            <a:off x="3357554" y="4917056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>
                <a:latin typeface="Arial" pitchFamily="34" charset="0"/>
                <a:cs typeface="Arial" pitchFamily="34" charset="0"/>
              </a:rPr>
              <a:t>y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47" name="Straight Arrow Connector 146"/>
          <p:cNvCxnSpPr/>
          <p:nvPr/>
        </p:nvCxnSpPr>
        <p:spPr>
          <a:xfrm>
            <a:off x="3143240" y="4857760"/>
            <a:ext cx="428628" cy="142876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Connector 150"/>
          <p:cNvCxnSpPr/>
          <p:nvPr/>
        </p:nvCxnSpPr>
        <p:spPr>
          <a:xfrm>
            <a:off x="6000760" y="3999710"/>
            <a:ext cx="135732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2" name="Straight Connector 151"/>
          <p:cNvCxnSpPr/>
          <p:nvPr/>
        </p:nvCxnSpPr>
        <p:spPr>
          <a:xfrm>
            <a:off x="5357818" y="5142718"/>
            <a:ext cx="135732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Straight Connector 152"/>
          <p:cNvCxnSpPr/>
          <p:nvPr/>
        </p:nvCxnSpPr>
        <p:spPr>
          <a:xfrm rot="10800000" flipV="1">
            <a:off x="5143504" y="3999710"/>
            <a:ext cx="857256" cy="57150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Straight Connector 153"/>
          <p:cNvCxnSpPr/>
          <p:nvPr/>
        </p:nvCxnSpPr>
        <p:spPr>
          <a:xfrm rot="16200000" flipH="1">
            <a:off x="4964909" y="4749809"/>
            <a:ext cx="571504" cy="21431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Connector 154"/>
          <p:cNvCxnSpPr/>
          <p:nvPr/>
        </p:nvCxnSpPr>
        <p:spPr>
          <a:xfrm rot="16200000" flipH="1">
            <a:off x="7179488" y="4178305"/>
            <a:ext cx="571503" cy="21431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Straight Connector 155"/>
          <p:cNvCxnSpPr/>
          <p:nvPr/>
        </p:nvCxnSpPr>
        <p:spPr>
          <a:xfrm rot="10800000" flipV="1">
            <a:off x="6715141" y="4571214"/>
            <a:ext cx="857256" cy="57150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Arrow Connector 156"/>
          <p:cNvCxnSpPr/>
          <p:nvPr/>
        </p:nvCxnSpPr>
        <p:spPr>
          <a:xfrm rot="10800000" flipV="1">
            <a:off x="5357818" y="4571214"/>
            <a:ext cx="1000132" cy="571504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Arrow Connector 157"/>
          <p:cNvCxnSpPr/>
          <p:nvPr/>
        </p:nvCxnSpPr>
        <p:spPr>
          <a:xfrm>
            <a:off x="6357950" y="4571214"/>
            <a:ext cx="1214446" cy="1588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Connector 158"/>
          <p:cNvCxnSpPr/>
          <p:nvPr/>
        </p:nvCxnSpPr>
        <p:spPr>
          <a:xfrm>
            <a:off x="6000761" y="1570817"/>
            <a:ext cx="1357321" cy="1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Straight Connector 159"/>
          <p:cNvCxnSpPr/>
          <p:nvPr/>
        </p:nvCxnSpPr>
        <p:spPr>
          <a:xfrm>
            <a:off x="5357818" y="2712238"/>
            <a:ext cx="135732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Straight Connector 160"/>
          <p:cNvCxnSpPr/>
          <p:nvPr/>
        </p:nvCxnSpPr>
        <p:spPr>
          <a:xfrm rot="10800000" flipV="1">
            <a:off x="5143505" y="1570816"/>
            <a:ext cx="857257" cy="571505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Straight Connector 161"/>
          <p:cNvCxnSpPr/>
          <p:nvPr/>
        </p:nvCxnSpPr>
        <p:spPr>
          <a:xfrm rot="16200000" flipH="1">
            <a:off x="4964909" y="2320917"/>
            <a:ext cx="571504" cy="21431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3" name="Straight Connector 162"/>
          <p:cNvCxnSpPr/>
          <p:nvPr/>
        </p:nvCxnSpPr>
        <p:spPr>
          <a:xfrm rot="16200000" flipH="1">
            <a:off x="7179487" y="1749413"/>
            <a:ext cx="571506" cy="214315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Straight Connector 163"/>
          <p:cNvCxnSpPr/>
          <p:nvPr/>
        </p:nvCxnSpPr>
        <p:spPr>
          <a:xfrm rot="10800000" flipV="1">
            <a:off x="6715141" y="2142321"/>
            <a:ext cx="857256" cy="571504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Straight Connector 164"/>
          <p:cNvCxnSpPr/>
          <p:nvPr/>
        </p:nvCxnSpPr>
        <p:spPr>
          <a:xfrm rot="5400000">
            <a:off x="4142578" y="3927478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Straight Connector 165"/>
          <p:cNvCxnSpPr/>
          <p:nvPr/>
        </p:nvCxnSpPr>
        <p:spPr>
          <a:xfrm rot="5400000">
            <a:off x="3928264" y="3355974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7" name="Straight Connector 166"/>
          <p:cNvCxnSpPr/>
          <p:nvPr/>
        </p:nvCxnSpPr>
        <p:spPr>
          <a:xfrm rot="5400000">
            <a:off x="5501488" y="3927478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Straight Connector 167"/>
          <p:cNvCxnSpPr/>
          <p:nvPr/>
        </p:nvCxnSpPr>
        <p:spPr>
          <a:xfrm rot="5400000">
            <a:off x="6358744" y="3355974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Straight Connector 168"/>
          <p:cNvCxnSpPr/>
          <p:nvPr/>
        </p:nvCxnSpPr>
        <p:spPr>
          <a:xfrm rot="5400000">
            <a:off x="4787108" y="2785264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Straight Connector 169"/>
          <p:cNvCxnSpPr/>
          <p:nvPr/>
        </p:nvCxnSpPr>
        <p:spPr>
          <a:xfrm rot="5400000">
            <a:off x="6144430" y="2785264"/>
            <a:ext cx="2428892" cy="158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1" name="Straight Arrow Connector 170"/>
          <p:cNvCxnSpPr/>
          <p:nvPr/>
        </p:nvCxnSpPr>
        <p:spPr>
          <a:xfrm rot="5400000" flipH="1" flipV="1">
            <a:off x="4573191" y="2784867"/>
            <a:ext cx="3571106" cy="1588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Straight Arrow Connector 171"/>
          <p:cNvCxnSpPr/>
          <p:nvPr/>
        </p:nvCxnSpPr>
        <p:spPr>
          <a:xfrm rot="5400000" flipH="1" flipV="1">
            <a:off x="5787637" y="1570421"/>
            <a:ext cx="1142214" cy="1588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3" name="Straight Arrow Connector 172"/>
          <p:cNvCxnSpPr/>
          <p:nvPr/>
        </p:nvCxnSpPr>
        <p:spPr>
          <a:xfrm rot="10800000" flipV="1">
            <a:off x="4857752" y="5142718"/>
            <a:ext cx="500066" cy="285752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Straight Arrow Connector 173"/>
          <p:cNvCxnSpPr/>
          <p:nvPr/>
        </p:nvCxnSpPr>
        <p:spPr>
          <a:xfrm>
            <a:off x="7572396" y="4571214"/>
            <a:ext cx="500066" cy="1588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6" name="TextBox 175"/>
          <p:cNvSpPr txBox="1"/>
          <p:nvPr/>
        </p:nvSpPr>
        <p:spPr>
          <a:xfrm>
            <a:off x="5715008" y="5286388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</a:rPr>
              <a:t>x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77" name="TextBox 176"/>
          <p:cNvSpPr txBox="1"/>
          <p:nvPr/>
        </p:nvSpPr>
        <p:spPr>
          <a:xfrm>
            <a:off x="7858148" y="4500570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>
                <a:latin typeface="Arial" pitchFamily="34" charset="0"/>
                <a:cs typeface="Arial" pitchFamily="34" charset="0"/>
              </a:rPr>
              <a:t>y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80" name="Straight Connector 179"/>
          <p:cNvCxnSpPr/>
          <p:nvPr/>
        </p:nvCxnSpPr>
        <p:spPr>
          <a:xfrm rot="5400000">
            <a:off x="5929322" y="4714884"/>
            <a:ext cx="571504" cy="285752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2" name="Straight Arrow Connector 181"/>
          <p:cNvCxnSpPr/>
          <p:nvPr/>
        </p:nvCxnSpPr>
        <p:spPr>
          <a:xfrm rot="5400000">
            <a:off x="5857884" y="5214950"/>
            <a:ext cx="285752" cy="142876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1" name="TextBox 210"/>
          <p:cNvSpPr txBox="1"/>
          <p:nvPr/>
        </p:nvSpPr>
        <p:spPr>
          <a:xfrm>
            <a:off x="795310" y="3357562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>
                <a:latin typeface="Arial" pitchFamily="34" charset="0"/>
                <a:cs typeface="Arial" pitchFamily="34" charset="0"/>
              </a:rPr>
              <a:t>c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12" name="TextBox 211"/>
          <p:cNvSpPr txBox="1"/>
          <p:nvPr/>
        </p:nvSpPr>
        <p:spPr>
          <a:xfrm>
            <a:off x="857224" y="4643446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>
                <a:latin typeface="Arial" pitchFamily="34" charset="0"/>
                <a:cs typeface="Arial" pitchFamily="34" charset="0"/>
              </a:rPr>
              <a:t>a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13" name="TextBox 212"/>
          <p:cNvSpPr txBox="1"/>
          <p:nvPr/>
        </p:nvSpPr>
        <p:spPr>
          <a:xfrm>
            <a:off x="4857752" y="3345420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>
                <a:latin typeface="Arial" pitchFamily="34" charset="0"/>
                <a:cs typeface="Arial" pitchFamily="34" charset="0"/>
              </a:rPr>
              <a:t>c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14" name="TextBox 213"/>
          <p:cNvSpPr txBox="1"/>
          <p:nvPr/>
        </p:nvSpPr>
        <p:spPr>
          <a:xfrm>
            <a:off x="4929190" y="4643446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>
                <a:latin typeface="Arial" pitchFamily="34" charset="0"/>
                <a:cs typeface="Arial" pitchFamily="34" charset="0"/>
              </a:rPr>
              <a:t>a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15" name="TextBox 214"/>
          <p:cNvSpPr txBox="1"/>
          <p:nvPr/>
        </p:nvSpPr>
        <p:spPr>
          <a:xfrm>
            <a:off x="2285984" y="916528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</a:rPr>
              <a:t>z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17" name="TextBox 216"/>
          <p:cNvSpPr txBox="1"/>
          <p:nvPr/>
        </p:nvSpPr>
        <p:spPr>
          <a:xfrm>
            <a:off x="785786" y="785794"/>
            <a:ext cx="571504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</a:rPr>
              <a:t>(a)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18" name="TextBox 217"/>
          <p:cNvSpPr txBox="1"/>
          <p:nvPr/>
        </p:nvSpPr>
        <p:spPr>
          <a:xfrm>
            <a:off x="4929190" y="773652"/>
            <a:ext cx="571504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</a:rPr>
              <a:t>(b)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6" name="TextBox 65"/>
          <p:cNvSpPr txBox="1"/>
          <p:nvPr/>
        </p:nvSpPr>
        <p:spPr>
          <a:xfrm>
            <a:off x="2000232" y="714356"/>
            <a:ext cx="785818" cy="307777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sz="1400" dirty="0" smtClean="0">
                <a:latin typeface="Arial" pitchFamily="34" charset="0"/>
                <a:cs typeface="Arial" pitchFamily="34" charset="0"/>
              </a:rPr>
              <a:t>[</a:t>
            </a:r>
            <a:r>
              <a:rPr lang="en-GB" sz="1400" dirty="0" smtClean="0">
                <a:latin typeface="Arial" pitchFamily="34" charset="0"/>
                <a:cs typeface="Arial" pitchFamily="34" charset="0"/>
              </a:rPr>
              <a:t>001]</a:t>
            </a:r>
            <a:r>
              <a:rPr lang="en-GB" sz="1400" baseline="-25000" dirty="0" smtClean="0">
                <a:latin typeface="Arial" pitchFamily="34" charset="0"/>
                <a:cs typeface="Arial" pitchFamily="34" charset="0"/>
              </a:rPr>
              <a:t>h</a:t>
            </a:r>
            <a:endParaRPr lang="en-US" sz="1400" baseline="-25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7" name="TextBox 66"/>
          <p:cNvSpPr txBox="1"/>
          <p:nvPr/>
        </p:nvSpPr>
        <p:spPr>
          <a:xfrm>
            <a:off x="6357950" y="916528"/>
            <a:ext cx="357190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</a:rPr>
              <a:t>z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8" name="TextBox 67"/>
          <p:cNvSpPr txBox="1"/>
          <p:nvPr/>
        </p:nvSpPr>
        <p:spPr>
          <a:xfrm>
            <a:off x="6072198" y="714356"/>
            <a:ext cx="785818" cy="307777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sz="1400" dirty="0" smtClean="0">
                <a:latin typeface="Arial" pitchFamily="34" charset="0"/>
                <a:cs typeface="Arial" pitchFamily="34" charset="0"/>
              </a:rPr>
              <a:t>[001</a:t>
            </a:r>
            <a:r>
              <a:rPr lang="en-GB" sz="1400" dirty="0" smtClean="0">
                <a:latin typeface="Arial" pitchFamily="34" charset="0"/>
                <a:cs typeface="Arial" pitchFamily="34" charset="0"/>
              </a:rPr>
              <a:t>]</a:t>
            </a:r>
            <a:r>
              <a:rPr lang="en-GB" sz="1400" baseline="-25000" dirty="0" smtClean="0">
                <a:latin typeface="Arial" pitchFamily="34" charset="0"/>
                <a:cs typeface="Arial" pitchFamily="34" charset="0"/>
              </a:rPr>
              <a:t> h</a:t>
            </a:r>
            <a:endParaRPr lang="en-US" sz="14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9" name="TextBox 68"/>
          <p:cNvSpPr txBox="1"/>
          <p:nvPr/>
        </p:nvSpPr>
        <p:spPr>
          <a:xfrm>
            <a:off x="3571868" y="4264231"/>
            <a:ext cx="785818" cy="307777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sz="1400" dirty="0" smtClean="0">
                <a:latin typeface="Arial" pitchFamily="34" charset="0"/>
                <a:cs typeface="Arial" pitchFamily="34" charset="0"/>
              </a:rPr>
              <a:t>[010</a:t>
            </a:r>
            <a:r>
              <a:rPr lang="en-GB" sz="1400" dirty="0" smtClean="0">
                <a:latin typeface="Arial" pitchFamily="34" charset="0"/>
                <a:cs typeface="Arial" pitchFamily="34" charset="0"/>
              </a:rPr>
              <a:t>]</a:t>
            </a:r>
            <a:r>
              <a:rPr lang="en-GB" sz="1400" baseline="-25000" dirty="0" smtClean="0">
                <a:latin typeface="Arial" pitchFamily="34" charset="0"/>
                <a:cs typeface="Arial" pitchFamily="34" charset="0"/>
              </a:rPr>
              <a:t> h</a:t>
            </a:r>
            <a:endParaRPr lang="en-US" sz="14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7643834" y="4264231"/>
            <a:ext cx="785818" cy="307777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sz="1400" dirty="0" smtClean="0">
                <a:latin typeface="Arial" pitchFamily="34" charset="0"/>
                <a:cs typeface="Arial" pitchFamily="34" charset="0"/>
              </a:rPr>
              <a:t>[010</a:t>
            </a:r>
            <a:r>
              <a:rPr lang="en-GB" sz="1400" dirty="0" smtClean="0">
                <a:latin typeface="Arial" pitchFamily="34" charset="0"/>
                <a:cs typeface="Arial" pitchFamily="34" charset="0"/>
              </a:rPr>
              <a:t>]</a:t>
            </a:r>
            <a:r>
              <a:rPr lang="en-GB" sz="1400" baseline="-25000" dirty="0" smtClean="0">
                <a:latin typeface="Arial" pitchFamily="34" charset="0"/>
                <a:cs typeface="Arial" pitchFamily="34" charset="0"/>
              </a:rPr>
              <a:t> h</a:t>
            </a:r>
            <a:endParaRPr lang="en-US" sz="14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714348" y="5357826"/>
            <a:ext cx="785818" cy="307777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sz="1400" dirty="0" smtClean="0">
                <a:latin typeface="Arial" pitchFamily="34" charset="0"/>
                <a:cs typeface="Arial" pitchFamily="34" charset="0"/>
              </a:rPr>
              <a:t>[100</a:t>
            </a:r>
            <a:r>
              <a:rPr lang="en-GB" sz="1400" dirty="0" smtClean="0">
                <a:latin typeface="Arial" pitchFamily="34" charset="0"/>
                <a:cs typeface="Arial" pitchFamily="34" charset="0"/>
              </a:rPr>
              <a:t>]</a:t>
            </a:r>
            <a:r>
              <a:rPr lang="en-GB" sz="1400" baseline="-25000" dirty="0" smtClean="0">
                <a:latin typeface="Arial" pitchFamily="34" charset="0"/>
                <a:cs typeface="Arial" pitchFamily="34" charset="0"/>
              </a:rPr>
              <a:t> h</a:t>
            </a:r>
            <a:endParaRPr lang="en-US" sz="14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2" name="TextBox 71"/>
          <p:cNvSpPr txBox="1"/>
          <p:nvPr/>
        </p:nvSpPr>
        <p:spPr>
          <a:xfrm>
            <a:off x="4786314" y="5357826"/>
            <a:ext cx="857256" cy="307777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sz="1400" dirty="0" smtClean="0">
                <a:latin typeface="Arial" pitchFamily="34" charset="0"/>
                <a:cs typeface="Arial" pitchFamily="34" charset="0"/>
              </a:rPr>
              <a:t>[100</a:t>
            </a:r>
            <a:r>
              <a:rPr lang="en-GB" sz="1400" dirty="0" smtClean="0">
                <a:latin typeface="Arial" pitchFamily="34" charset="0"/>
                <a:cs typeface="Arial" pitchFamily="34" charset="0"/>
              </a:rPr>
              <a:t>]</a:t>
            </a:r>
            <a:r>
              <a:rPr lang="en-GB" sz="1400" baseline="-25000" dirty="0" smtClean="0">
                <a:latin typeface="Arial" pitchFamily="34" charset="0"/>
                <a:cs typeface="Arial" pitchFamily="34" charset="0"/>
              </a:rPr>
              <a:t> h</a:t>
            </a:r>
            <a:endParaRPr lang="en-US" sz="1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7" name="Group 236"/>
          <p:cNvGrpSpPr/>
          <p:nvPr/>
        </p:nvGrpSpPr>
        <p:grpSpPr>
          <a:xfrm>
            <a:off x="428596" y="1142984"/>
            <a:ext cx="2986387" cy="3500462"/>
            <a:chOff x="3071802" y="1214422"/>
            <a:chExt cx="3306357" cy="3934097"/>
          </a:xfrm>
        </p:grpSpPr>
        <p:cxnSp>
          <p:nvCxnSpPr>
            <p:cNvPr id="37" name="Straight Connector 36"/>
            <p:cNvCxnSpPr/>
            <p:nvPr/>
          </p:nvCxnSpPr>
          <p:spPr>
            <a:xfrm>
              <a:off x="4284363" y="3749104"/>
              <a:ext cx="1027340" cy="1225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>
              <a:off x="3797728" y="4630947"/>
              <a:ext cx="1027340" cy="1225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0800000" flipV="1">
              <a:off x="3635516" y="3749104"/>
              <a:ext cx="648846" cy="440921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 flipH="1">
              <a:off x="3496162" y="4329380"/>
              <a:ext cx="440921" cy="16221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16200000" flipH="1">
              <a:off x="5172349" y="3888459"/>
              <a:ext cx="440920" cy="16221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10800000" flipV="1">
              <a:off x="4825069" y="4190025"/>
              <a:ext cx="648846" cy="440921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Arrow Connector 42"/>
            <p:cNvCxnSpPr/>
            <p:nvPr/>
          </p:nvCxnSpPr>
          <p:spPr>
            <a:xfrm rot="10800000" flipV="1">
              <a:off x="3797728" y="4190025"/>
              <a:ext cx="756988" cy="440921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Arrow Connector 43"/>
            <p:cNvCxnSpPr/>
            <p:nvPr/>
          </p:nvCxnSpPr>
          <p:spPr>
            <a:xfrm>
              <a:off x="4554715" y="4190025"/>
              <a:ext cx="919199" cy="1225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>
              <a:off x="4284364" y="1875190"/>
              <a:ext cx="1027340" cy="1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>
              <a:off x="3797728" y="2755808"/>
              <a:ext cx="1027340" cy="1225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 rot="10800000" flipV="1">
              <a:off x="3635517" y="1875189"/>
              <a:ext cx="648847" cy="44092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 rot="16200000" flipH="1">
              <a:off x="3496162" y="2455466"/>
              <a:ext cx="440921" cy="16221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6200000" flipH="1">
              <a:off x="5172349" y="2014546"/>
              <a:ext cx="440922" cy="162213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 rot="10800000" flipV="1">
              <a:off x="4825069" y="2316111"/>
              <a:ext cx="648846" cy="440921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/>
            <p:nvPr/>
          </p:nvCxnSpPr>
          <p:spPr>
            <a:xfrm rot="5400000">
              <a:off x="2860170" y="3693388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rot="5400000">
              <a:off x="2697959" y="3252468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/>
            <p:cNvCxnSpPr/>
            <p:nvPr/>
          </p:nvCxnSpPr>
          <p:spPr>
            <a:xfrm rot="5400000">
              <a:off x="3888712" y="3693388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/>
            <p:nvPr/>
          </p:nvCxnSpPr>
          <p:spPr>
            <a:xfrm rot="5400000">
              <a:off x="4537560" y="3252468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/>
            <p:cNvCxnSpPr/>
            <p:nvPr/>
          </p:nvCxnSpPr>
          <p:spPr>
            <a:xfrm rot="5400000">
              <a:off x="3348007" y="2812159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/>
            <p:cNvCxnSpPr/>
            <p:nvPr/>
          </p:nvCxnSpPr>
          <p:spPr>
            <a:xfrm rot="5400000">
              <a:off x="4375348" y="2812159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Arrow Connector 56"/>
            <p:cNvCxnSpPr/>
            <p:nvPr/>
          </p:nvCxnSpPr>
          <p:spPr>
            <a:xfrm rot="5400000" flipH="1" flipV="1">
              <a:off x="3177745" y="2811853"/>
              <a:ext cx="2755143" cy="1202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Arrow Connector 57"/>
            <p:cNvCxnSpPr/>
            <p:nvPr/>
          </p:nvCxnSpPr>
          <p:spPr>
            <a:xfrm rot="5400000" flipH="1" flipV="1">
              <a:off x="4114702" y="1874896"/>
              <a:ext cx="881229" cy="1202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Arrow Connector 58"/>
            <p:cNvCxnSpPr/>
            <p:nvPr/>
          </p:nvCxnSpPr>
          <p:spPr>
            <a:xfrm rot="10800000" flipV="1">
              <a:off x="3419234" y="4630947"/>
              <a:ext cx="378494" cy="220461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Arrow Connector 59"/>
            <p:cNvCxnSpPr/>
            <p:nvPr/>
          </p:nvCxnSpPr>
          <p:spPr>
            <a:xfrm>
              <a:off x="5473915" y="4190025"/>
              <a:ext cx="378494" cy="1225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1" name="TextBox 60"/>
            <p:cNvSpPr txBox="1"/>
            <p:nvPr/>
          </p:nvSpPr>
          <p:spPr>
            <a:xfrm>
              <a:off x="4068080" y="4796292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x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2" name="TextBox 61"/>
            <p:cNvSpPr txBox="1"/>
            <p:nvPr/>
          </p:nvSpPr>
          <p:spPr>
            <a:xfrm>
              <a:off x="5817896" y="4098997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>
                  <a:latin typeface="Arial" pitchFamily="34" charset="0"/>
                  <a:cs typeface="Arial" pitchFamily="34" charset="0"/>
                </a:rPr>
                <a:t>y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63" name="Straight Connector 62"/>
            <p:cNvCxnSpPr/>
            <p:nvPr/>
          </p:nvCxnSpPr>
          <p:spPr>
            <a:xfrm rot="5400000">
              <a:off x="4226114" y="4302957"/>
              <a:ext cx="440921" cy="21628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Arrow Connector 63"/>
            <p:cNvCxnSpPr/>
            <p:nvPr/>
          </p:nvCxnSpPr>
          <p:spPr>
            <a:xfrm rot="5400000">
              <a:off x="4174133" y="4687718"/>
              <a:ext cx="220461" cy="108141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5" name="TextBox 64"/>
            <p:cNvSpPr txBox="1"/>
            <p:nvPr/>
          </p:nvSpPr>
          <p:spPr>
            <a:xfrm>
              <a:off x="3419234" y="3244313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>
                  <a:latin typeface="Arial" pitchFamily="34" charset="0"/>
                  <a:cs typeface="Arial" pitchFamily="34" charset="0"/>
                </a:rPr>
                <a:t>c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6" name="TextBox 65"/>
            <p:cNvSpPr txBox="1"/>
            <p:nvPr/>
          </p:nvSpPr>
          <p:spPr>
            <a:xfrm>
              <a:off x="4933210" y="3915063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>
                  <a:latin typeface="Arial" pitchFamily="34" charset="0"/>
                  <a:cs typeface="Arial" pitchFamily="34" charset="0"/>
                </a:rPr>
                <a:t>a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7" name="TextBox 66"/>
            <p:cNvSpPr txBox="1"/>
            <p:nvPr/>
          </p:nvSpPr>
          <p:spPr>
            <a:xfrm>
              <a:off x="3361712" y="1467984"/>
              <a:ext cx="4325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(a)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8" name="TextBox 67"/>
            <p:cNvSpPr txBox="1"/>
            <p:nvPr/>
          </p:nvSpPr>
          <p:spPr>
            <a:xfrm>
              <a:off x="4554715" y="1370400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z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4338433" y="1214422"/>
              <a:ext cx="6350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[001]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</a:rPr>
                <a:t>h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70" name="TextBox 69"/>
            <p:cNvSpPr txBox="1"/>
            <p:nvPr/>
          </p:nvSpPr>
          <p:spPr>
            <a:xfrm>
              <a:off x="5760374" y="3940208"/>
              <a:ext cx="61778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[010]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</a:rPr>
                <a:t>h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71" name="TextBox 70"/>
            <p:cNvSpPr txBox="1"/>
            <p:nvPr/>
          </p:nvSpPr>
          <p:spPr>
            <a:xfrm>
              <a:off x="3071802" y="4871520"/>
              <a:ext cx="65574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[100]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</a:rPr>
                <a:t>h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236" name="Group 235"/>
          <p:cNvGrpSpPr/>
          <p:nvPr/>
        </p:nvGrpSpPr>
        <p:grpSpPr>
          <a:xfrm>
            <a:off x="6619788" y="1440037"/>
            <a:ext cx="2309930" cy="3270394"/>
            <a:chOff x="6443734" y="1467984"/>
            <a:chExt cx="2557422" cy="3689305"/>
          </a:xfrm>
        </p:grpSpPr>
        <p:cxnSp>
          <p:nvCxnSpPr>
            <p:cNvPr id="23" name="Straight Arrow Connector 22"/>
            <p:cNvCxnSpPr/>
            <p:nvPr/>
          </p:nvCxnSpPr>
          <p:spPr>
            <a:xfrm rot="5400000" flipH="1" flipV="1">
              <a:off x="5959924" y="2799169"/>
              <a:ext cx="2409539" cy="729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Arrow Connector 24"/>
            <p:cNvCxnSpPr/>
            <p:nvPr/>
          </p:nvCxnSpPr>
          <p:spPr>
            <a:xfrm>
              <a:off x="7165058" y="4003599"/>
              <a:ext cx="1573798" cy="705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TextBox 25"/>
            <p:cNvSpPr txBox="1"/>
            <p:nvPr/>
          </p:nvSpPr>
          <p:spPr>
            <a:xfrm>
              <a:off x="6574884" y="4880290"/>
              <a:ext cx="32787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x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8673281" y="3857274"/>
              <a:ext cx="32787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>
                  <a:latin typeface="Arial" pitchFamily="34" charset="0"/>
                  <a:cs typeface="Arial" pitchFamily="34" charset="0"/>
                </a:rPr>
                <a:t>y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" name="Straight Arrow Connector 28"/>
            <p:cNvCxnSpPr>
              <a:endCxn id="26" idx="0"/>
            </p:cNvCxnSpPr>
            <p:nvPr/>
          </p:nvCxnSpPr>
          <p:spPr>
            <a:xfrm rot="5400000">
              <a:off x="6513596" y="4228826"/>
              <a:ext cx="876691" cy="426237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TextBox 31"/>
            <p:cNvSpPr txBox="1"/>
            <p:nvPr/>
          </p:nvSpPr>
          <p:spPr>
            <a:xfrm>
              <a:off x="6443734" y="1467984"/>
              <a:ext cx="52459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(c)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79" name="Straight Arrow Connector 78"/>
            <p:cNvCxnSpPr/>
            <p:nvPr/>
          </p:nvCxnSpPr>
          <p:spPr>
            <a:xfrm rot="5400000" flipH="1" flipV="1">
              <a:off x="6959576" y="2814492"/>
              <a:ext cx="1394588" cy="983624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/>
            <p:cNvCxnSpPr/>
            <p:nvPr/>
          </p:nvCxnSpPr>
          <p:spPr>
            <a:xfrm rot="5400000">
              <a:off x="7133706" y="3622527"/>
              <a:ext cx="2028492" cy="145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/>
            <p:cNvCxnSpPr/>
            <p:nvPr/>
          </p:nvCxnSpPr>
          <p:spPr>
            <a:xfrm rot="10800000">
              <a:off x="7165058" y="4003599"/>
              <a:ext cx="983624" cy="633904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/>
            <p:cNvCxnSpPr/>
            <p:nvPr/>
          </p:nvCxnSpPr>
          <p:spPr>
            <a:xfrm rot="10800000">
              <a:off x="7165058" y="1975107"/>
              <a:ext cx="983624" cy="633904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/>
            <p:cNvCxnSpPr/>
            <p:nvPr/>
          </p:nvCxnSpPr>
          <p:spPr>
            <a:xfrm rot="10800000" flipV="1">
              <a:off x="6837183" y="4637501"/>
              <a:ext cx="1311499" cy="1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Connector 100"/>
            <p:cNvCxnSpPr/>
            <p:nvPr/>
          </p:nvCxnSpPr>
          <p:spPr>
            <a:xfrm rot="5400000">
              <a:off x="7962880" y="4189401"/>
              <a:ext cx="633904" cy="262300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3" name="TextBox 112"/>
            <p:cNvSpPr txBox="1"/>
            <p:nvPr/>
          </p:nvSpPr>
          <p:spPr>
            <a:xfrm>
              <a:off x="8083107" y="2355449"/>
              <a:ext cx="65574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[hkl]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</a:rPr>
                <a:t>c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14" name="TextBox 113"/>
            <p:cNvSpPr txBox="1"/>
            <p:nvPr/>
          </p:nvSpPr>
          <p:spPr>
            <a:xfrm>
              <a:off x="7165058" y="1467984"/>
              <a:ext cx="32787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z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15" name="TextBox 114"/>
            <p:cNvSpPr txBox="1"/>
            <p:nvPr/>
          </p:nvSpPr>
          <p:spPr>
            <a:xfrm>
              <a:off x="7165058" y="3476932"/>
              <a:ext cx="2623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 smtClean="0">
                  <a:latin typeface="Arial" pitchFamily="34" charset="0"/>
                  <a:cs typeface="Arial" pitchFamily="34" charset="0"/>
                  <a:sym typeface="Symbol"/>
                </a:rPr>
                <a:t>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16" name="TextBox 115"/>
            <p:cNvSpPr txBox="1"/>
            <p:nvPr/>
          </p:nvSpPr>
          <p:spPr>
            <a:xfrm>
              <a:off x="7099483" y="4110835"/>
              <a:ext cx="2623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 smtClean="0">
                  <a:latin typeface="Arial" pitchFamily="34" charset="0"/>
                  <a:cs typeface="Arial" pitchFamily="34" charset="0"/>
                  <a:sym typeface="Symbol"/>
                </a:rPr>
                <a:t>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17" name="TextBox 116"/>
            <p:cNvSpPr txBox="1"/>
            <p:nvPr/>
          </p:nvSpPr>
          <p:spPr>
            <a:xfrm>
              <a:off x="6902758" y="2862572"/>
              <a:ext cx="39345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  <a:sym typeface="Symbol"/>
                </a:rPr>
                <a:t>n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  <a:sym typeface="Symbol"/>
                </a:rPr>
                <a:t>z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18" name="TextBox 117"/>
            <p:cNvSpPr txBox="1"/>
            <p:nvPr/>
          </p:nvSpPr>
          <p:spPr>
            <a:xfrm>
              <a:off x="6706033" y="4174226"/>
              <a:ext cx="39345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  <a:sym typeface="Symbol"/>
                </a:rPr>
                <a:t>n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  <a:sym typeface="Symbol"/>
                </a:rPr>
                <a:t>x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19" name="TextBox 118"/>
            <p:cNvSpPr txBox="1"/>
            <p:nvPr/>
          </p:nvSpPr>
          <p:spPr>
            <a:xfrm>
              <a:off x="7755232" y="3730493"/>
              <a:ext cx="39345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  <a:sym typeface="Symbol"/>
                </a:rPr>
                <a:t>n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  <a:sym typeface="Symbol"/>
                </a:rPr>
                <a:t>y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  <p:graphicFrame>
          <p:nvGraphicFramePr>
            <p:cNvPr id="121" name="Object 120"/>
            <p:cNvGraphicFramePr>
              <a:graphicFrameLocks noChangeAspect="1"/>
            </p:cNvGraphicFramePr>
            <p:nvPr/>
          </p:nvGraphicFramePr>
          <p:xfrm>
            <a:off x="7895751" y="2545620"/>
            <a:ext cx="187356" cy="253562"/>
          </p:xfrm>
          <a:graphic>
            <a:graphicData uri="http://schemas.openxmlformats.org/presentationml/2006/ole">
              <p:oleObj spid="_x0000_s2051" name="Equation" r:id="rId3" imgW="126720" imgH="177480" progId="Equation.3">
                <p:embed/>
              </p:oleObj>
            </a:graphicData>
          </a:graphic>
        </p:graphicFrame>
        <p:sp>
          <p:nvSpPr>
            <p:cNvPr id="122" name="Freeform 121"/>
            <p:cNvSpPr/>
            <p:nvPr/>
          </p:nvSpPr>
          <p:spPr>
            <a:xfrm>
              <a:off x="7164799" y="3782882"/>
              <a:ext cx="118776" cy="44652"/>
            </a:xfrm>
            <a:custGeom>
              <a:avLst/>
              <a:gdLst>
                <a:gd name="connsiteX0" fmla="*/ 0 w 129396"/>
                <a:gd name="connsiteY0" fmla="*/ 7189 h 50321"/>
                <a:gd name="connsiteX1" fmla="*/ 69011 w 129396"/>
                <a:gd name="connsiteY1" fmla="*/ 7189 h 50321"/>
                <a:gd name="connsiteX2" fmla="*/ 129396 w 129396"/>
                <a:gd name="connsiteY2" fmla="*/ 50321 h 50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29396" h="50321">
                  <a:moveTo>
                    <a:pt x="0" y="7189"/>
                  </a:moveTo>
                  <a:cubicBezTo>
                    <a:pt x="23722" y="3594"/>
                    <a:pt x="47445" y="0"/>
                    <a:pt x="69011" y="7189"/>
                  </a:cubicBezTo>
                  <a:cubicBezTo>
                    <a:pt x="90577" y="14378"/>
                    <a:pt x="109986" y="32349"/>
                    <a:pt x="129396" y="50321"/>
                  </a:cubicBezTo>
                </a:path>
              </a:pathLst>
            </a:cu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00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23" name="Freeform 122"/>
            <p:cNvSpPr/>
            <p:nvPr/>
          </p:nvSpPr>
          <p:spPr>
            <a:xfrm>
              <a:off x="7133125" y="4072483"/>
              <a:ext cx="142532" cy="42100"/>
            </a:xfrm>
            <a:custGeom>
              <a:avLst/>
              <a:gdLst>
                <a:gd name="connsiteX0" fmla="*/ 0 w 155276"/>
                <a:gd name="connsiteY0" fmla="*/ 25879 h 47445"/>
                <a:gd name="connsiteX1" fmla="*/ 86264 w 155276"/>
                <a:gd name="connsiteY1" fmla="*/ 43132 h 47445"/>
                <a:gd name="connsiteX2" fmla="*/ 155276 w 155276"/>
                <a:gd name="connsiteY2" fmla="*/ 0 h 474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55276" h="47445">
                  <a:moveTo>
                    <a:pt x="0" y="25879"/>
                  </a:moveTo>
                  <a:cubicBezTo>
                    <a:pt x="30192" y="36662"/>
                    <a:pt x="60385" y="47445"/>
                    <a:pt x="86264" y="43132"/>
                  </a:cubicBezTo>
                  <a:cubicBezTo>
                    <a:pt x="112143" y="38819"/>
                    <a:pt x="133709" y="19409"/>
                    <a:pt x="155276" y="0"/>
                  </a:cubicBezTo>
                </a:path>
              </a:pathLst>
            </a:cu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00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238" name="Group 237"/>
          <p:cNvGrpSpPr/>
          <p:nvPr/>
        </p:nvGrpSpPr>
        <p:grpSpPr>
          <a:xfrm>
            <a:off x="3571868" y="1214422"/>
            <a:ext cx="2751837" cy="3500462"/>
            <a:chOff x="142844" y="1214422"/>
            <a:chExt cx="3046677" cy="3934097"/>
          </a:xfrm>
        </p:grpSpPr>
        <p:cxnSp>
          <p:nvCxnSpPr>
            <p:cNvPr id="199" name="Straight Connector 198"/>
            <p:cNvCxnSpPr/>
            <p:nvPr/>
          </p:nvCxnSpPr>
          <p:spPr>
            <a:xfrm>
              <a:off x="1355405" y="3749104"/>
              <a:ext cx="1027340" cy="1225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0" name="Straight Connector 199"/>
            <p:cNvCxnSpPr/>
            <p:nvPr/>
          </p:nvCxnSpPr>
          <p:spPr>
            <a:xfrm>
              <a:off x="868770" y="4630947"/>
              <a:ext cx="1027340" cy="1225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1" name="Straight Connector 200"/>
            <p:cNvCxnSpPr/>
            <p:nvPr/>
          </p:nvCxnSpPr>
          <p:spPr>
            <a:xfrm rot="10800000" flipV="1">
              <a:off x="706558" y="3749104"/>
              <a:ext cx="648846" cy="440921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2" name="Straight Connector 201"/>
            <p:cNvCxnSpPr/>
            <p:nvPr/>
          </p:nvCxnSpPr>
          <p:spPr>
            <a:xfrm rot="16200000" flipH="1">
              <a:off x="567204" y="4329380"/>
              <a:ext cx="440921" cy="16221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3" name="Straight Connector 202"/>
            <p:cNvCxnSpPr/>
            <p:nvPr/>
          </p:nvCxnSpPr>
          <p:spPr>
            <a:xfrm rot="16200000" flipH="1">
              <a:off x="2243391" y="3888459"/>
              <a:ext cx="440920" cy="16221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4" name="Straight Connector 203"/>
            <p:cNvCxnSpPr/>
            <p:nvPr/>
          </p:nvCxnSpPr>
          <p:spPr>
            <a:xfrm rot="10800000" flipV="1">
              <a:off x="1896111" y="4190025"/>
              <a:ext cx="648846" cy="440921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5" name="Straight Arrow Connector 204"/>
            <p:cNvCxnSpPr/>
            <p:nvPr/>
          </p:nvCxnSpPr>
          <p:spPr>
            <a:xfrm rot="10800000" flipV="1">
              <a:off x="868770" y="4190025"/>
              <a:ext cx="756988" cy="440921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6" name="Straight Arrow Connector 205"/>
            <p:cNvCxnSpPr/>
            <p:nvPr/>
          </p:nvCxnSpPr>
          <p:spPr>
            <a:xfrm>
              <a:off x="1625757" y="4190025"/>
              <a:ext cx="919199" cy="1225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7" name="Straight Connector 206"/>
            <p:cNvCxnSpPr/>
            <p:nvPr/>
          </p:nvCxnSpPr>
          <p:spPr>
            <a:xfrm>
              <a:off x="1355406" y="1875190"/>
              <a:ext cx="1027340" cy="1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8" name="Straight Connector 207"/>
            <p:cNvCxnSpPr/>
            <p:nvPr/>
          </p:nvCxnSpPr>
          <p:spPr>
            <a:xfrm>
              <a:off x="868770" y="2755808"/>
              <a:ext cx="1027340" cy="1225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Connector 208"/>
            <p:cNvCxnSpPr/>
            <p:nvPr/>
          </p:nvCxnSpPr>
          <p:spPr>
            <a:xfrm rot="10800000" flipV="1">
              <a:off x="706559" y="1875189"/>
              <a:ext cx="648847" cy="44092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/>
            <p:cNvCxnSpPr/>
            <p:nvPr/>
          </p:nvCxnSpPr>
          <p:spPr>
            <a:xfrm rot="16200000" flipH="1">
              <a:off x="567204" y="2455466"/>
              <a:ext cx="440921" cy="16221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1" name="Straight Connector 210"/>
            <p:cNvCxnSpPr/>
            <p:nvPr/>
          </p:nvCxnSpPr>
          <p:spPr>
            <a:xfrm rot="16200000" flipH="1">
              <a:off x="2243391" y="2014546"/>
              <a:ext cx="440922" cy="162213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Connector 211"/>
            <p:cNvCxnSpPr/>
            <p:nvPr/>
          </p:nvCxnSpPr>
          <p:spPr>
            <a:xfrm rot="10800000" flipV="1">
              <a:off x="1896111" y="2316111"/>
              <a:ext cx="648846" cy="440921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/>
            <p:cNvCxnSpPr/>
            <p:nvPr/>
          </p:nvCxnSpPr>
          <p:spPr>
            <a:xfrm rot="5400000">
              <a:off x="-68788" y="3693388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/>
            <p:cNvCxnSpPr/>
            <p:nvPr/>
          </p:nvCxnSpPr>
          <p:spPr>
            <a:xfrm rot="5400000">
              <a:off x="-230999" y="3252468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Connector 214"/>
            <p:cNvCxnSpPr/>
            <p:nvPr/>
          </p:nvCxnSpPr>
          <p:spPr>
            <a:xfrm rot="5400000">
              <a:off x="959754" y="3693388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Straight Connector 215"/>
            <p:cNvCxnSpPr/>
            <p:nvPr/>
          </p:nvCxnSpPr>
          <p:spPr>
            <a:xfrm rot="5400000">
              <a:off x="1608602" y="3252468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7" name="Straight Connector 216"/>
            <p:cNvCxnSpPr/>
            <p:nvPr/>
          </p:nvCxnSpPr>
          <p:spPr>
            <a:xfrm rot="5400000">
              <a:off x="419049" y="2812159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Connector 217"/>
            <p:cNvCxnSpPr/>
            <p:nvPr/>
          </p:nvCxnSpPr>
          <p:spPr>
            <a:xfrm rot="5400000">
              <a:off x="1446390" y="2812159"/>
              <a:ext cx="1873914" cy="1202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Arrow Connector 218"/>
            <p:cNvCxnSpPr/>
            <p:nvPr/>
          </p:nvCxnSpPr>
          <p:spPr>
            <a:xfrm rot="5400000" flipH="1" flipV="1">
              <a:off x="248787" y="2811853"/>
              <a:ext cx="2755143" cy="1202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Straight Arrow Connector 219"/>
            <p:cNvCxnSpPr/>
            <p:nvPr/>
          </p:nvCxnSpPr>
          <p:spPr>
            <a:xfrm rot="5400000" flipH="1" flipV="1">
              <a:off x="1185744" y="1874896"/>
              <a:ext cx="881229" cy="1202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Straight Arrow Connector 220"/>
            <p:cNvCxnSpPr/>
            <p:nvPr/>
          </p:nvCxnSpPr>
          <p:spPr>
            <a:xfrm rot="10800000" flipV="1">
              <a:off x="490276" y="4630947"/>
              <a:ext cx="378494" cy="220461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2" name="Straight Arrow Connector 221"/>
            <p:cNvCxnSpPr/>
            <p:nvPr/>
          </p:nvCxnSpPr>
          <p:spPr>
            <a:xfrm>
              <a:off x="2544957" y="4190025"/>
              <a:ext cx="378494" cy="1225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3" name="TextBox 222"/>
            <p:cNvSpPr txBox="1"/>
            <p:nvPr/>
          </p:nvSpPr>
          <p:spPr>
            <a:xfrm>
              <a:off x="586871" y="4786322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x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24" name="TextBox 223"/>
            <p:cNvSpPr txBox="1"/>
            <p:nvPr/>
          </p:nvSpPr>
          <p:spPr>
            <a:xfrm>
              <a:off x="2357422" y="4509323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>
                  <a:latin typeface="Arial" pitchFamily="34" charset="0"/>
                  <a:cs typeface="Arial" pitchFamily="34" charset="0"/>
                </a:rPr>
                <a:t>y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25" name="Straight Connector 224"/>
            <p:cNvCxnSpPr/>
            <p:nvPr/>
          </p:nvCxnSpPr>
          <p:spPr>
            <a:xfrm>
              <a:off x="1625758" y="4190637"/>
              <a:ext cx="588788" cy="238497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Arrow Connector 225"/>
            <p:cNvCxnSpPr/>
            <p:nvPr/>
          </p:nvCxnSpPr>
          <p:spPr>
            <a:xfrm>
              <a:off x="2179812" y="4429132"/>
              <a:ext cx="320486" cy="142876"/>
            </a:xfrm>
            <a:prstGeom prst="straightConnector1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7" name="TextBox 226"/>
            <p:cNvSpPr txBox="1"/>
            <p:nvPr/>
          </p:nvSpPr>
          <p:spPr>
            <a:xfrm>
              <a:off x="490276" y="3244313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>
                  <a:latin typeface="Arial" pitchFamily="34" charset="0"/>
                  <a:cs typeface="Arial" pitchFamily="34" charset="0"/>
                </a:rPr>
                <a:t>c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28" name="TextBox 227"/>
            <p:cNvSpPr txBox="1"/>
            <p:nvPr/>
          </p:nvSpPr>
          <p:spPr>
            <a:xfrm>
              <a:off x="2004252" y="3915063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>
                  <a:latin typeface="Arial" pitchFamily="34" charset="0"/>
                  <a:cs typeface="Arial" pitchFamily="34" charset="0"/>
                </a:rPr>
                <a:t>a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29" name="TextBox 228"/>
            <p:cNvSpPr txBox="1"/>
            <p:nvPr/>
          </p:nvSpPr>
          <p:spPr>
            <a:xfrm>
              <a:off x="432754" y="1467984"/>
              <a:ext cx="4325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(b)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0" name="TextBox 229"/>
            <p:cNvSpPr txBox="1"/>
            <p:nvPr/>
          </p:nvSpPr>
          <p:spPr>
            <a:xfrm>
              <a:off x="1625757" y="1370400"/>
              <a:ext cx="27035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z</a:t>
              </a:r>
              <a:endParaRPr lang="en-US" sz="1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1" name="TextBox 230"/>
            <p:cNvSpPr txBox="1"/>
            <p:nvPr/>
          </p:nvSpPr>
          <p:spPr>
            <a:xfrm>
              <a:off x="1409475" y="1214422"/>
              <a:ext cx="6350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[001]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</a:rPr>
                <a:t>h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2" name="TextBox 231"/>
            <p:cNvSpPr txBox="1"/>
            <p:nvPr/>
          </p:nvSpPr>
          <p:spPr>
            <a:xfrm>
              <a:off x="142844" y="4871520"/>
              <a:ext cx="65574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[100]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</a:rPr>
                <a:t>h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5" name="TextBox 234"/>
            <p:cNvSpPr txBox="1"/>
            <p:nvPr/>
          </p:nvSpPr>
          <p:spPr>
            <a:xfrm>
              <a:off x="2571736" y="3929066"/>
              <a:ext cx="61778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00" dirty="0" smtClean="0">
                  <a:latin typeface="Arial" pitchFamily="34" charset="0"/>
                  <a:cs typeface="Arial" pitchFamily="34" charset="0"/>
                </a:rPr>
                <a:t>[010]</a:t>
              </a:r>
              <a:r>
                <a:rPr lang="en-GB" sz="1000" baseline="-25000" dirty="0" smtClean="0">
                  <a:latin typeface="Arial" pitchFamily="34" charset="0"/>
                  <a:cs typeface="Arial" pitchFamily="34" charset="0"/>
                </a:rPr>
                <a:t>h</a:t>
              </a:r>
              <a:endParaRPr lang="en-US" sz="1000" baseline="-25000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Arrow Connector 2"/>
          <p:cNvCxnSpPr/>
          <p:nvPr/>
        </p:nvCxnSpPr>
        <p:spPr>
          <a:xfrm rot="5400000" flipH="1" flipV="1">
            <a:off x="2438206" y="2019143"/>
            <a:ext cx="2749866" cy="1037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Arrow Connector 3"/>
          <p:cNvCxnSpPr/>
          <p:nvPr/>
        </p:nvCxnSpPr>
        <p:spPr>
          <a:xfrm>
            <a:off x="3813659" y="3393793"/>
            <a:ext cx="2242053" cy="805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xtBox 4"/>
          <p:cNvSpPr txBox="1"/>
          <p:nvPr/>
        </p:nvSpPr>
        <p:spPr>
          <a:xfrm>
            <a:off x="2928926" y="4429132"/>
            <a:ext cx="467095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</a:rPr>
              <a:t>x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962293" y="3226800"/>
            <a:ext cx="467095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>
                <a:latin typeface="Arial" pitchFamily="34" charset="0"/>
                <a:cs typeface="Arial" pitchFamily="34" charset="0"/>
              </a:rPr>
              <a:t>y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7" name="Straight Arrow Connector 6"/>
          <p:cNvCxnSpPr/>
          <p:nvPr/>
        </p:nvCxnSpPr>
        <p:spPr>
          <a:xfrm rot="5400000">
            <a:off x="2889343" y="3576252"/>
            <a:ext cx="1106778" cy="741859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786050" y="500043"/>
            <a:ext cx="747351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</a:rPr>
              <a:t>(c)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9" name="Straight Arrow Connector 8"/>
          <p:cNvCxnSpPr/>
          <p:nvPr/>
        </p:nvCxnSpPr>
        <p:spPr>
          <a:xfrm rot="5400000" flipH="1" flipV="1">
            <a:off x="3718519" y="1897368"/>
            <a:ext cx="1591562" cy="1401285"/>
          </a:xfrm>
          <a:prstGeom prst="straightConnector1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4056403" y="2958691"/>
            <a:ext cx="2314999" cy="2077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 rot="10800000">
            <a:off x="3813659" y="3393793"/>
            <a:ext cx="1401285" cy="72343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 rot="10800000">
            <a:off x="3813659" y="1078794"/>
            <a:ext cx="1401285" cy="723438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rot="10800000" flipV="1">
            <a:off x="3346562" y="4117229"/>
            <a:ext cx="1868379" cy="1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rot="5400000">
            <a:off x="5040061" y="3568672"/>
            <a:ext cx="723438" cy="373676"/>
          </a:xfrm>
          <a:prstGeom prst="line">
            <a:avLst/>
          </a:prstGeom>
          <a:ln w="28575">
            <a:solidFill>
              <a:schemeClr val="tx1">
                <a:lumMod val="95000"/>
                <a:lumOff val="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5121521" y="1512855"/>
            <a:ext cx="934189" cy="31612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sz="1400" dirty="0" smtClean="0">
                <a:latin typeface="Arial" pitchFamily="34" charset="0"/>
                <a:cs typeface="Arial" pitchFamily="34" charset="0"/>
              </a:rPr>
              <a:t>[hkl]</a:t>
            </a:r>
            <a:r>
              <a:rPr lang="en-GB" sz="1400" baseline="-25000" dirty="0" smtClean="0">
                <a:latin typeface="Arial" pitchFamily="34" charset="0"/>
                <a:cs typeface="Arial" pitchFamily="34" charset="0"/>
              </a:rPr>
              <a:t>c</a:t>
            </a:r>
            <a:endParaRPr lang="en-US" sz="1400" baseline="-25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3813657" y="500042"/>
            <a:ext cx="467095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</a:rPr>
              <a:t>z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813657" y="2792737"/>
            <a:ext cx="373676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Arial" pitchFamily="34" charset="0"/>
                <a:cs typeface="Arial" pitchFamily="34" charset="0"/>
                <a:sym typeface="Symbol"/>
              </a:rPr>
              <a:t>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720238" y="3429000"/>
            <a:ext cx="373676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Arial" pitchFamily="34" charset="0"/>
                <a:cs typeface="Arial" pitchFamily="34" charset="0"/>
                <a:sym typeface="Symbol"/>
              </a:rPr>
              <a:t></a:t>
            </a:r>
            <a:endParaRPr lang="en-US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3439980" y="2091604"/>
            <a:ext cx="560513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  <a:sym typeface="Symbol"/>
              </a:rPr>
              <a:t>n</a:t>
            </a:r>
            <a:r>
              <a:rPr lang="en-GB" baseline="-25000" dirty="0" smtClean="0">
                <a:latin typeface="Arial" pitchFamily="34" charset="0"/>
                <a:cs typeface="Arial" pitchFamily="34" charset="0"/>
                <a:sym typeface="Symbol"/>
              </a:rPr>
              <a:t>z</a:t>
            </a:r>
            <a:endParaRPr lang="en-US" baseline="-25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3159726" y="3588517"/>
            <a:ext cx="560513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  <a:sym typeface="Symbol"/>
              </a:rPr>
              <a:t>n</a:t>
            </a:r>
            <a:r>
              <a:rPr lang="en-GB" baseline="-25000" dirty="0" smtClean="0">
                <a:latin typeface="Arial" pitchFamily="34" charset="0"/>
                <a:cs typeface="Arial" pitchFamily="34" charset="0"/>
                <a:sym typeface="Symbol"/>
              </a:rPr>
              <a:t>x</a:t>
            </a:r>
            <a:endParaRPr lang="en-US" baseline="-25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654423" y="3000372"/>
            <a:ext cx="560513" cy="369332"/>
          </a:xfrm>
          <a:prstGeom prst="rect">
            <a:avLst/>
          </a:prstGeom>
          <a:noFill/>
          <a:ln w="28575">
            <a:noFill/>
          </a:ln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rial" pitchFamily="34" charset="0"/>
                <a:cs typeface="Arial" pitchFamily="34" charset="0"/>
                <a:sym typeface="Symbol"/>
              </a:rPr>
              <a:t>n</a:t>
            </a:r>
            <a:r>
              <a:rPr lang="en-GB" baseline="-25000" dirty="0" smtClean="0">
                <a:latin typeface="Arial" pitchFamily="34" charset="0"/>
                <a:cs typeface="Arial" pitchFamily="34" charset="0"/>
                <a:sym typeface="Symbol"/>
              </a:rPr>
              <a:t>y</a:t>
            </a:r>
            <a:endParaRPr lang="en-US" baseline="-25000" dirty="0"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22" name="Object 21"/>
          <p:cNvGraphicFramePr>
            <a:graphicFrameLocks noChangeAspect="1"/>
          </p:cNvGraphicFramePr>
          <p:nvPr/>
        </p:nvGraphicFramePr>
        <p:xfrm>
          <a:off x="4854610" y="1729886"/>
          <a:ext cx="266909" cy="289376"/>
        </p:xfrm>
        <a:graphic>
          <a:graphicData uri="http://schemas.openxmlformats.org/presentationml/2006/ole">
            <p:oleObj spid="_x0000_s16386" name="Equation" r:id="rId3" imgW="126720" imgH="177480" progId="Equation.3">
              <p:embed/>
            </p:oleObj>
          </a:graphicData>
        </a:graphic>
      </p:graphicFrame>
      <p:sp>
        <p:nvSpPr>
          <p:cNvPr id="23" name="Freeform 22"/>
          <p:cNvSpPr/>
          <p:nvPr/>
        </p:nvSpPr>
        <p:spPr>
          <a:xfrm>
            <a:off x="3813295" y="3141901"/>
            <a:ext cx="169210" cy="50959"/>
          </a:xfrm>
          <a:custGeom>
            <a:avLst/>
            <a:gdLst>
              <a:gd name="connsiteX0" fmla="*/ 0 w 129396"/>
              <a:gd name="connsiteY0" fmla="*/ 7189 h 50321"/>
              <a:gd name="connsiteX1" fmla="*/ 69011 w 129396"/>
              <a:gd name="connsiteY1" fmla="*/ 7189 h 50321"/>
              <a:gd name="connsiteX2" fmla="*/ 129396 w 129396"/>
              <a:gd name="connsiteY2" fmla="*/ 50321 h 503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29396" h="50321">
                <a:moveTo>
                  <a:pt x="0" y="7189"/>
                </a:moveTo>
                <a:cubicBezTo>
                  <a:pt x="23722" y="3594"/>
                  <a:pt x="47445" y="0"/>
                  <a:pt x="69011" y="7189"/>
                </a:cubicBezTo>
                <a:cubicBezTo>
                  <a:pt x="90577" y="14378"/>
                  <a:pt x="109986" y="32349"/>
                  <a:pt x="129396" y="50321"/>
                </a:cubicBezTo>
              </a:path>
            </a:pathLst>
          </a:cu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400">
              <a:latin typeface="Arial" pitchFamily="34" charset="0"/>
              <a:cs typeface="Arial" pitchFamily="34" charset="0"/>
            </a:endParaRPr>
          </a:p>
        </p:txBody>
      </p:sp>
      <p:sp>
        <p:nvSpPr>
          <p:cNvPr id="24" name="Freeform 23"/>
          <p:cNvSpPr/>
          <p:nvPr/>
        </p:nvSpPr>
        <p:spPr>
          <a:xfrm>
            <a:off x="3768203" y="3472448"/>
            <a:ext cx="203054" cy="48047"/>
          </a:xfrm>
          <a:custGeom>
            <a:avLst/>
            <a:gdLst>
              <a:gd name="connsiteX0" fmla="*/ 0 w 155276"/>
              <a:gd name="connsiteY0" fmla="*/ 25879 h 47445"/>
              <a:gd name="connsiteX1" fmla="*/ 86264 w 155276"/>
              <a:gd name="connsiteY1" fmla="*/ 43132 h 47445"/>
              <a:gd name="connsiteX2" fmla="*/ 155276 w 155276"/>
              <a:gd name="connsiteY2" fmla="*/ 0 h 474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55276" h="47445">
                <a:moveTo>
                  <a:pt x="0" y="25879"/>
                </a:moveTo>
                <a:cubicBezTo>
                  <a:pt x="30192" y="36662"/>
                  <a:pt x="60385" y="47445"/>
                  <a:pt x="86264" y="43132"/>
                </a:cubicBezTo>
                <a:cubicBezTo>
                  <a:pt x="112143" y="38819"/>
                  <a:pt x="133709" y="19409"/>
                  <a:pt x="155276" y="0"/>
                </a:cubicBezTo>
              </a:path>
            </a:pathLst>
          </a:custGeom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40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92</Words>
  <Application>Microsoft Office PowerPoint</Application>
  <PresentationFormat>On-screen Show (4:3)</PresentationFormat>
  <Paragraphs>56</Paragraphs>
  <Slides>3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Office Theme</vt:lpstr>
      <vt:lpstr>Equation</vt:lpstr>
      <vt:lpstr>Slide 1</vt:lpstr>
      <vt:lpstr>Slide 2</vt:lpstr>
      <vt:lpstr>Slide 3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rongshan</dc:creator>
  <cp:lastModifiedBy>visualMetall</cp:lastModifiedBy>
  <cp:revision>14</cp:revision>
  <dcterms:created xsi:type="dcterms:W3CDTF">2009-02-14T01:54:02Z</dcterms:created>
  <dcterms:modified xsi:type="dcterms:W3CDTF">2009-02-18T07:06:00Z</dcterms:modified>
</cp:coreProperties>
</file>

<file path=docProps/thumbnail.jpeg>
</file>