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54" r:id="rId2"/>
    <p:sldId id="323" r:id="rId3"/>
    <p:sldId id="338" r:id="rId4"/>
    <p:sldId id="311" r:id="rId5"/>
    <p:sldId id="260" r:id="rId6"/>
    <p:sldId id="262" r:id="rId7"/>
    <p:sldId id="263" r:id="rId8"/>
    <p:sldId id="259" r:id="rId9"/>
    <p:sldId id="256" r:id="rId10"/>
    <p:sldId id="270" r:id="rId11"/>
    <p:sldId id="271" r:id="rId12"/>
    <p:sldId id="261" r:id="rId13"/>
    <p:sldId id="266" r:id="rId14"/>
    <p:sldId id="322" r:id="rId15"/>
    <p:sldId id="340" r:id="rId16"/>
    <p:sldId id="339" r:id="rId17"/>
    <p:sldId id="313" r:id="rId18"/>
    <p:sldId id="272" r:id="rId19"/>
    <p:sldId id="269" r:id="rId20"/>
    <p:sldId id="267" r:id="rId21"/>
    <p:sldId id="314" r:id="rId22"/>
    <p:sldId id="312" r:id="rId23"/>
    <p:sldId id="315" r:id="rId24"/>
    <p:sldId id="346" r:id="rId25"/>
    <p:sldId id="328" r:id="rId26"/>
    <p:sldId id="320" r:id="rId27"/>
    <p:sldId id="273" r:id="rId28"/>
    <p:sldId id="321" r:id="rId29"/>
    <p:sldId id="349" r:id="rId30"/>
    <p:sldId id="351" r:id="rId31"/>
    <p:sldId id="352" r:id="rId32"/>
    <p:sldId id="347" r:id="rId33"/>
    <p:sldId id="350" r:id="rId34"/>
    <p:sldId id="276" r:id="rId35"/>
    <p:sldId id="274" r:id="rId36"/>
    <p:sldId id="326" r:id="rId37"/>
    <p:sldId id="327" r:id="rId38"/>
    <p:sldId id="275" r:id="rId39"/>
    <p:sldId id="343" r:id="rId40"/>
    <p:sldId id="344" r:id="rId41"/>
    <p:sldId id="345" r:id="rId4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Objects="1">
      <p:cViewPr varScale="1">
        <p:scale>
          <a:sx n="109" d="100"/>
          <a:sy n="109" d="100"/>
        </p:scale>
        <p:origin x="208" y="4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DEFE9-028B-2E4C-BB5F-56C8639316A3}" type="datetimeFigureOut">
              <a:rPr lang="en-US" smtClean="0"/>
              <a:t>10/2/20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B487-3E77-1541-8D1C-DF30C2404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93C91B1-B56D-F04F-8F7B-912D1953257E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E7ECE2A-970A-9145-9FF6-028BAC3D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09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1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B6FD719-28FE-B849-80C2-829FA0EFD4AE}" type="slidenum">
              <a:rPr lang="en-US" sz="1200"/>
              <a:pPr algn="r" defTabSz="914400"/>
              <a:t>18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2C3EA22C-69E4-314B-B69F-DC5B1785B7A3}" type="slidenum">
              <a:rPr lang="en-US" sz="1200"/>
              <a:pPr algn="r" defTabSz="914400"/>
              <a:t>27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32C4F4-EC31-1C40-B39C-C165FC8F47E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EBFEE6-89D3-6A4F-99F8-2501F70D2774}" type="slidenum">
              <a:rPr lang="en-US"/>
              <a:pPr/>
              <a:t>32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1F0430-3CAD-FE4E-ACAB-E004556139B2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A74EAF2F-D762-6941-AD94-B4B845429935}" type="slidenum">
              <a:rPr lang="en-US" sz="1200"/>
              <a:pPr algn="r" defTabSz="914400"/>
              <a:t>35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47F6F-5DF0-C44E-8268-5054BC6B4D81}" type="slidenum">
              <a:rPr lang="en-US"/>
              <a:pPr/>
              <a:t>36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EB76A-10D9-FC44-8C1A-A5980909F385}" type="slidenum">
              <a:rPr lang="en-US"/>
              <a:pPr/>
              <a:t>37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1BAF8FAA-34C2-6644-AC59-F4A0899E801C}" type="slidenum">
              <a:rPr lang="en-US" sz="1200"/>
              <a:pPr algn="r" defTabSz="914400"/>
              <a:t>38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7DFEF-B717-0A49-8578-A4F58E268923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8B381-AC96-124C-B430-4A2B5518448F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65C85-7896-814B-BA0F-CCBB20FFE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C684-1E04-014C-BBA6-14073EB692E7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C1A3-E80E-0A40-9A22-8475EB69A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880F-03ED-4244-87BB-2574F58D9614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B8925-8717-2C46-86DD-39C7874DF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6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911A-811A-CB48-8734-3E5DC8820655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2ABA-9646-5C4E-9AA9-FD6A0473D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67E8-271A-DD40-B993-64E0138130E2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211D-6C1B-6948-875E-F06EA1A20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C74A-2B30-A249-B3D9-B91B1637181B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4E16-4B2E-E747-B349-77466902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165E-F805-544E-9CC5-7F6148D706E7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055F-F31C-7540-91EB-02F4BB61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CC1E-7B56-4C40-AA88-59E6D685842F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EC03-E3D4-A541-A71B-E6F84545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F7D80-5635-AD47-9C63-2319F93D9FB3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44CC-61F8-FA4D-B169-9EE2ADE32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7E4D-882D-F344-A1C1-365A3EC5C7E3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00AF-DDC0-F64A-ABE0-EEF8CBDD5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5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623D-F648-004A-8B7F-C234940FC561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0EFD-6FCC-F145-907D-81B4F471E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1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6DE1C7E-DB4A-F147-93FC-D9D06D335559}" type="datetime1">
              <a:rPr lang="en-US"/>
              <a:pPr>
                <a:defRPr/>
              </a:pPr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77CDE4E-536B-9A47-8904-3787C3729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8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35360" y="1159465"/>
            <a:ext cx="61214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Widmanstaetten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Allotriomorphic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263352" y="260648"/>
            <a:ext cx="181054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01F72-B250-744B-A385-35F15D1C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799" y="607905"/>
            <a:ext cx="2826916" cy="43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urst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5"/>
          <a:stretch/>
        </p:blipFill>
        <p:spPr bwMode="auto">
          <a:xfrm>
            <a:off x="335360" y="274565"/>
            <a:ext cx="9159609" cy="610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200456" y="6381307"/>
            <a:ext cx="1905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Bhadeshia, 1982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78499"/>
            <a:ext cx="7772400" cy="48180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6023992" y="54864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557392" y="4724401"/>
            <a:ext cx="83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800">
                <a:latin typeface="Symbol" charset="0"/>
              </a:rPr>
              <a:t>s</a:t>
            </a:r>
            <a:endParaRPr lang="en-GB">
              <a:latin typeface="Times New Roman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590800" y="52578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590800" y="5334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>
                <a:latin typeface="Times New Roman" charset="0"/>
              </a:rPr>
              <a:t>50 </a:t>
            </a:r>
            <a:r>
              <a:rPr lang="en-GB">
                <a:latin typeface="Symbol" charset="0"/>
              </a:rPr>
              <a:t>m</a:t>
            </a:r>
            <a:r>
              <a:rPr lang="en-GB">
                <a:latin typeface="Times New Roman" charset="0"/>
              </a:rPr>
              <a:t>m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34506" y="163236"/>
            <a:ext cx="454142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>
                <a:latin typeface="Arial"/>
                <a:cs typeface="Arial"/>
              </a:rPr>
              <a:t>polycrystalline austenite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534400" y="63246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800">
                <a:latin typeface="Times New Roman" charset="0"/>
              </a:rPr>
              <a:t>Bhadeshia, 1982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7218C-710C-FD46-9D39-C1691AED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4" y="437083"/>
            <a:ext cx="5486400" cy="511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82D63-D944-3D44-8D6C-4741CF01E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3429000"/>
            <a:ext cx="3427581" cy="1008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F126B-9F9C-8A49-B786-91C0FD33E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978" y="5373216"/>
            <a:ext cx="4025900" cy="82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404664"/>
            <a:ext cx="7648600" cy="158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296"/>
          <a:stretch/>
        </p:blipFill>
        <p:spPr>
          <a:xfrm>
            <a:off x="3575720" y="2348880"/>
            <a:ext cx="6065511" cy="1368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135"/>
          <a:stretch/>
        </p:blipFill>
        <p:spPr>
          <a:xfrm>
            <a:off x="3431705" y="4869160"/>
            <a:ext cx="5167864" cy="86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B2F99-8D29-F74B-BC47-0FFF7FFD4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4221088"/>
            <a:ext cx="2428824" cy="2358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F3F9B-A317-3C42-838D-532F4DECC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329" y="2636912"/>
            <a:ext cx="6223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8" y="3396024"/>
            <a:ext cx="5256583" cy="691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49355"/>
            <a:ext cx="1800200" cy="1747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76" y="692697"/>
            <a:ext cx="3077847" cy="1184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697" y="2849784"/>
            <a:ext cx="170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tensile axis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7" y="4293096"/>
            <a:ext cx="8183377" cy="576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5" y="5517232"/>
            <a:ext cx="4730541" cy="936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48129" y="5748422"/>
            <a:ext cx="1065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15%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40016" y="2924944"/>
            <a:ext cx="698376" cy="698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07969" y="2478398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41.7°</a:t>
            </a:r>
          </a:p>
        </p:txBody>
      </p:sp>
    </p:spTree>
    <p:extLst>
      <p:ext uri="{BB962C8B-B14F-4D97-AF65-F5344CB8AC3E}">
        <p14:creationId xmlns:p14="http://schemas.microsoft.com/office/powerpoint/2010/main" val="409885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3625" r="24697" b="24401"/>
          <a:stretch/>
        </p:blipFill>
        <p:spPr>
          <a:xfrm>
            <a:off x="263352" y="692696"/>
            <a:ext cx="612068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368" y="113057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Austenitic stainless steel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7788" y="6207695"/>
            <a:ext cx="344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(Courtesy Prof. N. Tsuji)</a:t>
            </a:r>
          </a:p>
        </p:txBody>
      </p:sp>
      <p:pic>
        <p:nvPicPr>
          <p:cNvPr id="5" name="b.mp4">
            <a:hlinkClick r:id="" action="ppaction://media"/>
            <a:extLst>
              <a:ext uri="{FF2B5EF4-FFF2-40B4-BE49-F238E27FC236}">
                <a16:creationId xmlns:a16="http://schemas.microsoft.com/office/drawing/2014/main" id="{C6D828E2-57E9-2047-AA6C-FF5F1896C8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4806" r="13244" b="24401"/>
          <a:stretch/>
        </p:blipFill>
        <p:spPr>
          <a:xfrm>
            <a:off x="276817" y="3979022"/>
            <a:ext cx="6126874" cy="2690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F2843-58E8-C345-8A63-7DAD349CFE26}"/>
              </a:ext>
            </a:extLst>
          </p:cNvPr>
          <p:cNvSpPr txBox="1"/>
          <p:nvPr/>
        </p:nvSpPr>
        <p:spPr>
          <a:xfrm>
            <a:off x="6682154" y="2145323"/>
            <a:ext cx="128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25 </a:t>
            </a:r>
            <a:r>
              <a:rPr lang="en-US" baseline="30000"/>
              <a:t>∘</a:t>
            </a:r>
            <a:r>
              <a:rPr lang="en-US"/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C34E5-FD46-9C46-A4BA-3532AEBD5901}"/>
              </a:ext>
            </a:extLst>
          </p:cNvPr>
          <p:cNvSpPr txBox="1"/>
          <p:nvPr/>
        </p:nvSpPr>
        <p:spPr>
          <a:xfrm>
            <a:off x="6682154" y="4725144"/>
            <a:ext cx="128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 </a:t>
            </a:r>
            <a:r>
              <a:rPr lang="en-US" baseline="30000"/>
              <a:t>∘</a:t>
            </a:r>
            <a:r>
              <a:rPr lang="en-U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344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548680"/>
            <a:ext cx="7751626" cy="5094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6201" y="6237313"/>
            <a:ext cx="249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Gao</a:t>
            </a:r>
            <a:r>
              <a:rPr lang="en-US" dirty="0">
                <a:solidFill>
                  <a:srgbClr val="3366FF"/>
                </a:solidFill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1850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idx="1"/>
          </p:nvPr>
        </p:nvSpPr>
        <p:spPr>
          <a:xfrm>
            <a:off x="1774825" y="620713"/>
            <a:ext cx="8229600" cy="4525962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400">
                <a:latin typeface="Calibri" charset="0"/>
              </a:rPr>
              <a:t>TRIP steels that are fully austenitic are expensive</a:t>
            </a:r>
          </a:p>
          <a:p>
            <a:pPr>
              <a:lnSpc>
                <a:spcPct val="140000"/>
              </a:lnSpc>
            </a:pPr>
            <a:r>
              <a:rPr lang="en-US" sz="5400">
                <a:solidFill>
                  <a:srgbClr val="0000FF"/>
                </a:solidFill>
                <a:latin typeface="Calibri" charset="0"/>
              </a:rPr>
              <a:t>How do we produce cheap austenite?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1384" y="116632"/>
            <a:ext cx="4648200" cy="685800"/>
          </a:xfrm>
          <a:noFill/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66"/>
                </a:solidFill>
                <a:latin typeface="Calibri" charset="0"/>
              </a:rPr>
              <a:t>TRIP-Assisted Steels</a:t>
            </a: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51384" y="2250232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3600"/>
              <a:t>too much carbon is bad</a:t>
            </a:r>
          </a:p>
        </p:txBody>
      </p:sp>
      <p:grpSp>
        <p:nvGrpSpPr>
          <p:cNvPr id="45059" name="Group 10"/>
          <p:cNvGrpSpPr>
            <a:grpSpLocks/>
          </p:cNvGrpSpPr>
          <p:nvPr/>
        </p:nvGrpSpPr>
        <p:grpSpPr bwMode="auto">
          <a:xfrm>
            <a:off x="5732985" y="573833"/>
            <a:ext cx="3541713" cy="6157913"/>
            <a:chOff x="3408" y="336"/>
            <a:chExt cx="2231" cy="3879"/>
          </a:xfrm>
        </p:grpSpPr>
        <p:pic>
          <p:nvPicPr>
            <p:cNvPr id="450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1976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5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6"/>
              <a:ext cx="2231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6"/>
            <p:cNvSpPr txBox="1">
              <a:spLocks noChangeArrowheads="1"/>
            </p:cNvSpPr>
            <p:nvPr/>
          </p:nvSpPr>
          <p:spPr bwMode="auto">
            <a:xfrm>
              <a:off x="3552" y="3984"/>
              <a:ext cx="19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en-GB" sz="1800"/>
                <a:t>Jae Hoon Jang, In Gee Kim</a:t>
              </a:r>
            </a:p>
          </p:txBody>
        </p:sp>
      </p:grp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551385" y="878632"/>
            <a:ext cx="4683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/>
              <a:t>austenite is expensive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51385" y="1564432"/>
            <a:ext cx="4454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/>
              <a:t>carbon can be cheap</a:t>
            </a:r>
          </a:p>
        </p:txBody>
      </p:sp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4" y="3317032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r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836712"/>
            <a:ext cx="86106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7" r="19587"/>
          <a:stretch/>
        </p:blipFill>
        <p:spPr bwMode="auto">
          <a:xfrm>
            <a:off x="191344" y="1408730"/>
            <a:ext cx="5112568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7">
            <a:extLst>
              <a:ext uri="{FF2B5EF4-FFF2-40B4-BE49-F238E27FC236}">
                <a16:creationId xmlns:a16="http://schemas.microsoft.com/office/drawing/2014/main" id="{334B3E14-20B1-9C42-8F09-0BEA62BE4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408730"/>
            <a:ext cx="3928937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2646C8CC-0F01-BE48-81F3-008C69E0F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984" y="829292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Tailored blanks</a:t>
            </a:r>
          </a:p>
        </p:txBody>
      </p:sp>
    </p:spTree>
    <p:extLst>
      <p:ext uri="{BB962C8B-B14F-4D97-AF65-F5344CB8AC3E}">
        <p14:creationId xmlns:p14="http://schemas.microsoft.com/office/powerpoint/2010/main" val="18376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creen shot 2010-04-10 at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36711"/>
            <a:ext cx="8355294" cy="588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479376" y="164740"/>
            <a:ext cx="7761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Typical composition Fe-0.15C-1.5Si-1.5Mn wt%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creen shot 2010-04-10 at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04801"/>
            <a:ext cx="49276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5552009" y="620713"/>
            <a:ext cx="37592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/>
              <a:t>Typical microstructure: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70% allotriomorphic ferrite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16% bainitic ferrite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14% retained austenite</a:t>
            </a:r>
          </a:p>
        </p:txBody>
      </p:sp>
      <p:pic>
        <p:nvPicPr>
          <p:cNvPr id="51203" name="Picture 6" descr="Screen shot 2010-11-26 at 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98" y="3810000"/>
            <a:ext cx="33115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97" y="4695825"/>
            <a:ext cx="37830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26234" y="5694364"/>
            <a:ext cx="5761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2.1% elongation due to TRIP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5"/>
          <a:stretch/>
        </p:blipFill>
        <p:spPr bwMode="auto">
          <a:xfrm>
            <a:off x="5263085" y="4076700"/>
            <a:ext cx="1979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Screen Shot 2014-04-09 at 14.28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765175"/>
            <a:ext cx="71437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6"/>
          <p:cNvSpPr txBox="1">
            <a:spLocks noChangeArrowheads="1"/>
          </p:cNvSpPr>
          <p:nvPr/>
        </p:nvSpPr>
        <p:spPr bwMode="auto">
          <a:xfrm>
            <a:off x="5808664" y="4146551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aluminium-killed</a:t>
            </a:r>
          </a:p>
        </p:txBody>
      </p:sp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8015288" y="1916113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TRIP-steel</a:t>
            </a:r>
          </a:p>
        </p:txBody>
      </p:sp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1774826" y="6281738"/>
            <a:ext cx="263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Mizui et al. (1997)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800601" y="738189"/>
            <a:ext cx="2386013" cy="1177925"/>
            <a:chOff x="3275856" y="738832"/>
            <a:chExt cx="2387392" cy="1178000"/>
          </a:xfrm>
        </p:grpSpPr>
        <p:sp>
          <p:nvSpPr>
            <p:cNvPr id="52230" name="TextBox 1"/>
            <p:cNvSpPr txBox="1">
              <a:spLocks noChangeArrowheads="1"/>
            </p:cNvSpPr>
            <p:nvPr/>
          </p:nvSpPr>
          <p:spPr bwMode="auto">
            <a:xfrm>
              <a:off x="3275856" y="738832"/>
              <a:ext cx="23873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work hardening!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779385" y="1200823"/>
              <a:ext cx="216025" cy="71600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1556792"/>
            <a:ext cx="9577064" cy="351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/>
              <a:t>Elongation of TRIP-assisted steel 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  <a:defRPr/>
            </a:pPr>
            <a:r>
              <a:rPr lang="en-US" sz="4000" dirty="0">
                <a:solidFill>
                  <a:srgbClr val="FF0000"/>
                </a:solidFill>
              </a:rPr>
              <a:t>not due to transformation plasticity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  <a:defRPr/>
            </a:pPr>
            <a:r>
              <a:rPr lang="en-US" sz="4000" dirty="0"/>
              <a:t>work hardening due to hard </a:t>
            </a:r>
            <a:r>
              <a:rPr lang="en-US" sz="4000" dirty="0" err="1"/>
              <a:t>martensite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191127_085747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492896"/>
            <a:ext cx="5613381" cy="4210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F2C891-D6EB-BF4E-B8EE-2BA40005F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1" t="10101" r="17327" b="40550"/>
          <a:stretch/>
        </p:blipFill>
        <p:spPr>
          <a:xfrm>
            <a:off x="335360" y="620688"/>
            <a:ext cx="352839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3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8571"/>
            <a:ext cx="8928992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4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7408" y="163403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Corten</a:t>
            </a:r>
            <a:r>
              <a:rPr lang="en-US" sz="3200" dirty="0"/>
              <a:t> is a weathering steel with 0.25-0.55Cu and 0.5-1.25Cr </a:t>
            </a:r>
            <a:r>
              <a:rPr lang="en-US" sz="3200" dirty="0" err="1"/>
              <a:t>wt</a:t>
            </a:r>
            <a:r>
              <a:rPr lang="en-US" sz="3200" dirty="0"/>
              <a:t>% develops a patina</a:t>
            </a:r>
          </a:p>
        </p:txBody>
      </p:sp>
      <p:pic>
        <p:nvPicPr>
          <p:cNvPr id="7" name="Picture 6" descr="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700808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76200"/>
            <a:ext cx="4648200" cy="685800"/>
          </a:xfrm>
          <a:noFill/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66"/>
                </a:solidFill>
                <a:latin typeface="Calibri" charset="0"/>
              </a:rPr>
              <a:t>TRIP-Assisted Steels</a:t>
            </a: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752600" y="990600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3600"/>
              <a:t>too much silicon is bad</a:t>
            </a:r>
          </a:p>
        </p:txBody>
      </p:sp>
      <p:pic>
        <p:nvPicPr>
          <p:cNvPr id="54275" name="Picture 11" descr="RED_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1"/>
            <a:ext cx="89916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0"/>
            <a:ext cx="5949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6" y="5980114"/>
            <a:ext cx="54514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334000"/>
            <a:ext cx="57134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uraloldmovie" descr="neuraloldmovie">
            <a:hlinkClick r:id="" action="ppaction://media"/>
            <a:extLst>
              <a:ext uri="{FF2B5EF4-FFF2-40B4-BE49-F238E27FC236}">
                <a16:creationId xmlns:a16="http://schemas.microsoft.com/office/drawing/2014/main" id="{DA4D72FD-8AF9-C742-A2CB-E33B8DB5B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9456" y="404664"/>
            <a:ext cx="6999138" cy="47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4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23208"/>
            <a:ext cx="8424936" cy="4528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325" y="6021288"/>
            <a:ext cx="850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 panels of both doors and side panel use tailored blanks</a:t>
            </a:r>
          </a:p>
        </p:txBody>
      </p:sp>
    </p:spTree>
    <p:extLst>
      <p:ext uri="{BB962C8B-B14F-4D97-AF65-F5344CB8AC3E}">
        <p14:creationId xmlns:p14="http://schemas.microsoft.com/office/powerpoint/2010/main" val="97781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20998"/>
          <a:stretch>
            <a:fillRect/>
          </a:stretch>
        </p:blipFill>
        <p:spPr bwMode="auto">
          <a:xfrm>
            <a:off x="2057400" y="338138"/>
            <a:ext cx="7467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49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989"/>
            <a:ext cx="769620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02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975"/>
          <a:stretch/>
        </p:blipFill>
        <p:spPr>
          <a:xfrm>
            <a:off x="1991544" y="116632"/>
            <a:ext cx="6408712" cy="672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609600"/>
            <a:ext cx="52895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6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80336"/>
            <a:ext cx="7056784" cy="6557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Picture 5" descr="a"/>
          <p:cNvSpPr>
            <a:spLocks noChangeAspect="1" noChangeArrowheads="1"/>
          </p:cNvSpPr>
          <p:nvPr/>
        </p:nvSpPr>
        <p:spPr bwMode="auto">
          <a:xfrm>
            <a:off x="-6911975" y="-6326188"/>
            <a:ext cx="26015950" cy="195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08" y="1052736"/>
            <a:ext cx="8855581" cy="4697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truestre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49338"/>
            <a:ext cx="8636000" cy="5122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623768" y="2286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tested at room temperature</a:t>
            </a:r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1270968" y="5715000"/>
            <a:ext cx="7467600" cy="838200"/>
            <a:chOff x="672" y="3600"/>
            <a:chExt cx="4704" cy="528"/>
          </a:xfrm>
        </p:grpSpPr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672" y="3840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</a:rPr>
                <a:t>14.3% </a:t>
              </a:r>
              <a:r>
                <a:rPr lang="en-US" b="1">
                  <a:solidFill>
                    <a:srgbClr val="FF0000"/>
                  </a:solidFill>
                  <a:latin typeface="Symbol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4752" y="3840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</a:rPr>
                <a:t>7% </a:t>
              </a:r>
              <a:r>
                <a:rPr lang="en-US" b="1">
                  <a:solidFill>
                    <a:srgbClr val="FF0000"/>
                  </a:solidFill>
                  <a:latin typeface="Symbol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 flipV="1">
              <a:off x="1056" y="36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 flipV="1">
              <a:off x="4944" y="36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093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ruestre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78633"/>
            <a:ext cx="8763000" cy="5178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499176" y="116632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tested at 100 °C</a:t>
            </a:r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1469976" y="6136432"/>
            <a:ext cx="4495800" cy="457200"/>
            <a:chOff x="768" y="3936"/>
            <a:chExt cx="2832" cy="288"/>
          </a:xfrm>
        </p:grpSpPr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768" y="3936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</a:rPr>
                <a:t>14.3% </a:t>
              </a:r>
              <a:r>
                <a:rPr lang="en-US" b="1">
                  <a:solidFill>
                    <a:srgbClr val="FF0000"/>
                  </a:solidFill>
                  <a:latin typeface="Symbol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2736" y="3936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</a:rPr>
                <a:t>13% </a:t>
              </a:r>
              <a:r>
                <a:rPr lang="en-US" b="1">
                  <a:solidFill>
                    <a:srgbClr val="FF0000"/>
                  </a:solidFill>
                  <a:latin typeface="Symbol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86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Screen shot 2010-04-10 at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54" y="0"/>
            <a:ext cx="7005882" cy="684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618" y="6230253"/>
            <a:ext cx="71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(Prof. </a:t>
            </a:r>
            <a:r>
              <a:rPr lang="en-US" dirty="0" err="1">
                <a:solidFill>
                  <a:srgbClr val="3366FF"/>
                </a:solidFill>
              </a:rPr>
              <a:t>Hongliang</a:t>
            </a:r>
            <a:r>
              <a:rPr lang="en-US" dirty="0">
                <a:solidFill>
                  <a:srgbClr val="3366FF"/>
                </a:solidFill>
              </a:rPr>
              <a:t> Yi, Northeastern University, China)</a:t>
            </a:r>
          </a:p>
        </p:txBody>
      </p:sp>
      <p:pic>
        <p:nvPicPr>
          <p:cNvPr id="5" name="Picture 4" descr="Casting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2" y="216024"/>
            <a:ext cx="5052053" cy="3789040"/>
          </a:xfrm>
          <a:prstGeom prst="rect">
            <a:avLst/>
          </a:prstGeom>
        </p:spPr>
      </p:pic>
      <p:pic>
        <p:nvPicPr>
          <p:cNvPr id="6" name="Picture 5" descr="HR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7092" r="21834"/>
          <a:stretch/>
        </p:blipFill>
        <p:spPr>
          <a:xfrm>
            <a:off x="5519936" y="2060848"/>
            <a:ext cx="3757046" cy="3381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642" y="4281671"/>
            <a:ext cx="35838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continuous casting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5738" y="1268760"/>
            <a:ext cx="3204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after hot-rolling</a:t>
            </a:r>
          </a:p>
        </p:txBody>
      </p:sp>
    </p:spTree>
    <p:extLst>
      <p:ext uri="{BB962C8B-B14F-4D97-AF65-F5344CB8AC3E}">
        <p14:creationId xmlns:p14="http://schemas.microsoft.com/office/powerpoint/2010/main" val="307910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Screen Shot 2014-04-09 at 14.28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779266"/>
            <a:ext cx="71437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4900612" y="3429000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aluminium-killed</a:t>
            </a: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2567608" y="1268760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TRIP-steel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230082" y="6286848"/>
            <a:ext cx="263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Mizui et al. (1997)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3392" y="6230253"/>
            <a:ext cx="71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(Prof. </a:t>
            </a:r>
            <a:r>
              <a:rPr lang="en-US" dirty="0" err="1">
                <a:solidFill>
                  <a:srgbClr val="3366FF"/>
                </a:solidFill>
              </a:rPr>
              <a:t>Hongliang</a:t>
            </a:r>
            <a:r>
              <a:rPr lang="en-US" dirty="0">
                <a:solidFill>
                  <a:srgbClr val="3366FF"/>
                </a:solidFill>
              </a:rPr>
              <a:t> Yi, Northeastern University, China)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5681" y="40268"/>
            <a:ext cx="3204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after cold-rolling</a:t>
            </a:r>
          </a:p>
        </p:txBody>
      </p:sp>
      <p:pic>
        <p:nvPicPr>
          <p:cNvPr id="3" name="Picture 2" descr="C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9" y="638690"/>
            <a:ext cx="7032659" cy="52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6230253"/>
            <a:ext cx="71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(Prof. </a:t>
            </a:r>
            <a:r>
              <a:rPr lang="en-US" dirty="0" err="1">
                <a:solidFill>
                  <a:srgbClr val="3366FF"/>
                </a:solidFill>
              </a:rPr>
              <a:t>Hongliang</a:t>
            </a:r>
            <a:r>
              <a:rPr lang="en-US" dirty="0">
                <a:solidFill>
                  <a:srgbClr val="3366FF"/>
                </a:solidFill>
              </a:rPr>
              <a:t> Yi, Northeastern University, China)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552" y="40268"/>
            <a:ext cx="590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after continuous annealing</a:t>
            </a:r>
          </a:p>
        </p:txBody>
      </p:sp>
      <p:pic>
        <p:nvPicPr>
          <p:cNvPr id="2" name="Picture 1" descr="C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764705"/>
            <a:ext cx="7137770" cy="52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5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8"/>
          <p:cNvSpPr txBox="1">
            <a:spLocks noChangeArrowheads="1"/>
          </p:cNvSpPr>
          <p:nvPr/>
        </p:nvSpPr>
        <p:spPr bwMode="auto">
          <a:xfrm>
            <a:off x="5807968" y="4761134"/>
            <a:ext cx="5689416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/>
              <a:t>Fe-30.5Ni-0.32C </a:t>
            </a:r>
            <a:r>
              <a:rPr lang="en-US" sz="3600" dirty="0" err="1"/>
              <a:t>wt</a:t>
            </a:r>
            <a:r>
              <a:rPr lang="en-US" sz="3600" dirty="0"/>
              <a:t>%,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/>
              <a:t> </a:t>
            </a:r>
            <a:r>
              <a:rPr lang="en-US" sz="3600" dirty="0" err="1"/>
              <a:t>M</a:t>
            </a:r>
            <a:r>
              <a:rPr lang="en-US" sz="3600" baseline="-25000" dirty="0" err="1"/>
              <a:t>s</a:t>
            </a:r>
            <a:r>
              <a:rPr lang="en-US" sz="3600" dirty="0"/>
              <a:t> = -80°C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20" y="6053796"/>
            <a:ext cx="15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Stefan </a:t>
            </a:r>
            <a:r>
              <a:rPr lang="en-US" sz="1800" dirty="0" err="1"/>
              <a:t>Forsik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DA61C-6CF2-8845-B665-AD157ED3FEB1}"/>
              </a:ext>
            </a:extLst>
          </p:cNvPr>
          <p:cNvSpPr txBox="1"/>
          <p:nvPr/>
        </p:nvSpPr>
        <p:spPr>
          <a:xfrm>
            <a:off x="335360" y="260648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shape deformation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2E15A-2104-1E4C-80EB-41850B92A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3" y="757508"/>
            <a:ext cx="5286713" cy="5119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5" y="3573016"/>
            <a:ext cx="7254311" cy="2791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349355"/>
            <a:ext cx="3096344" cy="3006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229" y="1239695"/>
            <a:ext cx="339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orthonormal coordinates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6312024" y="1523343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6312024" y="1349646"/>
            <a:ext cx="914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569171" y="753902"/>
            <a:ext cx="30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400" b="1">
                <a:latin typeface="Times New Roman" charset="0"/>
              </a:rPr>
              <a:t>u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149252" y="685800"/>
            <a:ext cx="45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400" b="1">
                <a:latin typeface="Times New Roman" charset="0"/>
              </a:rPr>
              <a:t>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185"/>
          <a:stretch/>
        </p:blipFill>
        <p:spPr>
          <a:xfrm>
            <a:off x="6973859" y="4596850"/>
            <a:ext cx="2692286" cy="199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82205-428B-4B4F-AF85-5AFC72523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685800"/>
            <a:ext cx="40767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C2EEC-2261-0C4A-840F-CD5331A0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53" y="2078697"/>
            <a:ext cx="2768600" cy="469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81E559E-4306-784A-8E46-BB629ACDDD8B}"/>
              </a:ext>
            </a:extLst>
          </p:cNvPr>
          <p:cNvGrpSpPr/>
          <p:nvPr/>
        </p:nvGrpSpPr>
        <p:grpSpPr>
          <a:xfrm>
            <a:off x="649653" y="3001694"/>
            <a:ext cx="4635500" cy="1392678"/>
            <a:chOff x="649653" y="3001694"/>
            <a:chExt cx="4635500" cy="13926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13E118-61D2-5F42-9816-3E6FC1A35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653" y="3001694"/>
              <a:ext cx="4635500" cy="4699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F4BD8-65C6-8E48-8981-509F07D5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5520" y="3924472"/>
              <a:ext cx="3111500" cy="4699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945F818-3BBB-574A-B30B-F43CF195C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5080000"/>
            <a:ext cx="3276600" cy="109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C62A6B-F05E-B740-9A05-80228E34F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514350"/>
            <a:ext cx="4752528" cy="599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53626-0934-F04E-9B0A-529E23544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375562"/>
            <a:ext cx="6938257" cy="610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316</Words>
  <Application>Microsoft Macintosh PowerPoint</Application>
  <PresentationFormat>Widescreen</PresentationFormat>
  <Paragraphs>86</Paragraphs>
  <Slides>41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TRIP-Assisted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TRIP-Assisted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gjgh</dc:creator>
  <cp:lastModifiedBy>H.K.D.H. Bhadeshia</cp:lastModifiedBy>
  <cp:revision>175</cp:revision>
  <cp:lastPrinted>2016-11-22T09:21:27Z</cp:lastPrinted>
  <dcterms:created xsi:type="dcterms:W3CDTF">2010-11-25T22:16:50Z</dcterms:created>
  <dcterms:modified xsi:type="dcterms:W3CDTF">2020-10-02T15:16:34Z</dcterms:modified>
</cp:coreProperties>
</file>