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54" r:id="rId2"/>
    <p:sldId id="421" r:id="rId3"/>
    <p:sldId id="510" r:id="rId4"/>
    <p:sldId id="475" r:id="rId5"/>
    <p:sldId id="504" r:id="rId6"/>
    <p:sldId id="477" r:id="rId7"/>
    <p:sldId id="478" r:id="rId8"/>
    <p:sldId id="479" r:id="rId9"/>
    <p:sldId id="480" r:id="rId10"/>
    <p:sldId id="471" r:id="rId11"/>
    <p:sldId id="446" r:id="rId12"/>
    <p:sldId id="494" r:id="rId13"/>
    <p:sldId id="495" r:id="rId14"/>
    <p:sldId id="497" r:id="rId15"/>
    <p:sldId id="499" r:id="rId16"/>
    <p:sldId id="380" r:id="rId17"/>
    <p:sldId id="397" r:id="rId18"/>
    <p:sldId id="500" r:id="rId19"/>
    <p:sldId id="399" r:id="rId20"/>
    <p:sldId id="398" r:id="rId21"/>
    <p:sldId id="400" r:id="rId22"/>
    <p:sldId id="401" r:id="rId23"/>
    <p:sldId id="300" r:id="rId24"/>
    <p:sldId id="310" r:id="rId25"/>
    <p:sldId id="321" r:id="rId26"/>
    <p:sldId id="403" r:id="rId27"/>
    <p:sldId id="502" r:id="rId28"/>
    <p:sldId id="404" r:id="rId29"/>
    <p:sldId id="416" r:id="rId30"/>
    <p:sldId id="503" r:id="rId31"/>
    <p:sldId id="417" r:id="rId32"/>
    <p:sldId id="481" r:id="rId33"/>
    <p:sldId id="507" r:id="rId34"/>
    <p:sldId id="482" r:id="rId35"/>
    <p:sldId id="483" r:id="rId36"/>
    <p:sldId id="484" r:id="rId37"/>
    <p:sldId id="485" r:id="rId38"/>
    <p:sldId id="486" r:id="rId39"/>
    <p:sldId id="487" r:id="rId40"/>
    <p:sldId id="488" r:id="rId41"/>
    <p:sldId id="419" r:id="rId42"/>
    <p:sldId id="511" r:id="rId43"/>
    <p:sldId id="506" r:id="rId44"/>
    <p:sldId id="432" r:id="rId45"/>
    <p:sldId id="433" r:id="rId46"/>
  </p:sldIdLst>
  <p:sldSz cx="12192000" cy="6858000"/>
  <p:notesSz cx="9223375" cy="70040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6">
          <p15:clr>
            <a:srgbClr val="A4A3A4"/>
          </p15:clr>
        </p15:guide>
        <p15:guide id="2" pos="29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66CCFF"/>
    <a:srgbClr val="FF3399"/>
    <a:srgbClr val="FFCCCC"/>
    <a:srgbClr val="FF99CC"/>
    <a:srgbClr val="FFFF00"/>
    <a:srgbClr val="00008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71"/>
  </p:normalViewPr>
  <p:slideViewPr>
    <p:cSldViewPr>
      <p:cViewPr varScale="1">
        <p:scale>
          <a:sx n="104" d="100"/>
          <a:sy n="104" d="100"/>
        </p:scale>
        <p:origin x="232" y="5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50" d="100"/>
          <a:sy n="150" d="100"/>
        </p:scale>
        <p:origin x="834" y="-72"/>
      </p:cViewPr>
      <p:guideLst>
        <p:guide orient="horz" pos="2206"/>
        <p:guide pos="29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98913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defTabSz="923925">
              <a:defRPr sz="1200" b="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24463" y="0"/>
            <a:ext cx="3998912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="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15113"/>
            <a:ext cx="3998913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defTabSz="923925">
              <a:defRPr sz="1200" b="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24463" y="6615113"/>
            <a:ext cx="3998912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="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F8DADB96-27F6-E543-B5A6-03435F889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67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98913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defTabSz="923925">
              <a:defRPr sz="1200" b="0" smtClean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24463" y="0"/>
            <a:ext cx="3998912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="0" smtClean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78063" y="525463"/>
            <a:ext cx="4665662" cy="2625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0313" y="3327400"/>
            <a:ext cx="6762750" cy="31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3213"/>
            <a:ext cx="3998913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defTabSz="923925">
              <a:defRPr sz="1200" b="0" smtClean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24463" y="6653213"/>
            <a:ext cx="3998912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380" tIns="46190" rIns="92380" bIns="46190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="0" smtClean="0">
                <a:cs typeface="+mn-cs"/>
              </a:defRPr>
            </a:lvl1pPr>
          </a:lstStyle>
          <a:p>
            <a:pPr>
              <a:defRPr/>
            </a:pPr>
            <a:fld id="{412B485A-F274-144D-BE11-381BF04F32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4410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B1985C-3B5D-9F4B-937D-CB16FC3ED3F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809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524F5A-4E52-F243-99FA-3B45EBC905D3}" type="slidenum">
              <a:rPr lang="en-GB"/>
              <a:pPr>
                <a:defRPr/>
              </a:pPr>
              <a:t>11</a:t>
            </a:fld>
            <a:endParaRPr lang="en-GB"/>
          </a:p>
        </p:txBody>
      </p:sp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B1B2CE-DF51-D54E-9533-8A790F4EA67D}" type="slidenum">
              <a:rPr lang="en-GB"/>
              <a:pPr>
                <a:defRPr/>
              </a:pPr>
              <a:t>12</a:t>
            </a:fld>
            <a:endParaRPr lang="en-GB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B3E17A-E65B-484D-B891-4CFE1C0F2796}" type="slidenum">
              <a:rPr lang="en-GB"/>
              <a:pPr>
                <a:defRPr/>
              </a:pPr>
              <a:t>13</a:t>
            </a:fld>
            <a:endParaRPr lang="en-GB"/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8A3273-53C6-3B42-8441-44957E6388FC}" type="slidenum">
              <a:rPr lang="en-GB"/>
              <a:pPr>
                <a:defRPr/>
              </a:pPr>
              <a:t>14</a:t>
            </a:fld>
            <a:endParaRPr lang="en-GB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F87003-FDCF-5D45-A17B-0FF88A03CCBE}" type="slidenum">
              <a:rPr lang="en-GB"/>
              <a:pPr>
                <a:defRPr/>
              </a:pPr>
              <a:t>15</a:t>
            </a:fld>
            <a:endParaRPr lang="en-GB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7422C6-6660-CB4F-A2B5-AA5454DB9C2F}" type="slidenum">
              <a:rPr lang="en-GB"/>
              <a:pPr>
                <a:defRPr/>
              </a:pPr>
              <a:t>16</a:t>
            </a:fld>
            <a:endParaRPr lang="en-GB"/>
          </a:p>
        </p:txBody>
      </p:sp>
      <p:sp>
        <p:nvSpPr>
          <p:cNvPr id="216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9650" y="525463"/>
            <a:ext cx="4665663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F28108-9BE5-8E4E-9765-2202BC391382}" type="slidenum">
              <a:rPr lang="en-GB"/>
              <a:pPr>
                <a:defRPr/>
              </a:pPr>
              <a:t>17</a:t>
            </a:fld>
            <a:endParaRPr lang="en-GB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40B109-4ED6-3B40-9F47-B86F5BB60916}" type="slidenum">
              <a:rPr lang="en-GB"/>
              <a:pPr>
                <a:defRPr/>
              </a:pPr>
              <a:t>19</a:t>
            </a:fld>
            <a:endParaRPr lang="en-GB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7986DB-3A4E-C549-B1BF-F9EAB991599E}" type="slidenum">
              <a:rPr lang="en-GB"/>
              <a:pPr>
                <a:defRPr/>
              </a:pPr>
              <a:t>20</a:t>
            </a:fld>
            <a:endParaRPr lang="en-GB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8E40A8-EC91-AA4C-A06E-812B7F1F5D6C}" type="slidenum">
              <a:rPr lang="en-GB"/>
              <a:pPr>
                <a:defRPr/>
              </a:pPr>
              <a:t>21</a:t>
            </a:fld>
            <a:endParaRPr lang="en-GB"/>
          </a:p>
        </p:txBody>
      </p:sp>
      <p:sp>
        <p:nvSpPr>
          <p:cNvPr id="252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9650" y="525463"/>
            <a:ext cx="4665663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63EDD6-F714-8A4D-9569-B9C4AC99CCE1}" type="slidenum">
              <a:rPr lang="en-GB"/>
              <a:pPr>
                <a:defRPr/>
              </a:pPr>
              <a:t>2</a:t>
            </a:fld>
            <a:endParaRPr lang="en-GB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9650" y="525463"/>
            <a:ext cx="4665663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A64EEE-69E6-1F4E-B978-74C6BC3B72D2}" type="slidenum">
              <a:rPr lang="en-GB"/>
              <a:pPr>
                <a:defRPr/>
              </a:pPr>
              <a:t>22</a:t>
            </a:fld>
            <a:endParaRPr lang="en-GB"/>
          </a:p>
        </p:txBody>
      </p:sp>
      <p:sp>
        <p:nvSpPr>
          <p:cNvPr id="2549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9650" y="525463"/>
            <a:ext cx="4665663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A5F023-870D-DB48-B4F8-4B2798C2AFE3}" type="slidenum">
              <a:rPr lang="en-GB"/>
              <a:pPr>
                <a:defRPr/>
              </a:pPr>
              <a:t>23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A5A9DE-4E39-FF47-A242-E15108675283}" type="slidenum">
              <a:rPr lang="en-GB"/>
              <a:pPr>
                <a:defRPr/>
              </a:pPr>
              <a:t>24</a:t>
            </a:fld>
            <a:endParaRPr lang="en-GB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B35285-D9D9-FB49-89AD-0E6B8682187B}" type="slidenum">
              <a:rPr lang="en-GB"/>
              <a:pPr>
                <a:defRPr/>
              </a:pPr>
              <a:t>25</a:t>
            </a:fld>
            <a:endParaRPr lang="en-GB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8A6225-C2E9-6F44-BEA3-E0A4364887F8}" type="slidenum">
              <a:rPr lang="en-GB"/>
              <a:pPr>
                <a:defRPr/>
              </a:pPr>
              <a:t>26</a:t>
            </a:fld>
            <a:endParaRPr lang="en-GB"/>
          </a:p>
        </p:txBody>
      </p:sp>
      <p:sp>
        <p:nvSpPr>
          <p:cNvPr id="259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9650" y="525463"/>
            <a:ext cx="4665663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AC88BF-01F7-6248-999D-BA6A9D0C7E5C}" type="slidenum">
              <a:rPr lang="en-GB"/>
              <a:pPr>
                <a:defRPr/>
              </a:pPr>
              <a:t>28</a:t>
            </a:fld>
            <a:endParaRPr lang="en-GB"/>
          </a:p>
        </p:txBody>
      </p:sp>
      <p:sp>
        <p:nvSpPr>
          <p:cNvPr id="261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9650" y="525463"/>
            <a:ext cx="4665663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847FB-1DA8-EA41-AE93-2A6872110F5B}" type="slidenum">
              <a:rPr lang="en-GB"/>
              <a:pPr>
                <a:defRPr/>
              </a:pPr>
              <a:t>29</a:t>
            </a:fld>
            <a:endParaRPr lang="en-GB"/>
          </a:p>
        </p:txBody>
      </p:sp>
      <p:sp>
        <p:nvSpPr>
          <p:cNvPr id="285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9650" y="525463"/>
            <a:ext cx="4665663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5FE337-DC36-9B4D-8C34-643D851F371A}" type="slidenum">
              <a:rPr lang="en-GB"/>
              <a:pPr>
                <a:defRPr/>
              </a:pPr>
              <a:t>31</a:t>
            </a:fld>
            <a:endParaRPr lang="en-GB"/>
          </a:p>
        </p:txBody>
      </p:sp>
      <p:sp>
        <p:nvSpPr>
          <p:cNvPr id="287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9650" y="525463"/>
            <a:ext cx="4665663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860463-6057-B048-9946-1325BB324CA5}" type="slidenum">
              <a:rPr lang="en-GB"/>
              <a:pPr>
                <a:defRPr/>
              </a:pPr>
              <a:t>32</a:t>
            </a:fld>
            <a:endParaRPr lang="en-GB"/>
          </a:p>
        </p:txBody>
      </p:sp>
      <p:sp>
        <p:nvSpPr>
          <p:cNvPr id="429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1238" y="525463"/>
            <a:ext cx="4665662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460BFC-0C0B-4E45-9EE9-C9DE1F815F42}" type="slidenum">
              <a:rPr lang="en-GB"/>
              <a:pPr>
                <a:defRPr/>
              </a:pPr>
              <a:t>34</a:t>
            </a:fld>
            <a:endParaRPr lang="en-GB"/>
          </a:p>
        </p:txBody>
      </p:sp>
      <p:sp>
        <p:nvSpPr>
          <p:cNvPr id="431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B57DE0-CB3F-B749-A187-2E35D295DF95}" type="slidenum">
              <a:rPr lang="en-GB"/>
              <a:pPr>
                <a:defRPr/>
              </a:pPr>
              <a:t>4</a:t>
            </a:fld>
            <a:endParaRPr lang="en-GB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98BBD3-8038-D94D-8D83-D7062FEB080C}" type="slidenum">
              <a:rPr lang="en-GB"/>
              <a:pPr>
                <a:defRPr/>
              </a:pPr>
              <a:t>35</a:t>
            </a:fld>
            <a:endParaRPr lang="en-GB"/>
          </a:p>
        </p:txBody>
      </p:sp>
      <p:sp>
        <p:nvSpPr>
          <p:cNvPr id="433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37CD09-A0C8-4041-B329-51D1A8A05815}" type="slidenum">
              <a:rPr lang="en-GB"/>
              <a:pPr>
                <a:defRPr/>
              </a:pPr>
              <a:t>36</a:t>
            </a:fld>
            <a:endParaRPr lang="en-GB"/>
          </a:p>
        </p:txBody>
      </p:sp>
      <p:sp>
        <p:nvSpPr>
          <p:cNvPr id="435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92155-8DE0-024C-BD4B-9D1D328176FC}" type="slidenum">
              <a:rPr lang="en-GB"/>
              <a:pPr>
                <a:defRPr/>
              </a:pPr>
              <a:t>37</a:t>
            </a:fld>
            <a:endParaRPr lang="en-GB"/>
          </a:p>
        </p:txBody>
      </p:sp>
      <p:sp>
        <p:nvSpPr>
          <p:cNvPr id="437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C01F1B-FC81-2D43-B070-B809F3C8E2F8}" type="slidenum">
              <a:rPr lang="en-GB"/>
              <a:pPr>
                <a:defRPr/>
              </a:pPr>
              <a:t>38</a:t>
            </a:fld>
            <a:endParaRPr lang="en-GB"/>
          </a:p>
        </p:txBody>
      </p:sp>
      <p:sp>
        <p:nvSpPr>
          <p:cNvPr id="439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071EA6-BF09-ED4E-8FD7-219574555F43}" type="slidenum">
              <a:rPr lang="en-GB"/>
              <a:pPr>
                <a:defRPr/>
              </a:pPr>
              <a:t>39</a:t>
            </a:fld>
            <a:endParaRPr lang="en-GB"/>
          </a:p>
        </p:txBody>
      </p:sp>
      <p:sp>
        <p:nvSpPr>
          <p:cNvPr id="441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6FCC8D-C502-794C-AD8E-813FE4127813}" type="slidenum">
              <a:rPr lang="en-GB"/>
              <a:pPr>
                <a:defRPr/>
              </a:pPr>
              <a:t>40</a:t>
            </a:fld>
            <a:endParaRPr lang="en-GB"/>
          </a:p>
        </p:txBody>
      </p:sp>
      <p:sp>
        <p:nvSpPr>
          <p:cNvPr id="443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F624F-0879-2D4B-B6B3-442F5399A564}" type="slidenum">
              <a:rPr lang="en-GB"/>
              <a:pPr>
                <a:defRPr/>
              </a:pPr>
              <a:t>41</a:t>
            </a:fld>
            <a:endParaRPr lang="en-GB"/>
          </a:p>
        </p:txBody>
      </p:sp>
      <p:sp>
        <p:nvSpPr>
          <p:cNvPr id="291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9650" y="525463"/>
            <a:ext cx="4665663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09AFB9-943C-FB48-BD5F-C87DB6D2A994}" type="slidenum">
              <a:rPr lang="en-GB"/>
              <a:pPr>
                <a:defRPr/>
              </a:pPr>
              <a:t>44</a:t>
            </a:fld>
            <a:endParaRPr lang="en-GB"/>
          </a:p>
        </p:txBody>
      </p:sp>
      <p:sp>
        <p:nvSpPr>
          <p:cNvPr id="330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79650" y="525463"/>
            <a:ext cx="4665663" cy="2625725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A95D51-616B-354E-AEBA-84345BD466D9}" type="slidenum">
              <a:rPr lang="en-GB"/>
              <a:pPr>
                <a:defRPr/>
              </a:pPr>
              <a:t>45</a:t>
            </a:fld>
            <a:endParaRPr lang="en-GB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07F01E-69EF-0446-8546-EC14881A6CCA}" type="slidenum">
              <a:rPr lang="en-GB"/>
              <a:pPr>
                <a:defRPr/>
              </a:pPr>
              <a:t>5</a:t>
            </a:fld>
            <a:endParaRPr lang="en-GB"/>
          </a:p>
        </p:txBody>
      </p:sp>
      <p:sp>
        <p:nvSpPr>
          <p:cNvPr id="45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0B504B-4BB2-D346-873D-85E92CFE74BC}" type="slidenum">
              <a:rPr lang="en-GB"/>
              <a:pPr>
                <a:defRPr/>
              </a:pPr>
              <a:t>6</a:t>
            </a:fld>
            <a:endParaRPr lang="en-GB"/>
          </a:p>
        </p:txBody>
      </p:sp>
      <p:sp>
        <p:nvSpPr>
          <p:cNvPr id="45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F42883-3018-0F42-A9E6-D7B5FFB66B28}" type="slidenum">
              <a:rPr lang="en-GB"/>
              <a:pPr>
                <a:defRPr/>
              </a:pPr>
              <a:t>7</a:t>
            </a:fld>
            <a:endParaRPr lang="en-GB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D4467C-E1F7-9A44-98ED-0C5E6D7030E7}" type="slidenum">
              <a:rPr lang="en-GB"/>
              <a:pPr>
                <a:defRPr/>
              </a:pPr>
              <a:t>8</a:t>
            </a:fld>
            <a:endParaRPr lang="en-GB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F393DD-E31D-D541-A7A7-D14D8777D202}" type="slidenum">
              <a:rPr lang="en-GB"/>
              <a:pPr>
                <a:defRPr/>
              </a:pPr>
              <a:t>9</a:t>
            </a:fld>
            <a:endParaRPr lang="en-GB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100336-CB83-7C43-AACD-E17A7005F4E1}" type="slidenum">
              <a:rPr lang="en-GB"/>
              <a:pPr>
                <a:defRPr/>
              </a:pPr>
              <a:t>10</a:t>
            </a:fld>
            <a:endParaRPr lang="en-GB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78063" y="525463"/>
            <a:ext cx="4665662" cy="2625725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657B4-6990-CF4F-B489-3873DCA30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1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72D2F-EF27-DD46-AE60-0A24C3A1A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5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F3864-C41C-6344-8888-3D47B72F6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35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5C37F-F728-A848-9C41-074CB2E4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1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4136B-BC07-FE4F-B185-98A787D51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5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640B0-56CB-0949-858A-7BEF3A155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52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CCE42-FDE8-4F47-93F5-B4355B58F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05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1715C-7472-2B40-B3DB-5CED0744D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036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1E1B5-8EDB-CC4D-A6EF-69BBE5A99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37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348B3-FB67-BA48-A6F2-1A399BF4A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4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584CE-A543-6A43-A5D5-424F5B0BC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9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cs typeface="+mn-cs"/>
              </a:defRPr>
            </a:lvl1pPr>
          </a:lstStyle>
          <a:p>
            <a:pPr>
              <a:defRPr/>
            </a:pPr>
            <a:fld id="{173756CC-064B-1F4C-B447-BDEC66855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emf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 rot="-5400000">
            <a:off x="1791152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35360" y="1159465"/>
            <a:ext cx="4176464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/>
              <a:t>Martensite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Bainite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Alloy design: strong bainite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Widmanstaetten ferrite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Allotriomorphic ferrite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Pearlite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Overall kinetics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TRIP steel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TWIP steel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Mitigation of residual stress</a:t>
            </a:r>
          </a:p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FF0000"/>
                </a:solidFill>
              </a:rPr>
              <a:t>Bulk nanostructured steel</a:t>
            </a:r>
          </a:p>
        </p:txBody>
      </p:sp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263352" y="260648"/>
            <a:ext cx="1810544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000080"/>
                </a:solidFill>
                <a:cs typeface="Arial" charset="0"/>
              </a:rPr>
              <a:t>Steels</a:t>
            </a:r>
          </a:p>
        </p:txBody>
      </p:sp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5805264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5663952" y="5903689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>
                <a:cs typeface="Arial" charset="0"/>
              </a:rPr>
              <a:t>H. K. D. H. Bhadeshia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5735960" y="5106528"/>
            <a:ext cx="56886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www.phase-trans.msm.cam.ac.uk/teaching.html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01F72-B250-744B-A385-35F15D1C0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799" y="607905"/>
            <a:ext cx="2826916" cy="430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21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Text Box 2"/>
          <p:cNvSpPr txBox="1">
            <a:spLocks noChangeArrowheads="1"/>
          </p:cNvSpPr>
          <p:nvPr/>
        </p:nvSpPr>
        <p:spPr bwMode="auto">
          <a:xfrm>
            <a:off x="1055193" y="2565401"/>
            <a:ext cx="8201025" cy="2073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0">
                <a:latin typeface="Arial"/>
                <a:cs typeface="Arial"/>
              </a:rPr>
              <a:t>Claimed strength of carbon nanotube is 130 GPa</a:t>
            </a:r>
          </a:p>
          <a:p>
            <a:pPr>
              <a:spcBef>
                <a:spcPct val="50000"/>
              </a:spcBef>
              <a:defRPr/>
            </a:pPr>
            <a:r>
              <a:rPr lang="en-US" b="0">
                <a:latin typeface="Arial"/>
                <a:cs typeface="Arial"/>
              </a:rPr>
              <a:t>Edwards, Acta Astronautica, 2000</a:t>
            </a:r>
          </a:p>
        </p:txBody>
      </p:sp>
      <p:sp>
        <p:nvSpPr>
          <p:cNvPr id="417795" name="Text Box 3"/>
          <p:cNvSpPr txBox="1">
            <a:spLocks noChangeArrowheads="1"/>
          </p:cNvSpPr>
          <p:nvPr/>
        </p:nvSpPr>
        <p:spPr bwMode="auto">
          <a:xfrm>
            <a:off x="1055193" y="5084763"/>
            <a:ext cx="8201025" cy="1403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0" dirty="0">
                <a:latin typeface="Arial"/>
                <a:cs typeface="Arial"/>
              </a:rPr>
              <a:t>Claimed modulus is 1.2 </a:t>
            </a:r>
            <a:r>
              <a:rPr lang="en-US" sz="4400" b="0" dirty="0" err="1">
                <a:latin typeface="Arial"/>
                <a:cs typeface="Arial"/>
              </a:rPr>
              <a:t>TPa</a:t>
            </a:r>
            <a:endParaRPr lang="en-US" sz="4400" b="0" dirty="0">
              <a:latin typeface="Arial"/>
              <a:cs typeface="Arial"/>
            </a:endParaRPr>
          </a:p>
          <a:p>
            <a:pPr>
              <a:spcBef>
                <a:spcPct val="50000"/>
              </a:spcBef>
              <a:defRPr/>
            </a:pPr>
            <a:r>
              <a:rPr lang="en-US" b="0" dirty="0" err="1">
                <a:latin typeface="Arial"/>
                <a:cs typeface="Arial"/>
              </a:rPr>
              <a:t>Terrones</a:t>
            </a:r>
            <a:r>
              <a:rPr lang="en-US" b="0" dirty="0">
                <a:latin typeface="Arial"/>
                <a:cs typeface="Arial"/>
              </a:rPr>
              <a:t> </a:t>
            </a:r>
            <a:r>
              <a:rPr lang="en-US" b="0" i="1" dirty="0">
                <a:latin typeface="Arial"/>
                <a:cs typeface="Arial"/>
              </a:rPr>
              <a:t>et al.,</a:t>
            </a:r>
            <a:r>
              <a:rPr lang="en-US" b="0" dirty="0">
                <a:latin typeface="Arial"/>
                <a:cs typeface="Arial"/>
              </a:rPr>
              <a:t> Phil. Trans. Roy. Soc., 2004</a:t>
            </a:r>
            <a:endParaRPr lang="en-US" sz="4400" b="0" dirty="0">
              <a:latin typeface="Arial"/>
              <a:cs typeface="Arial"/>
            </a:endParaRPr>
          </a:p>
        </p:txBody>
      </p:sp>
      <p:pic>
        <p:nvPicPr>
          <p:cNvPr id="20484" name="Picture 5" descr="umax2"/>
          <p:cNvPicPr>
            <a:picLocks noChangeAspect="1" noChangeArrowheads="1"/>
          </p:cNvPicPr>
          <p:nvPr/>
        </p:nvPicPr>
        <p:blipFill>
          <a:blip r:embed="rId3">
            <a:lum bright="70000" contrast="8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0280" y="-307975"/>
            <a:ext cx="224631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3" y="231775"/>
            <a:ext cx="5490175" cy="98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286001"/>
            <a:ext cx="2052848" cy="95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12" y="3284984"/>
            <a:ext cx="3235424" cy="118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34480" y="1628800"/>
            <a:ext cx="8685394" cy="4824536"/>
            <a:chOff x="323528" y="1628800"/>
            <a:chExt cx="8685394" cy="5128830"/>
          </a:xfrm>
        </p:grpSpPr>
        <p:sp>
          <p:nvSpPr>
            <p:cNvPr id="356354" name="Text Box 2"/>
            <p:cNvSpPr txBox="1">
              <a:spLocks noChangeArrowheads="1"/>
            </p:cNvSpPr>
            <p:nvPr/>
          </p:nvSpPr>
          <p:spPr bwMode="auto">
            <a:xfrm>
              <a:off x="323528" y="5157192"/>
              <a:ext cx="8188325" cy="1600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b="0" dirty="0">
                  <a:solidFill>
                    <a:srgbClr val="000000"/>
                  </a:solidFill>
                  <a:latin typeface="Arial"/>
                  <a:cs typeface="Arial"/>
                </a:rPr>
                <a:t>Strength of whiskers decreases with size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b="0" dirty="0">
                  <a:solidFill>
                    <a:srgbClr val="000000"/>
                  </a:solidFill>
                  <a:latin typeface="Arial"/>
                  <a:cs typeface="Arial"/>
                </a:rPr>
                <a:t>Strength of a nanotube rope 2 mm long is less than 2000 </a:t>
              </a:r>
              <a:r>
                <a:rPr lang="en-US" b="0" dirty="0" err="1">
                  <a:solidFill>
                    <a:srgbClr val="000000"/>
                  </a:solidFill>
                  <a:latin typeface="Arial"/>
                  <a:cs typeface="Arial"/>
                </a:rPr>
                <a:t>MPa</a:t>
              </a:r>
              <a:endParaRPr lang="en-US" b="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64088" y="1628800"/>
              <a:ext cx="3644834" cy="302433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Text Box 2"/>
          <p:cNvSpPr txBox="1">
            <a:spLocks noChangeArrowheads="1"/>
          </p:cNvSpPr>
          <p:nvPr/>
        </p:nvSpPr>
        <p:spPr bwMode="auto">
          <a:xfrm>
            <a:off x="935235" y="1981201"/>
            <a:ext cx="84582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3600" b="0">
                <a:solidFill>
                  <a:srgbClr val="CC0000"/>
                </a:solidFill>
                <a:latin typeface="Arial"/>
                <a:cs typeface="Arial"/>
              </a:rPr>
              <a:t>Strength produced by deformation limits shape: wires, sheets...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sz="3600" b="0">
              <a:solidFill>
                <a:srgbClr val="CC0000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3600" b="0">
                <a:solidFill>
                  <a:srgbClr val="CC0000"/>
                </a:solidFill>
                <a:latin typeface="Arial"/>
                <a:cs typeface="Arial"/>
              </a:rPr>
              <a:t>Strength in small particles relies on perfection. Doomed as size increases. </a:t>
            </a:r>
          </a:p>
        </p:txBody>
      </p:sp>
      <p:sp>
        <p:nvSpPr>
          <p:cNvPr id="461827" name="Text Box 3"/>
          <p:cNvSpPr txBox="1">
            <a:spLocks noChangeArrowheads="1"/>
          </p:cNvSpPr>
          <p:nvPr/>
        </p:nvSpPr>
        <p:spPr bwMode="auto">
          <a:xfrm>
            <a:off x="911424" y="457200"/>
            <a:ext cx="38687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0">
                <a:latin typeface="Arial"/>
                <a:cs typeface="Arial"/>
              </a:rPr>
              <a:t>Summary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Text Box 2"/>
          <p:cNvSpPr txBox="1">
            <a:spLocks noChangeArrowheads="1"/>
          </p:cNvSpPr>
          <p:nvPr/>
        </p:nvSpPr>
        <p:spPr bwMode="auto">
          <a:xfrm>
            <a:off x="623392" y="228600"/>
            <a:ext cx="8405813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0" dirty="0">
                <a:solidFill>
                  <a:schemeClr val="accent2"/>
                </a:solidFill>
                <a:latin typeface="Arial"/>
                <a:cs typeface="Arial"/>
              </a:rPr>
              <a:t>Smallest size that can be achieved in a polycrystalline substance?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 rot="-5400000">
            <a:off x="1945263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 sz="2400" b="0">
              <a:latin typeface="Times New Roman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16" y="1417639"/>
            <a:ext cx="3797300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41" y="4941888"/>
            <a:ext cx="24765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" descr="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42" y="1412875"/>
            <a:ext cx="43275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93" y="457201"/>
            <a:ext cx="7072313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4899" name="Text Box 3"/>
          <p:cNvSpPr txBox="1">
            <a:spLocks noChangeArrowheads="1"/>
          </p:cNvSpPr>
          <p:nvPr/>
        </p:nvSpPr>
        <p:spPr bwMode="auto">
          <a:xfrm>
            <a:off x="6109792" y="6248400"/>
            <a:ext cx="2819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dirty="0">
                <a:latin typeface="Arial"/>
                <a:cs typeface="Arial"/>
              </a:rPr>
              <a:t>Yokota &amp; </a:t>
            </a:r>
            <a:r>
              <a:rPr lang="en-US" sz="1600" b="0" dirty="0" err="1">
                <a:latin typeface="Arial"/>
                <a:cs typeface="Arial"/>
              </a:rPr>
              <a:t>Bhadeshia</a:t>
            </a:r>
            <a:r>
              <a:rPr lang="en-US" sz="1600" b="0" dirty="0">
                <a:latin typeface="Arial"/>
                <a:cs typeface="Arial"/>
              </a:rPr>
              <a:t>, 2004</a:t>
            </a:r>
          </a:p>
        </p:txBody>
      </p:sp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457200"/>
            <a:ext cx="7340600" cy="52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" descr="latex-image-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67" y="5849938"/>
            <a:ext cx="3517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4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Text Box 2"/>
          <p:cNvSpPr txBox="1">
            <a:spLocks noChangeArrowheads="1"/>
          </p:cNvSpPr>
          <p:nvPr/>
        </p:nvSpPr>
        <p:spPr bwMode="auto">
          <a:xfrm>
            <a:off x="2209801" y="1671639"/>
            <a:ext cx="78073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0">
                <a:solidFill>
                  <a:srgbClr val="CC0000"/>
                </a:solidFill>
                <a:latin typeface="Arial"/>
                <a:cs typeface="Arial"/>
              </a:rPr>
              <a:t>Thermomechanical processing limited by recalescence</a:t>
            </a:r>
          </a:p>
        </p:txBody>
      </p:sp>
      <p:sp>
        <p:nvSpPr>
          <p:cNvPr id="466947" name="Text Box 3"/>
          <p:cNvSpPr txBox="1">
            <a:spLocks noChangeArrowheads="1"/>
          </p:cNvSpPr>
          <p:nvPr/>
        </p:nvSpPr>
        <p:spPr bwMode="auto">
          <a:xfrm>
            <a:off x="1804989" y="457200"/>
            <a:ext cx="38687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0">
                <a:latin typeface="Arial"/>
                <a:cs typeface="Arial"/>
              </a:rPr>
              <a:t>Summary</a:t>
            </a:r>
          </a:p>
        </p:txBody>
      </p:sp>
      <p:sp>
        <p:nvSpPr>
          <p:cNvPr id="466948" name="Text Box 4"/>
          <p:cNvSpPr txBox="1">
            <a:spLocks noChangeArrowheads="1"/>
          </p:cNvSpPr>
          <p:nvPr/>
        </p:nvSpPr>
        <p:spPr bwMode="auto">
          <a:xfrm>
            <a:off x="1981201" y="3505201"/>
            <a:ext cx="78073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0">
                <a:solidFill>
                  <a:srgbClr val="004080"/>
                </a:solidFill>
                <a:latin typeface="Arial" charset="0"/>
                <a:cs typeface="Arial" charset="0"/>
              </a:rPr>
              <a:t>Need to store the heat</a:t>
            </a:r>
          </a:p>
          <a:p>
            <a:pPr>
              <a:spcBef>
                <a:spcPct val="50000"/>
              </a:spcBef>
            </a:pPr>
            <a:r>
              <a:rPr lang="en-US" sz="3600" b="0">
                <a:solidFill>
                  <a:srgbClr val="004080"/>
                </a:solidFill>
                <a:latin typeface="Arial" charset="0"/>
                <a:cs typeface="Arial" charset="0"/>
              </a:rPr>
              <a:t> Reduce rate </a:t>
            </a:r>
          </a:p>
          <a:p>
            <a:pPr>
              <a:spcBef>
                <a:spcPct val="50000"/>
              </a:spcBef>
            </a:pPr>
            <a:r>
              <a:rPr lang="en-US" sz="3600" b="0">
                <a:solidFill>
                  <a:srgbClr val="004080"/>
                </a:solidFill>
                <a:latin typeface="Arial" charset="0"/>
                <a:cs typeface="Arial" charset="0"/>
              </a:rPr>
              <a:t>Transform at low 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7CC334-2D04-264C-A0BE-C3D4D54F4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36" y="1196751"/>
            <a:ext cx="6388968" cy="4895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226C00-C199-D14E-ACC5-C87F351BA49F}"/>
              </a:ext>
            </a:extLst>
          </p:cNvPr>
          <p:cNvSpPr txBox="1"/>
          <p:nvPr/>
        </p:nvSpPr>
        <p:spPr>
          <a:xfrm>
            <a:off x="7392144" y="5949280"/>
            <a:ext cx="4426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adapted using selected data from</a:t>
            </a:r>
          </a:p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Tsuji et al. Scripta Mat. 47 (2002) 893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1804988" y="457200"/>
            <a:ext cx="84820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latin typeface="Arial"/>
                <a:cs typeface="Arial"/>
              </a:rPr>
              <a:t>Fine crystals by transformation</a:t>
            </a:r>
          </a:p>
        </p:txBody>
      </p:sp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839416" y="2374078"/>
            <a:ext cx="835292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0">
                <a:solidFill>
                  <a:srgbClr val="004080"/>
                </a:solidFill>
                <a:latin typeface="Arial" charset="0"/>
                <a:cs typeface="Arial" charset="0"/>
              </a:rPr>
              <a:t>Introduce work-hardening capacity</a:t>
            </a:r>
          </a:p>
          <a:p>
            <a:pPr>
              <a:spcBef>
                <a:spcPct val="50000"/>
              </a:spcBef>
            </a:pPr>
            <a:r>
              <a:rPr lang="en-US" sz="4000" b="0">
                <a:solidFill>
                  <a:srgbClr val="004080"/>
                </a:solidFill>
                <a:latin typeface="Arial" charset="0"/>
                <a:cs typeface="Arial" charset="0"/>
              </a:rPr>
              <a:t>Need to store the heat</a:t>
            </a:r>
          </a:p>
          <a:p>
            <a:pPr>
              <a:spcBef>
                <a:spcPct val="50000"/>
              </a:spcBef>
            </a:pPr>
            <a:r>
              <a:rPr lang="en-US" sz="4000" b="0">
                <a:solidFill>
                  <a:srgbClr val="004080"/>
                </a:solidFill>
                <a:latin typeface="Arial" charset="0"/>
                <a:cs typeface="Arial" charset="0"/>
              </a:rPr>
              <a:t>Reduce rate </a:t>
            </a:r>
          </a:p>
          <a:p>
            <a:pPr>
              <a:spcBef>
                <a:spcPct val="50000"/>
              </a:spcBef>
            </a:pPr>
            <a:r>
              <a:rPr lang="en-US" sz="4000" b="0">
                <a:solidFill>
                  <a:srgbClr val="004080"/>
                </a:solidFill>
                <a:latin typeface="Arial" charset="0"/>
                <a:cs typeface="Arial" charset="0"/>
              </a:rPr>
              <a:t>Transform at low temperature</a:t>
            </a:r>
          </a:p>
        </p:txBody>
      </p:sp>
      <p:sp>
        <p:nvSpPr>
          <p:cNvPr id="248837" name="Rectangle 5"/>
          <p:cNvSpPr>
            <a:spLocks noChangeArrowheads="1"/>
          </p:cNvSpPr>
          <p:nvPr/>
        </p:nvSpPr>
        <p:spPr bwMode="auto">
          <a:xfrm>
            <a:off x="3509963" y="5207001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GB" b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8699"/>
            <a:ext cx="8143875" cy="65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4115" name="Text Box 3"/>
          <p:cNvSpPr txBox="1">
            <a:spLocks noChangeArrowheads="1"/>
          </p:cNvSpPr>
          <p:nvPr/>
        </p:nvSpPr>
        <p:spPr bwMode="auto">
          <a:xfrm>
            <a:off x="479376" y="5805264"/>
            <a:ext cx="3165475" cy="64135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800" b="0">
                <a:latin typeface="Arial" panose="020B0604020202020204" pitchFamily="34" charset="0"/>
                <a:cs typeface="Arial" panose="020B0604020202020204" pitchFamily="34" charset="0"/>
              </a:rPr>
              <a:t>Swallow and Bhadeshia, 1996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336550"/>
            <a:ext cx="7543800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Text Box 2"/>
          <p:cNvSpPr txBox="1">
            <a:spLocks noChangeArrowheads="1"/>
          </p:cNvSpPr>
          <p:nvPr/>
        </p:nvSpPr>
        <p:spPr bwMode="auto">
          <a:xfrm>
            <a:off x="836117" y="280541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GB" sz="2400" b="0">
              <a:latin typeface="Arial"/>
              <a:cs typeface="Arial"/>
            </a:endParaRPr>
          </a:p>
        </p:txBody>
      </p:sp>
      <p:sp>
        <p:nvSpPr>
          <p:cNvPr id="307203" name="Text Box 3"/>
          <p:cNvSpPr txBox="1">
            <a:spLocks noChangeArrowheads="1"/>
          </p:cNvSpPr>
          <p:nvPr/>
        </p:nvSpPr>
        <p:spPr bwMode="auto">
          <a:xfrm>
            <a:off x="1004392" y="372617"/>
            <a:ext cx="8001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000" b="0">
                <a:solidFill>
                  <a:schemeClr val="accent2"/>
                </a:solidFill>
                <a:latin typeface="Arial"/>
                <a:cs typeface="Arial"/>
              </a:rPr>
              <a:t>Problem: to design a bulk nanocrystalline steel which is very strong, tough, cheap ….</a:t>
            </a:r>
            <a:endParaRPr lang="en-GB" sz="2400" b="0">
              <a:solidFill>
                <a:schemeClr val="accent2"/>
              </a:solidFill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2B395-26F1-0B44-925E-C948E1D9D7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8" t="37400" r="33462" b="38450"/>
          <a:stretch/>
        </p:blipFill>
        <p:spPr>
          <a:xfrm>
            <a:off x="367234" y="3140968"/>
            <a:ext cx="4411998" cy="2536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235F0F-FB84-6447-A520-0EF1774376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02"/>
          <a:stretch/>
        </p:blipFill>
        <p:spPr>
          <a:xfrm>
            <a:off x="191344" y="2775241"/>
            <a:ext cx="5076056" cy="357853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9A161E-32A7-044B-B908-8D6C1AA15702}"/>
              </a:ext>
            </a:extLst>
          </p:cNvPr>
          <p:cNvGrpSpPr/>
          <p:nvPr/>
        </p:nvGrpSpPr>
        <p:grpSpPr>
          <a:xfrm>
            <a:off x="5663952" y="3109199"/>
            <a:ext cx="4025900" cy="3308652"/>
            <a:chOff x="5663952" y="3109199"/>
            <a:chExt cx="4025900" cy="33086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FBDBF4-9EFC-5441-A45D-EC7562DCE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3952" y="3109199"/>
              <a:ext cx="4025900" cy="2755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56F70C-F963-6740-96BF-468E5CF8DF24}"/>
                </a:ext>
              </a:extLst>
            </p:cNvPr>
            <p:cNvSpPr txBox="1"/>
            <p:nvPr/>
          </p:nvSpPr>
          <p:spPr>
            <a:xfrm>
              <a:off x="6023992" y="6017741"/>
              <a:ext cx="27363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>
                  <a:latin typeface="Arial" panose="020B0604020202020204" pitchFamily="34" charset="0"/>
                  <a:cs typeface="Arial" panose="020B0604020202020204" pitchFamily="34" charset="0"/>
                </a:rPr>
                <a:t>(courtesy of M. Endo)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12A6547-8207-504E-B178-1710FFA386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311" t="10933" r="25348" b="18821"/>
          <a:stretch/>
        </p:blipFill>
        <p:spPr>
          <a:xfrm>
            <a:off x="10307636" y="2853318"/>
            <a:ext cx="1693019" cy="3578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6" y="342900"/>
            <a:ext cx="5686425" cy="6172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1752600" y="5791200"/>
            <a:ext cx="2057400" cy="71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4000" b="0">
                <a:solidFill>
                  <a:srgbClr val="000000"/>
                </a:solidFill>
                <a:latin typeface="Times New Roman" charset="0"/>
                <a:cs typeface="+mn-cs"/>
              </a:rPr>
              <a:t>1 µm</a:t>
            </a:r>
          </a:p>
        </p:txBody>
      </p:sp>
      <p:sp>
        <p:nvSpPr>
          <p:cNvPr id="249860" name="Line 4"/>
          <p:cNvSpPr>
            <a:spLocks noChangeShapeType="1"/>
          </p:cNvSpPr>
          <p:nvPr/>
        </p:nvSpPr>
        <p:spPr bwMode="auto">
          <a:xfrm>
            <a:off x="2133600" y="6553200"/>
            <a:ext cx="138588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249861" name="Rectangle 5"/>
          <p:cNvSpPr>
            <a:spLocks noChangeArrowheads="1"/>
          </p:cNvSpPr>
          <p:nvPr/>
        </p:nvSpPr>
        <p:spPr bwMode="auto">
          <a:xfrm>
            <a:off x="1752600" y="533400"/>
            <a:ext cx="3048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>
              <a:defRPr/>
            </a:pPr>
            <a:r>
              <a:rPr lang="en-GB" sz="3600" b="0">
                <a:solidFill>
                  <a:srgbClr val="0033CC"/>
                </a:solidFill>
                <a:latin typeface="Arial" charset="0"/>
                <a:cs typeface="+mn-cs"/>
              </a:rPr>
              <a:t>Cementite suppressed </a:t>
            </a:r>
            <a:r>
              <a:rPr lang="es-ES_tradnl" sz="3600" b="0">
                <a:solidFill>
                  <a:srgbClr val="0033CC"/>
                </a:solidFill>
                <a:latin typeface="Arial" charset="0"/>
                <a:cs typeface="+mn-cs"/>
              </a:rPr>
              <a:t>using silicon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Screen Shot 2013-11-29 at 08.04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69068"/>
            <a:ext cx="8748713" cy="651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Screen Shot 2013-11-29 at 08.05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635000"/>
            <a:ext cx="7558087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1" name="Object 3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104318"/>
              </p:ext>
            </p:extLst>
          </p:nvPr>
        </p:nvGraphicFramePr>
        <p:xfrm>
          <a:off x="335360" y="4509120"/>
          <a:ext cx="8651875" cy="198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7" name="Document" r:id="rId4" imgW="6273800" imgH="1358900" progId="Word.Document.8">
                  <p:embed/>
                </p:oleObj>
              </mc:Choice>
              <mc:Fallback>
                <p:oleObj name="Document" r:id="rId4" imgW="6273800" imgH="1358900" progId="Word.Document.8">
                  <p:embed/>
                  <p:pic>
                    <p:nvPicPr>
                      <p:cNvPr id="0" name="Object 3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360" y="4509120"/>
                        <a:ext cx="8651875" cy="198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649" name="Text Box 329"/>
          <p:cNvSpPr txBox="1">
            <a:spLocks noChangeArrowheads="1"/>
          </p:cNvSpPr>
          <p:nvPr/>
        </p:nvSpPr>
        <p:spPr bwMode="auto">
          <a:xfrm>
            <a:off x="335359" y="1403971"/>
            <a:ext cx="457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GB" sz="2000">
              <a:latin typeface="Arial"/>
              <a:cs typeface="Arial"/>
            </a:endParaRPr>
          </a:p>
        </p:txBody>
      </p:sp>
      <p:sp>
        <p:nvSpPr>
          <p:cNvPr id="56660" name="Text Box 340"/>
          <p:cNvSpPr txBox="1">
            <a:spLocks noChangeArrowheads="1"/>
          </p:cNvSpPr>
          <p:nvPr/>
        </p:nvSpPr>
        <p:spPr bwMode="auto">
          <a:xfrm>
            <a:off x="7861696" y="3994770"/>
            <a:ext cx="11953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latin typeface="Arial"/>
                <a:cs typeface="Arial"/>
              </a:rPr>
              <a:t>wt%</a:t>
            </a:r>
          </a:p>
        </p:txBody>
      </p:sp>
      <p:sp>
        <p:nvSpPr>
          <p:cNvPr id="56663" name="Text Box 343"/>
          <p:cNvSpPr txBox="1">
            <a:spLocks noChangeArrowheads="1"/>
          </p:cNvSpPr>
          <p:nvPr/>
        </p:nvSpPr>
        <p:spPr bwMode="auto">
          <a:xfrm>
            <a:off x="686196" y="489570"/>
            <a:ext cx="6542088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0">
                <a:solidFill>
                  <a:schemeClr val="accent2"/>
                </a:solidFill>
                <a:latin typeface="Arial"/>
                <a:cs typeface="Arial"/>
              </a:rPr>
              <a:t>Low transformation temperature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>
                <a:solidFill>
                  <a:schemeClr val="accent2"/>
                </a:solidFill>
                <a:latin typeface="Arial"/>
                <a:cs typeface="Arial"/>
              </a:rPr>
              <a:t>Bainitic hardenability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>
                <a:solidFill>
                  <a:schemeClr val="accent2"/>
                </a:solidFill>
                <a:latin typeface="Arial"/>
                <a:cs typeface="Arial"/>
              </a:rPr>
              <a:t>Reasonable transformation time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>
                <a:solidFill>
                  <a:schemeClr val="accent2"/>
                </a:solidFill>
                <a:latin typeface="Arial"/>
                <a:cs typeface="Arial"/>
              </a:rPr>
              <a:t>Elimination of cementite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>
                <a:solidFill>
                  <a:schemeClr val="accent2"/>
                </a:solidFill>
                <a:latin typeface="Arial"/>
                <a:cs typeface="Arial"/>
              </a:rPr>
              <a:t>Austenite grain size control</a:t>
            </a:r>
          </a:p>
          <a:p>
            <a:pPr>
              <a:spcBef>
                <a:spcPct val="50000"/>
              </a:spcBef>
              <a:defRPr/>
            </a:pPr>
            <a:r>
              <a:rPr lang="en-GB" sz="3200" b="0">
                <a:solidFill>
                  <a:schemeClr val="accent2"/>
                </a:solidFill>
                <a:latin typeface="Arial"/>
                <a:cs typeface="Arial"/>
              </a:rPr>
              <a:t>Avoidance of temper embrittlement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250442"/>
            <a:ext cx="7400756" cy="635711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87312"/>
            <a:ext cx="887095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9525"/>
            <a:ext cx="8562975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7583685" y="6161088"/>
            <a:ext cx="1125538" cy="5445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b="0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7794823" y="6324600"/>
            <a:ext cx="863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 b="0">
                <a:solidFill>
                  <a:srgbClr val="000000"/>
                </a:solidFill>
                <a:latin typeface="Times New Roman" charset="0"/>
              </a:rPr>
              <a:t>200 Å </a:t>
            </a:r>
            <a:endParaRPr lang="en-GB" sz="2000" b="0">
              <a:latin typeface="Times New Roman" charset="0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8077398" y="6248400"/>
            <a:ext cx="158750" cy="523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</p:txBody>
      </p:sp>
      <p:sp>
        <p:nvSpPr>
          <p:cNvPr id="258054" name="Text Box 6"/>
          <p:cNvSpPr txBox="1">
            <a:spLocks noChangeArrowheads="1"/>
          </p:cNvSpPr>
          <p:nvPr/>
        </p:nvSpPr>
        <p:spPr bwMode="auto">
          <a:xfrm>
            <a:off x="1394024" y="1371600"/>
            <a:ext cx="282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/>
                </a:solidFill>
                <a:latin typeface="Symbol" charset="0"/>
                <a:cs typeface="+mn-cs"/>
              </a:rPr>
              <a:t>g</a:t>
            </a:r>
            <a:endParaRPr lang="en-US" sz="2400" b="0">
              <a:latin typeface="Times New Roman" charset="0"/>
              <a:cs typeface="+mn-cs"/>
            </a:endParaRPr>
          </a:p>
        </p:txBody>
      </p:sp>
      <p:sp>
        <p:nvSpPr>
          <p:cNvPr id="258055" name="Text Box 7"/>
          <p:cNvSpPr txBox="1">
            <a:spLocks noChangeArrowheads="1"/>
          </p:cNvSpPr>
          <p:nvPr/>
        </p:nvSpPr>
        <p:spPr bwMode="auto">
          <a:xfrm>
            <a:off x="4559499" y="1143000"/>
            <a:ext cx="2809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/>
                </a:solidFill>
                <a:latin typeface="Symbol" charset="0"/>
                <a:cs typeface="+mn-cs"/>
              </a:rPr>
              <a:t>g</a:t>
            </a:r>
            <a:endParaRPr lang="en-US" sz="2400" b="0">
              <a:latin typeface="Times New Roman" charset="0"/>
              <a:cs typeface="+mn-cs"/>
            </a:endParaRPr>
          </a:p>
        </p:txBody>
      </p:sp>
      <p:sp>
        <p:nvSpPr>
          <p:cNvPr id="258056" name="Text Box 8"/>
          <p:cNvSpPr txBox="1">
            <a:spLocks noChangeArrowheads="1"/>
          </p:cNvSpPr>
          <p:nvPr/>
        </p:nvSpPr>
        <p:spPr bwMode="auto">
          <a:xfrm>
            <a:off x="4208660" y="1828800"/>
            <a:ext cx="280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latin typeface="Symbol" charset="0"/>
                <a:cs typeface="+mn-cs"/>
              </a:rPr>
              <a:t>a</a:t>
            </a:r>
            <a:endParaRPr lang="en-US" sz="2400" b="0">
              <a:latin typeface="Times New Roman" charset="0"/>
              <a:cs typeface="+mn-cs"/>
            </a:endParaRP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4348361" y="3154364"/>
            <a:ext cx="2825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latin typeface="Symbol" charset="0"/>
                <a:cs typeface="+mn-cs"/>
              </a:rPr>
              <a:t>a</a:t>
            </a:r>
            <a:endParaRPr lang="en-US" sz="2400" b="0">
              <a:latin typeface="Times New Roman" charset="0"/>
              <a:cs typeface="+mn-cs"/>
            </a:endParaRPr>
          </a:p>
        </p:txBody>
      </p:sp>
      <p:sp>
        <p:nvSpPr>
          <p:cNvPr id="258058" name="Text Box 10"/>
          <p:cNvSpPr txBox="1">
            <a:spLocks noChangeArrowheads="1"/>
          </p:cNvSpPr>
          <p:nvPr/>
        </p:nvSpPr>
        <p:spPr bwMode="auto">
          <a:xfrm>
            <a:off x="1535310" y="4876800"/>
            <a:ext cx="280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latin typeface="Symbol" charset="0"/>
                <a:cs typeface="+mn-cs"/>
              </a:rPr>
              <a:t>a</a:t>
            </a:r>
            <a:endParaRPr lang="en-US" sz="2400" b="0">
              <a:latin typeface="Times New Roman" charset="0"/>
              <a:cs typeface="+mn-cs"/>
            </a:endParaRPr>
          </a:p>
        </p:txBody>
      </p:sp>
      <p:pic>
        <p:nvPicPr>
          <p:cNvPr id="52235" name="Picture 11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536" y="228600"/>
            <a:ext cx="17954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1001910" y="6248400"/>
            <a:ext cx="1447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0">
                <a:latin typeface="Arial" panose="020B0604020202020204" pitchFamily="34" charset="0"/>
                <a:cs typeface="Arial" panose="020B0604020202020204" pitchFamily="34" charset="0"/>
              </a:rPr>
              <a:t>Caballero, Mateo, Bhadeshia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3" name="Rectangle 3"/>
          <p:cNvSpPr>
            <a:spLocks noChangeArrowheads="1"/>
          </p:cNvSpPr>
          <p:nvPr/>
        </p:nvSpPr>
        <p:spPr bwMode="auto">
          <a:xfrm>
            <a:off x="7391400" y="4267200"/>
            <a:ext cx="2286000" cy="762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339B42-DA80-1A44-A9FF-01AAB571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836712"/>
            <a:ext cx="7340012" cy="556617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/>
          <p:cNvSpPr txBox="1">
            <a:spLocks noChangeArrowheads="1"/>
          </p:cNvSpPr>
          <p:nvPr/>
        </p:nvSpPr>
        <p:spPr bwMode="auto">
          <a:xfrm>
            <a:off x="839416" y="533401"/>
            <a:ext cx="8299450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0" dirty="0">
                <a:latin typeface="Arial"/>
                <a:cs typeface="Arial"/>
              </a:rPr>
              <a:t>Low temperature transformation:    0.25 T/T</a:t>
            </a:r>
            <a:r>
              <a:rPr lang="en-GB" b="0" baseline="-25000" dirty="0">
                <a:latin typeface="Arial"/>
                <a:cs typeface="Arial"/>
              </a:rPr>
              <a:t>m</a:t>
            </a:r>
          </a:p>
          <a:p>
            <a:pPr>
              <a:spcBef>
                <a:spcPct val="50000"/>
              </a:spcBef>
              <a:defRPr/>
            </a:pPr>
            <a:r>
              <a:rPr lang="en-GB" b="0" dirty="0">
                <a:latin typeface="Arial"/>
                <a:cs typeface="Arial"/>
              </a:rPr>
              <a:t>Fine microstructure:   20-40 nm thick plates </a:t>
            </a:r>
          </a:p>
          <a:p>
            <a:pPr>
              <a:spcBef>
                <a:spcPct val="50000"/>
              </a:spcBef>
              <a:defRPr/>
            </a:pPr>
            <a:r>
              <a:rPr lang="en-GB" b="0" dirty="0">
                <a:latin typeface="Arial"/>
                <a:cs typeface="Arial"/>
              </a:rPr>
              <a:t>Harder than most </a:t>
            </a:r>
            <a:r>
              <a:rPr lang="en-GB" b="0" dirty="0" err="1">
                <a:latin typeface="Arial"/>
                <a:cs typeface="Arial"/>
              </a:rPr>
              <a:t>martensites</a:t>
            </a:r>
            <a:r>
              <a:rPr lang="en-GB" b="0" dirty="0">
                <a:latin typeface="Arial"/>
                <a:cs typeface="Arial"/>
              </a:rPr>
              <a:t> (710 HV)</a:t>
            </a:r>
          </a:p>
          <a:p>
            <a:pPr>
              <a:spcBef>
                <a:spcPct val="50000"/>
              </a:spcBef>
              <a:defRPr/>
            </a:pPr>
            <a:r>
              <a:rPr lang="en-GB" b="0" dirty="0">
                <a:latin typeface="Arial"/>
                <a:cs typeface="Arial"/>
              </a:rPr>
              <a:t>Carbide-free</a:t>
            </a:r>
          </a:p>
          <a:p>
            <a:pPr>
              <a:spcBef>
                <a:spcPct val="50000"/>
              </a:spcBef>
              <a:defRPr/>
            </a:pPr>
            <a:r>
              <a:rPr lang="en-GB" b="0" dirty="0">
                <a:latin typeface="Arial"/>
                <a:cs typeface="Arial"/>
              </a:rPr>
              <a:t>Designed using theory alone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817" y="4079876"/>
            <a:ext cx="4525963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416" y="3962400"/>
            <a:ext cx="21082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Text Box 2"/>
          <p:cNvSpPr txBox="1">
            <a:spLocks noChangeArrowheads="1"/>
          </p:cNvSpPr>
          <p:nvPr/>
        </p:nvSpPr>
        <p:spPr bwMode="auto">
          <a:xfrm>
            <a:off x="335360" y="6239475"/>
            <a:ext cx="41764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0">
                <a:solidFill>
                  <a:srgbClr val="0000FF"/>
                </a:solidFill>
                <a:latin typeface="Arial"/>
                <a:cs typeface="Arial"/>
              </a:rPr>
              <a:t>Hammond and Cross, 2004</a:t>
            </a:r>
          </a:p>
        </p:txBody>
      </p:sp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48680"/>
            <a:ext cx="6781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6" name="Text Box 4"/>
          <p:cNvSpPr txBox="1">
            <a:spLocks noChangeArrowheads="1"/>
          </p:cNvSpPr>
          <p:nvPr/>
        </p:nvSpPr>
        <p:spPr bwMode="auto">
          <a:xfrm>
            <a:off x="3657600" y="5417885"/>
            <a:ext cx="312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latin typeface="Arial"/>
                <a:cs typeface="Arial"/>
              </a:rPr>
              <a:t>Velocity km s</a:t>
            </a:r>
            <a:r>
              <a:rPr lang="en-US" sz="3200" b="0" baseline="30000">
                <a:latin typeface="Arial"/>
                <a:cs typeface="Arial"/>
              </a:rPr>
              <a:t>-1</a:t>
            </a:r>
            <a:endParaRPr lang="en-US" sz="3200" b="0">
              <a:latin typeface="Arial"/>
              <a:cs typeface="Arial"/>
            </a:endParaRPr>
          </a:p>
        </p:txBody>
      </p:sp>
      <p:sp>
        <p:nvSpPr>
          <p:cNvPr id="284677" name="Text Box 5"/>
          <p:cNvSpPr txBox="1">
            <a:spLocks noChangeArrowheads="1"/>
          </p:cNvSpPr>
          <p:nvPr/>
        </p:nvSpPr>
        <p:spPr bwMode="auto">
          <a:xfrm rot="16200000">
            <a:off x="-424581" y="2172717"/>
            <a:ext cx="2819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latin typeface="Arial"/>
                <a:cs typeface="Arial"/>
              </a:rPr>
              <a:t>Stress / GPa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11-29 at 08.44.12.png">
            <a:extLst>
              <a:ext uri="{FF2B5EF4-FFF2-40B4-BE49-F238E27FC236}">
                <a16:creationId xmlns:a16="http://schemas.microsoft.com/office/drawing/2014/main" id="{EBDF1BA3-AFBD-7747-805F-6A66C67F7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16" y="1340768"/>
            <a:ext cx="5046352" cy="4634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87B38E-91F4-584D-85F2-A0E543E17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32856"/>
            <a:ext cx="4536504" cy="45092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90CEB7-2B8E-B145-90C5-0181D7BC8AD2}"/>
              </a:ext>
            </a:extLst>
          </p:cNvPr>
          <p:cNvSpPr/>
          <p:nvPr/>
        </p:nvSpPr>
        <p:spPr bwMode="auto">
          <a:xfrm>
            <a:off x="761616" y="5517232"/>
            <a:ext cx="509848" cy="4585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00" b="1" i="0" u="none" strike="noStrike" cap="none" normalizeH="0" baseline="0">
              <a:ln>
                <a:noFill/>
              </a:ln>
              <a:solidFill>
                <a:srgbClr val="00008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072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4" descr="New Picture (1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32656"/>
            <a:ext cx="8839200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6645" name="Text Box 5"/>
          <p:cNvSpPr txBox="1">
            <a:spLocks noChangeArrowheads="1"/>
          </p:cNvSpPr>
          <p:nvPr/>
        </p:nvSpPr>
        <p:spPr bwMode="auto">
          <a:xfrm>
            <a:off x="6934200" y="6248401"/>
            <a:ext cx="335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800" b="0">
                <a:latin typeface="Arial" charset="0"/>
                <a:cs typeface="+mn-cs"/>
              </a:rPr>
              <a:t>Paul Davies, Tata Steel, 2012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60364"/>
            <a:ext cx="5562600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3" name="Text Box 3"/>
          <p:cNvSpPr txBox="1">
            <a:spLocks noChangeArrowheads="1"/>
          </p:cNvSpPr>
          <p:nvPr/>
        </p:nvSpPr>
        <p:spPr bwMode="auto">
          <a:xfrm>
            <a:off x="3048000" y="6096001"/>
            <a:ext cx="601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b="0">
                <a:latin typeface="Arial"/>
                <a:cs typeface="+mn-cs"/>
              </a:rPr>
              <a:t>“</a:t>
            </a:r>
            <a:r>
              <a:rPr lang="en-US" b="0">
                <a:latin typeface="Comic Sans MS" charset="0"/>
                <a:cs typeface="+mn-cs"/>
              </a:rPr>
              <a:t>more serious battlefield threats</a:t>
            </a:r>
            <a:r>
              <a:rPr lang="ja-JP" altLang="en-US" b="0">
                <a:latin typeface="Arial"/>
                <a:cs typeface="+mn-cs"/>
              </a:rPr>
              <a:t>”</a:t>
            </a:r>
            <a:endParaRPr lang="en-US" b="0">
              <a:latin typeface="Comic Sans MS" charset="0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97064"/>
            <a:ext cx="718978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5" name="Text Box 3"/>
          <p:cNvSpPr txBox="1">
            <a:spLocks noChangeArrowheads="1"/>
          </p:cNvSpPr>
          <p:nvPr/>
        </p:nvSpPr>
        <p:spPr bwMode="auto">
          <a:xfrm>
            <a:off x="479376" y="332656"/>
            <a:ext cx="63246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ballistic mass efficiency </a:t>
            </a:r>
          </a:p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unit area of armour</a:t>
            </a:r>
          </a:p>
        </p:txBody>
      </p:sp>
      <p:pic>
        <p:nvPicPr>
          <p:cNvPr id="62467" name="Picture 4" descr="From Clipbo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124200"/>
            <a:ext cx="7805738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llistic tests on nanostructured bainite armou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1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en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835" y="2307755"/>
            <a:ext cx="5078413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83" name="Picture 3" descr="img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764704"/>
            <a:ext cx="60975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SB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60648"/>
            <a:ext cx="8229600" cy="617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00818"/>
            <a:ext cx="8610600" cy="645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31764"/>
            <a:ext cx="4953000" cy="659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131764"/>
            <a:ext cx="4940300" cy="659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4" y="138114"/>
            <a:ext cx="8764587" cy="658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6"/>
          <a:stretch>
            <a:fillRect/>
          </a:stretch>
        </p:blipFill>
        <p:spPr bwMode="auto">
          <a:xfrm>
            <a:off x="551384" y="1102072"/>
            <a:ext cx="3494088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1" name="Text Box 3"/>
          <p:cNvSpPr txBox="1">
            <a:spLocks noChangeArrowheads="1"/>
          </p:cNvSpPr>
          <p:nvPr/>
        </p:nvSpPr>
        <p:spPr bwMode="auto">
          <a:xfrm>
            <a:off x="4666184" y="568673"/>
            <a:ext cx="40386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600" b="0" dirty="0">
                <a:latin typeface="Arial"/>
                <a:cs typeface="Arial"/>
              </a:rPr>
              <a:t>an apple weighs </a:t>
            </a:r>
          </a:p>
          <a:p>
            <a:pPr algn="ctr">
              <a:spcBef>
                <a:spcPct val="50000"/>
              </a:spcBef>
              <a:defRPr/>
            </a:pPr>
            <a:r>
              <a:rPr lang="en-GB" sz="3600" b="0" dirty="0">
                <a:latin typeface="Arial"/>
                <a:cs typeface="Arial"/>
              </a:rPr>
              <a:t>1 Newton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84" y="2854672"/>
            <a:ext cx="11811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3" name="Line 5"/>
          <p:cNvSpPr>
            <a:spLocks noChangeShapeType="1"/>
          </p:cNvSpPr>
          <p:nvPr/>
        </p:nvSpPr>
        <p:spPr bwMode="auto">
          <a:xfrm flipH="1">
            <a:off x="4894784" y="2702272"/>
            <a:ext cx="914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421894" name="Line 6"/>
          <p:cNvSpPr>
            <a:spLocks noChangeShapeType="1"/>
          </p:cNvSpPr>
          <p:nvPr/>
        </p:nvSpPr>
        <p:spPr bwMode="auto">
          <a:xfrm>
            <a:off x="4894784" y="4226272"/>
            <a:ext cx="2362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421895" name="Line 7"/>
          <p:cNvSpPr>
            <a:spLocks noChangeShapeType="1"/>
          </p:cNvSpPr>
          <p:nvPr/>
        </p:nvSpPr>
        <p:spPr bwMode="auto">
          <a:xfrm>
            <a:off x="5809184" y="2702272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421896" name="Line 8"/>
          <p:cNvSpPr>
            <a:spLocks noChangeShapeType="1"/>
          </p:cNvSpPr>
          <p:nvPr/>
        </p:nvSpPr>
        <p:spPr bwMode="auto">
          <a:xfrm flipH="1">
            <a:off x="7256984" y="2702272"/>
            <a:ext cx="2286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421897" name="Line 9"/>
          <p:cNvSpPr>
            <a:spLocks noChangeShapeType="1"/>
          </p:cNvSpPr>
          <p:nvPr/>
        </p:nvSpPr>
        <p:spPr bwMode="auto">
          <a:xfrm>
            <a:off x="6418784" y="4531072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421898" name="Line 10"/>
          <p:cNvSpPr>
            <a:spLocks noChangeShapeType="1"/>
          </p:cNvSpPr>
          <p:nvPr/>
        </p:nvSpPr>
        <p:spPr bwMode="auto">
          <a:xfrm flipH="1">
            <a:off x="4894784" y="4531072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421899" name="Text Box 11"/>
          <p:cNvSpPr txBox="1">
            <a:spLocks noChangeArrowheads="1"/>
          </p:cNvSpPr>
          <p:nvPr/>
        </p:nvSpPr>
        <p:spPr bwMode="auto">
          <a:xfrm>
            <a:off x="5656784" y="4226273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b="0">
                <a:latin typeface="Arial"/>
                <a:cs typeface="Arial"/>
              </a:rPr>
              <a:t>1 m</a:t>
            </a:r>
          </a:p>
        </p:txBody>
      </p:sp>
      <p:sp>
        <p:nvSpPr>
          <p:cNvPr id="421900" name="Text Box 12"/>
          <p:cNvSpPr txBox="1">
            <a:spLocks noChangeArrowheads="1"/>
          </p:cNvSpPr>
          <p:nvPr/>
        </p:nvSpPr>
        <p:spPr bwMode="auto">
          <a:xfrm>
            <a:off x="7561784" y="3127722"/>
            <a:ext cx="152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0">
                <a:latin typeface="Arial"/>
                <a:cs typeface="Arial"/>
              </a:rPr>
              <a:t>= 1 Pa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138114"/>
            <a:ext cx="4927600" cy="658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9525"/>
            <a:ext cx="8562975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7151637" y="6161088"/>
            <a:ext cx="1125538" cy="5445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b="0"/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7362775" y="6324600"/>
            <a:ext cx="863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 b="0">
                <a:solidFill>
                  <a:srgbClr val="000000"/>
                </a:solidFill>
                <a:latin typeface="Times New Roman" charset="0"/>
              </a:rPr>
              <a:t>200 Å </a:t>
            </a:r>
            <a:endParaRPr lang="en-GB" sz="2000" b="0">
              <a:latin typeface="Times New Roman" charset="0"/>
            </a:endParaRP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7645350" y="6248400"/>
            <a:ext cx="158750" cy="523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b="0"/>
          </a:p>
        </p:txBody>
      </p:sp>
      <p:sp>
        <p:nvSpPr>
          <p:cNvPr id="290822" name="Text Box 6"/>
          <p:cNvSpPr txBox="1">
            <a:spLocks noChangeArrowheads="1"/>
          </p:cNvSpPr>
          <p:nvPr/>
        </p:nvSpPr>
        <p:spPr bwMode="auto">
          <a:xfrm>
            <a:off x="961976" y="1371600"/>
            <a:ext cx="282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/>
                </a:solidFill>
                <a:latin typeface="Symbol" charset="0"/>
                <a:cs typeface="+mn-cs"/>
              </a:rPr>
              <a:t>g</a:t>
            </a:r>
            <a:endParaRPr lang="en-US" sz="2400" b="0">
              <a:latin typeface="Times New Roman" charset="0"/>
              <a:cs typeface="+mn-cs"/>
            </a:endParaRPr>
          </a:p>
        </p:txBody>
      </p:sp>
      <p:sp>
        <p:nvSpPr>
          <p:cNvPr id="290823" name="Text Box 7"/>
          <p:cNvSpPr txBox="1">
            <a:spLocks noChangeArrowheads="1"/>
          </p:cNvSpPr>
          <p:nvPr/>
        </p:nvSpPr>
        <p:spPr bwMode="auto">
          <a:xfrm>
            <a:off x="4127451" y="1143000"/>
            <a:ext cx="2809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bg1"/>
                </a:solidFill>
                <a:latin typeface="Symbol" charset="0"/>
                <a:cs typeface="+mn-cs"/>
              </a:rPr>
              <a:t>g</a:t>
            </a:r>
            <a:endParaRPr lang="en-US" sz="2400" b="0">
              <a:latin typeface="Times New Roman" charset="0"/>
              <a:cs typeface="+mn-cs"/>
            </a:endParaRPr>
          </a:p>
        </p:txBody>
      </p:sp>
      <p:sp>
        <p:nvSpPr>
          <p:cNvPr id="290824" name="Text Box 8"/>
          <p:cNvSpPr txBox="1">
            <a:spLocks noChangeArrowheads="1"/>
          </p:cNvSpPr>
          <p:nvPr/>
        </p:nvSpPr>
        <p:spPr bwMode="auto">
          <a:xfrm>
            <a:off x="3776612" y="1828800"/>
            <a:ext cx="280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latin typeface="Symbol" charset="0"/>
                <a:cs typeface="+mn-cs"/>
              </a:rPr>
              <a:t>a</a:t>
            </a:r>
            <a:endParaRPr lang="en-US" sz="2400" b="0">
              <a:latin typeface="Times New Roman" charset="0"/>
              <a:cs typeface="+mn-cs"/>
            </a:endParaRPr>
          </a:p>
        </p:txBody>
      </p:sp>
      <p:sp>
        <p:nvSpPr>
          <p:cNvPr id="290825" name="Text Box 9"/>
          <p:cNvSpPr txBox="1">
            <a:spLocks noChangeArrowheads="1"/>
          </p:cNvSpPr>
          <p:nvPr/>
        </p:nvSpPr>
        <p:spPr bwMode="auto">
          <a:xfrm>
            <a:off x="3916313" y="3154364"/>
            <a:ext cx="2825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latin typeface="Symbol" charset="0"/>
                <a:cs typeface="+mn-cs"/>
              </a:rPr>
              <a:t>a</a:t>
            </a:r>
            <a:endParaRPr lang="en-US" sz="2400" b="0">
              <a:latin typeface="Times New Roman" charset="0"/>
              <a:cs typeface="+mn-cs"/>
            </a:endParaRPr>
          </a:p>
        </p:txBody>
      </p:sp>
      <p:sp>
        <p:nvSpPr>
          <p:cNvPr id="290826" name="Text Box 10"/>
          <p:cNvSpPr txBox="1">
            <a:spLocks noChangeArrowheads="1"/>
          </p:cNvSpPr>
          <p:nvPr/>
        </p:nvSpPr>
        <p:spPr bwMode="auto">
          <a:xfrm>
            <a:off x="1103262" y="4876800"/>
            <a:ext cx="2809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latin typeface="Symbol" charset="0"/>
                <a:cs typeface="+mn-cs"/>
              </a:rPr>
              <a:t>a</a:t>
            </a:r>
            <a:endParaRPr lang="en-US" sz="2400" b="0">
              <a:latin typeface="Times New Roman" charset="0"/>
              <a:cs typeface="+mn-cs"/>
            </a:endParaRPr>
          </a:p>
        </p:txBody>
      </p:sp>
      <p:sp>
        <p:nvSpPr>
          <p:cNvPr id="290827" name="Text Box 11"/>
          <p:cNvSpPr txBox="1">
            <a:spLocks noChangeArrowheads="1"/>
          </p:cNvSpPr>
          <p:nvPr/>
        </p:nvSpPr>
        <p:spPr bwMode="auto">
          <a:xfrm>
            <a:off x="798462" y="457201"/>
            <a:ext cx="4648200" cy="1160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latin typeface="Arial"/>
                <a:cs typeface="Arial"/>
              </a:rPr>
              <a:t>Very strong</a:t>
            </a:r>
          </a:p>
          <a:p>
            <a:pPr>
              <a:spcBef>
                <a:spcPct val="50000"/>
              </a:spcBef>
              <a:defRPr/>
            </a:pPr>
            <a:r>
              <a:rPr lang="en-US" b="0">
                <a:latin typeface="Arial"/>
                <a:cs typeface="Arial"/>
              </a:rPr>
              <a:t>Huge uniform ductility</a:t>
            </a:r>
          </a:p>
        </p:txBody>
      </p:sp>
      <p:sp>
        <p:nvSpPr>
          <p:cNvPr id="290828" name="Text Box 12"/>
          <p:cNvSpPr txBox="1">
            <a:spLocks noChangeArrowheads="1"/>
          </p:cNvSpPr>
          <p:nvPr/>
        </p:nvSpPr>
        <p:spPr bwMode="auto">
          <a:xfrm>
            <a:off x="2093862" y="2209801"/>
            <a:ext cx="4267200" cy="1801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rgbClr val="0000FF"/>
                </a:solidFill>
                <a:latin typeface="Arial"/>
                <a:cs typeface="Arial"/>
              </a:rPr>
              <a:t>No deformation</a:t>
            </a:r>
          </a:p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rgbClr val="0000FF"/>
                </a:solidFill>
                <a:latin typeface="Arial"/>
                <a:cs typeface="Arial"/>
              </a:rPr>
              <a:t>No rapid cooling</a:t>
            </a:r>
          </a:p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rgbClr val="0000FF"/>
                </a:solidFill>
                <a:latin typeface="Arial"/>
                <a:cs typeface="Arial"/>
              </a:rPr>
              <a:t>No residual stresses</a:t>
            </a:r>
          </a:p>
        </p:txBody>
      </p:sp>
      <p:sp>
        <p:nvSpPr>
          <p:cNvPr id="290829" name="Text Box 13"/>
          <p:cNvSpPr txBox="1">
            <a:spLocks noChangeArrowheads="1"/>
          </p:cNvSpPr>
          <p:nvPr/>
        </p:nvSpPr>
        <p:spPr bwMode="auto">
          <a:xfrm>
            <a:off x="874662" y="4419601"/>
            <a:ext cx="6019800" cy="1160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rgbClr val="CC0000"/>
                </a:solidFill>
                <a:latin typeface="Arial"/>
                <a:cs typeface="Arial"/>
              </a:rPr>
              <a:t>Cheap</a:t>
            </a:r>
          </a:p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rgbClr val="CC0000"/>
                </a:solidFill>
                <a:latin typeface="Arial"/>
                <a:cs typeface="Arial"/>
              </a:rPr>
              <a:t>Uniform in very large sections</a:t>
            </a:r>
          </a:p>
        </p:txBody>
      </p:sp>
      <p:pic>
        <p:nvPicPr>
          <p:cNvPr id="78862" name="Picture 1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488" y="228600"/>
            <a:ext cx="17954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7" grpId="0" animBg="1"/>
      <p:bldP spid="290828" grpId="0" animBg="1" autoUpdateAnimBg="0"/>
      <p:bldP spid="290829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105" y="141106"/>
            <a:ext cx="8751966" cy="6529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8244" y="295515"/>
            <a:ext cx="453779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0" dirty="0">
                <a:latin typeface="Arial"/>
                <a:cs typeface="Arial"/>
              </a:rPr>
              <a:t>Zhang &amp; Yang, 2019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11106" y="6208686"/>
            <a:ext cx="6483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Arial"/>
                <a:cs typeface="Arial"/>
              </a:rPr>
              <a:t>wind turbines +rolling mill, vibration machinery</a:t>
            </a:r>
          </a:p>
        </p:txBody>
      </p:sp>
    </p:spTree>
    <p:extLst>
      <p:ext uri="{BB962C8B-B14F-4D97-AF65-F5344CB8AC3E}">
        <p14:creationId xmlns:p14="http://schemas.microsoft.com/office/powerpoint/2010/main" val="13859982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 descr="Screen Shot 2014-09-02 at 11.30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63119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extBox 2"/>
          <p:cNvSpPr txBox="1">
            <a:spLocks noChangeArrowheads="1"/>
          </p:cNvSpPr>
          <p:nvPr/>
        </p:nvSpPr>
        <p:spPr bwMode="auto">
          <a:xfrm>
            <a:off x="1703389" y="6308726"/>
            <a:ext cx="6365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0">
                <a:solidFill>
                  <a:srgbClr val="0000FF"/>
                </a:solidFill>
                <a:latin typeface="Arial" charset="0"/>
                <a:cs typeface="Arial" charset="0"/>
              </a:rPr>
              <a:t>Fang, Yang, Liu, Song, Fang, Bhadeshia, Materials and Design,  50 (2013) 38</a:t>
            </a:r>
          </a:p>
        </p:txBody>
      </p:sp>
      <p:sp>
        <p:nvSpPr>
          <p:cNvPr id="92163" name="TextBox 3"/>
          <p:cNvSpPr txBox="1">
            <a:spLocks noChangeArrowheads="1"/>
          </p:cNvSpPr>
          <p:nvPr/>
        </p:nvSpPr>
        <p:spPr bwMode="auto">
          <a:xfrm>
            <a:off x="1938339" y="5454651"/>
            <a:ext cx="5214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600" b="0">
                <a:latin typeface="Arial" charset="0"/>
                <a:cs typeface="Arial" charset="0"/>
              </a:rPr>
              <a:t>Cannot easily be welded</a:t>
            </a:r>
          </a:p>
        </p:txBody>
      </p:sp>
    </p:spTree>
    <p:extLst>
      <p:ext uri="{BB962C8B-B14F-4D97-AF65-F5344CB8AC3E}">
        <p14:creationId xmlns:p14="http://schemas.microsoft.com/office/powerpoint/2010/main" val="25320735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36" descr="Screen Shot 2013-11-29 at 08.04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49226"/>
            <a:ext cx="8748713" cy="651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457200"/>
            <a:ext cx="69342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779" name="Text Box 3"/>
          <p:cNvSpPr txBox="1">
            <a:spLocks noChangeArrowheads="1"/>
          </p:cNvSpPr>
          <p:nvPr/>
        </p:nvSpPr>
        <p:spPr bwMode="auto">
          <a:xfrm>
            <a:off x="5944816" y="6172201"/>
            <a:ext cx="358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0">
                <a:solidFill>
                  <a:srgbClr val="0000FF"/>
                </a:solidFill>
                <a:latin typeface="Arial"/>
                <a:cs typeface="Arial"/>
              </a:rPr>
              <a:t>Chatterjee &amp; Bhadeshia, 2004</a:t>
            </a:r>
          </a:p>
        </p:txBody>
      </p:sp>
      <p:sp>
        <p:nvSpPr>
          <p:cNvPr id="331780" name="Text Box 4"/>
          <p:cNvSpPr txBox="1">
            <a:spLocks noChangeArrowheads="1"/>
          </p:cNvSpPr>
          <p:nvPr/>
        </p:nvSpPr>
        <p:spPr bwMode="auto">
          <a:xfrm>
            <a:off x="915617" y="6019800"/>
            <a:ext cx="46640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0">
                <a:latin typeface="Arial"/>
                <a:cs typeface="Arial"/>
              </a:rPr>
              <a:t>Fe-1.75C-Si-Mn wt%</a:t>
            </a:r>
          </a:p>
        </p:txBody>
      </p:sp>
      <p:pic>
        <p:nvPicPr>
          <p:cNvPr id="82948" name="Picture 8" descr="From Clipbo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380" y="304800"/>
            <a:ext cx="1481137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785" name="Text Box 9"/>
          <p:cNvSpPr txBox="1">
            <a:spLocks noChangeArrowheads="1"/>
          </p:cNvSpPr>
          <p:nvPr/>
        </p:nvSpPr>
        <p:spPr bwMode="auto">
          <a:xfrm>
            <a:off x="1906216" y="1600200"/>
            <a:ext cx="3124200" cy="155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600" b="0">
                <a:latin typeface="Arial"/>
                <a:cs typeface="Arial"/>
              </a:rPr>
              <a:t>2104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544986"/>
            <a:ext cx="7185272" cy="5516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1544" y="6093296"/>
            <a:ext cx="4256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latin typeface="Arial"/>
                <a:cs typeface="Arial"/>
              </a:rPr>
              <a:t>Pure iron, Brenner (1956)</a:t>
            </a:r>
          </a:p>
        </p:txBody>
      </p:sp>
    </p:spTree>
    <p:extLst>
      <p:ext uri="{BB962C8B-B14F-4D97-AF65-F5344CB8AC3E}">
        <p14:creationId xmlns:p14="http://schemas.microsoft.com/office/powerpoint/2010/main" val="372296127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9" name="Text Box 3"/>
          <p:cNvSpPr txBox="1">
            <a:spLocks noChangeArrowheads="1"/>
          </p:cNvSpPr>
          <p:nvPr/>
        </p:nvSpPr>
        <p:spPr bwMode="auto">
          <a:xfrm>
            <a:off x="3124200" y="381000"/>
            <a:ext cx="6477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600" b="0">
                <a:latin typeface="Arial" panose="020B0604020202020204" pitchFamily="34" charset="0"/>
                <a:cs typeface="Arial" panose="020B0604020202020204" pitchFamily="34" charset="0"/>
              </a:rPr>
              <a:t>Scifer, 5.5 GPa and ductile  </a:t>
            </a:r>
          </a:p>
        </p:txBody>
      </p:sp>
      <p:sp>
        <p:nvSpPr>
          <p:cNvPr id="423940" name="Text Box 4"/>
          <p:cNvSpPr txBox="1">
            <a:spLocks noChangeArrowheads="1"/>
          </p:cNvSpPr>
          <p:nvPr/>
        </p:nvSpPr>
        <p:spPr bwMode="auto">
          <a:xfrm>
            <a:off x="2133601" y="5943601"/>
            <a:ext cx="1490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000" b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Kobe Steel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A9605-04FF-2B4A-8D3B-9B3C1B430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1196752"/>
            <a:ext cx="3976686" cy="42283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8CD9F0-1434-4748-8FF6-A808610E98D5}"/>
              </a:ext>
            </a:extLst>
          </p:cNvPr>
          <p:cNvSpPr/>
          <p:nvPr/>
        </p:nvSpPr>
        <p:spPr bwMode="auto">
          <a:xfrm>
            <a:off x="1487488" y="1196752"/>
            <a:ext cx="3976686" cy="422837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00" b="1" i="0" u="none" strike="noStrike" cap="none" normalizeH="0" baseline="0">
              <a:ln>
                <a:noFill/>
              </a:ln>
              <a:solidFill>
                <a:srgbClr val="00008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9AF28D-2403-9F43-B442-91FA478E8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1598" y="1196752"/>
            <a:ext cx="3800825" cy="48038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74B931-463E-F742-BECC-0E91BB0EFB54}"/>
              </a:ext>
            </a:extLst>
          </p:cNvPr>
          <p:cNvSpPr/>
          <p:nvPr/>
        </p:nvSpPr>
        <p:spPr bwMode="auto">
          <a:xfrm>
            <a:off x="6111598" y="1196752"/>
            <a:ext cx="3800825" cy="480382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00" b="1" i="0" u="none" strike="noStrike" cap="none" normalizeH="0" baseline="0">
              <a:ln>
                <a:noFill/>
              </a:ln>
              <a:solidFill>
                <a:srgbClr val="00008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592137"/>
            <a:ext cx="5867400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1AA14B-9674-CC4A-B032-1E06E0C956DD}"/>
              </a:ext>
            </a:extLst>
          </p:cNvPr>
          <p:cNvSpPr txBox="1"/>
          <p:nvPr/>
        </p:nvSpPr>
        <p:spPr>
          <a:xfrm>
            <a:off x="8390238" y="5461686"/>
            <a:ext cx="33650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field ion microscope</a:t>
            </a:r>
          </a:p>
          <a:p>
            <a:r>
              <a:rPr lang="en-US" b="0"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692696"/>
            <a:ext cx="5763356" cy="57373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Text Box 2"/>
          <p:cNvSpPr txBox="1">
            <a:spLocks noChangeArrowheads="1"/>
          </p:cNvSpPr>
          <p:nvPr/>
        </p:nvSpPr>
        <p:spPr bwMode="auto">
          <a:xfrm>
            <a:off x="407368" y="152400"/>
            <a:ext cx="8229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2B2B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b="0" dirty="0">
                <a:solidFill>
                  <a:srgbClr val="800000"/>
                </a:solidFill>
                <a:latin typeface="Arial"/>
                <a:cs typeface="Arial"/>
              </a:rPr>
              <a:t>1 Denier</a:t>
            </a:r>
            <a:r>
              <a:rPr lang="en-GB" sz="3200" b="0" dirty="0">
                <a:latin typeface="Arial"/>
                <a:cs typeface="Arial"/>
              </a:rPr>
              <a:t>: weight in grams, of 9 km of fibre</a:t>
            </a:r>
          </a:p>
        </p:txBody>
      </p:sp>
      <p:sp>
        <p:nvSpPr>
          <p:cNvPr id="427011" name="Text Box 3"/>
          <p:cNvSpPr txBox="1">
            <a:spLocks noChangeArrowheads="1"/>
          </p:cNvSpPr>
          <p:nvPr/>
        </p:nvSpPr>
        <p:spPr bwMode="auto">
          <a:xfrm>
            <a:off x="3302968" y="1143001"/>
            <a:ext cx="4495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2B2B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800" b="0">
                <a:latin typeface="Arial"/>
                <a:cs typeface="Arial"/>
              </a:rPr>
              <a:t> 50-10 Denier</a:t>
            </a:r>
          </a:p>
        </p:txBody>
      </p:sp>
      <p:sp>
        <p:nvSpPr>
          <p:cNvPr id="427012" name="Text Box 4"/>
          <p:cNvSpPr txBox="1">
            <a:spLocks noChangeArrowheads="1"/>
          </p:cNvSpPr>
          <p:nvPr/>
        </p:nvSpPr>
        <p:spPr bwMode="auto">
          <a:xfrm>
            <a:off x="2083768" y="5753101"/>
            <a:ext cx="4724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2B2B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 b="0">
                <a:latin typeface="Arial"/>
                <a:cs typeface="Arial"/>
              </a:rPr>
              <a:t>Scifer is 9 Denier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4"/>
          <a:stretch>
            <a:fillRect/>
          </a:stretch>
        </p:blipFill>
        <p:spPr bwMode="auto">
          <a:xfrm>
            <a:off x="4522169" y="2590801"/>
            <a:ext cx="4049713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4" name="Line 6"/>
          <p:cNvSpPr>
            <a:spLocks noChangeShapeType="1"/>
          </p:cNvSpPr>
          <p:nvPr/>
        </p:nvSpPr>
        <p:spPr bwMode="auto">
          <a:xfrm flipH="1">
            <a:off x="3379168" y="2057400"/>
            <a:ext cx="13716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  <p:pic>
        <p:nvPicPr>
          <p:cNvPr id="1843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68" y="2667000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6" name="Line 8"/>
          <p:cNvSpPr>
            <a:spLocks noChangeShapeType="1"/>
          </p:cNvSpPr>
          <p:nvPr/>
        </p:nvSpPr>
        <p:spPr bwMode="auto">
          <a:xfrm>
            <a:off x="4903168" y="2209800"/>
            <a:ext cx="1143000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b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00" b="1" i="0" u="none" strike="noStrike" cap="none" normalizeH="0" baseline="0">
            <a:ln>
              <a:noFill/>
            </a:ln>
            <a:solidFill>
              <a:srgbClr val="00008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00" b="1" i="0" u="none" strike="noStrike" cap="none" normalizeH="0" baseline="0">
            <a:ln>
              <a:noFill/>
            </a:ln>
            <a:solidFill>
              <a:srgbClr val="00008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6993</TotalTime>
  <Words>482</Words>
  <Application>Microsoft Macintosh PowerPoint</Application>
  <PresentationFormat>Widescreen</PresentationFormat>
  <Paragraphs>139</Paragraphs>
  <Slides>45</Slides>
  <Notes>38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Comic Sans MS</vt:lpstr>
      <vt:lpstr>Symbol</vt:lpstr>
      <vt:lpstr>Times</vt:lpstr>
      <vt:lpstr>Times New Roman</vt:lpstr>
      <vt:lpstr>Blank Presentation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Cambridge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Dr. Harry Bhadeshia</dc:creator>
  <cp:lastModifiedBy>H.K.D.H. Bhadeshia</cp:lastModifiedBy>
  <cp:revision>581</cp:revision>
  <cp:lastPrinted>2020-10-03T15:49:34Z</cp:lastPrinted>
  <dcterms:created xsi:type="dcterms:W3CDTF">2001-07-13T19:56:33Z</dcterms:created>
  <dcterms:modified xsi:type="dcterms:W3CDTF">2020-10-03T17:27:04Z</dcterms:modified>
</cp:coreProperties>
</file>