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371" r:id="rId2"/>
    <p:sldId id="305" r:id="rId3"/>
    <p:sldId id="303" r:id="rId4"/>
    <p:sldId id="304" r:id="rId5"/>
    <p:sldId id="257" r:id="rId6"/>
    <p:sldId id="258" r:id="rId7"/>
    <p:sldId id="259" r:id="rId8"/>
    <p:sldId id="300" r:id="rId9"/>
    <p:sldId id="261" r:id="rId10"/>
    <p:sldId id="309" r:id="rId11"/>
    <p:sldId id="306" r:id="rId12"/>
    <p:sldId id="308" r:id="rId13"/>
    <p:sldId id="263" r:id="rId14"/>
    <p:sldId id="264" r:id="rId15"/>
    <p:sldId id="302" r:id="rId16"/>
    <p:sldId id="265" r:id="rId17"/>
    <p:sldId id="267" r:id="rId18"/>
    <p:sldId id="268" r:id="rId19"/>
    <p:sldId id="269" r:id="rId20"/>
    <p:sldId id="681" r:id="rId21"/>
    <p:sldId id="274" r:id="rId22"/>
    <p:sldId id="275" r:id="rId23"/>
    <p:sldId id="682" r:id="rId24"/>
    <p:sldId id="684" r:id="rId25"/>
    <p:sldId id="667" r:id="rId26"/>
    <p:sldId id="683" r:id="rId27"/>
    <p:sldId id="296" r:id="rId28"/>
    <p:sldId id="679" r:id="rId29"/>
    <p:sldId id="297" r:id="rId30"/>
    <p:sldId id="298" r:id="rId31"/>
    <p:sldId id="680" r:id="rId32"/>
    <p:sldId id="272" r:id="rId33"/>
    <p:sldId id="273" r:id="rId34"/>
    <p:sldId id="310" r:id="rId35"/>
    <p:sldId id="311" r:id="rId36"/>
    <p:sldId id="312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2" autoAdjust="0"/>
    <p:restoredTop sz="94684"/>
  </p:normalViewPr>
  <p:slideViewPr>
    <p:cSldViewPr>
      <p:cViewPr varScale="1">
        <p:scale>
          <a:sx n="104" d="100"/>
          <a:sy n="104" d="100"/>
        </p:scale>
        <p:origin x="216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816"/>
    </p:cViewPr>
  </p:sorterViewPr>
  <p:notesViewPr>
    <p:cSldViewPr>
      <p:cViewPr varScale="1">
        <p:scale>
          <a:sx n="40" d="100"/>
          <a:sy n="40" d="100"/>
        </p:scale>
        <p:origin x="-192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6582358-8D84-2941-B3E4-AA959ABE55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4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68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6DD3589-D8E3-9642-8291-7887E0BEB333}" type="slidenum">
              <a:rPr lang="en-GB" sz="1200">
                <a:latin typeface="Times New Roman" charset="0"/>
              </a:rPr>
              <a:pPr/>
              <a:t>13</a:t>
            </a:fld>
            <a:endParaRPr lang="en-GB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0F80CC-B337-6B49-9227-36553067525F}" type="slidenum">
              <a:rPr lang="en-GB" sz="1200">
                <a:latin typeface="Times New Roman" charset="0"/>
              </a:rPr>
              <a:pPr/>
              <a:t>14</a:t>
            </a:fld>
            <a:endParaRPr lang="en-GB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6186161-9013-C849-9121-7A8BD3891175}" type="slidenum">
              <a:rPr lang="en-GB" sz="1200">
                <a:latin typeface="Times New Roman" charset="0"/>
              </a:rPr>
              <a:pPr algn="r"/>
              <a:t>15</a:t>
            </a:fld>
            <a:endParaRPr lang="en-GB" sz="12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F01BC0-A1F6-3E41-B85D-95102C80D6BF}" type="slidenum">
              <a:rPr lang="en-GB" sz="1200">
                <a:latin typeface="Times New Roman" charset="0"/>
              </a:rPr>
              <a:pPr/>
              <a:t>16</a:t>
            </a:fld>
            <a:endParaRPr lang="en-GB" sz="12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E0396B-2379-0E4D-A5AB-A176F6D105C1}" type="slidenum">
              <a:rPr lang="en-GB" sz="1200">
                <a:latin typeface="Times New Roman" charset="0"/>
              </a:rPr>
              <a:pPr/>
              <a:t>17</a:t>
            </a:fld>
            <a:endParaRPr lang="en-GB" sz="12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C75355-AE1D-AD44-9E38-96C80D403175}" type="slidenum">
              <a:rPr lang="en-GB" sz="1200">
                <a:latin typeface="Times New Roman" charset="0"/>
              </a:rPr>
              <a:pPr/>
              <a:t>18</a:t>
            </a:fld>
            <a:endParaRPr lang="en-GB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379FA34-9FBB-E045-8273-26CC114398BD}" type="slidenum">
              <a:rPr lang="en-GB" sz="1200">
                <a:latin typeface="Times New Roman" charset="0"/>
              </a:rPr>
              <a:pPr/>
              <a:t>19</a:t>
            </a:fld>
            <a:endParaRPr lang="en-GB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4B093E-DA08-364D-9150-E55712BB02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7A290-C92A-A343-977C-3B1C08DD8AC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5F02688A-07B0-B245-9781-8094F8706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E9E746AC-EE0F-914C-84F9-AC69B16963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81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CA67D48-EC56-BC4C-926B-A9AB500F64B1}" type="slidenum">
              <a:rPr lang="en-GB" sz="1200">
                <a:latin typeface="Times New Roman" charset="0"/>
              </a:rPr>
              <a:pPr/>
              <a:t>21</a:t>
            </a:fld>
            <a:endParaRPr lang="en-GB" sz="12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78EDBE7-2574-4946-8576-CC3D0FE1A6A9}" type="slidenum">
              <a:rPr lang="en-GB" sz="1200">
                <a:latin typeface="Times" charset="0"/>
              </a:rPr>
              <a:pPr/>
              <a:t>2</a:t>
            </a:fld>
            <a:endParaRPr lang="en-GB" sz="1200">
              <a:latin typeface="Times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2570C6-6D73-C74A-950E-069280013E8A}" type="slidenum">
              <a:rPr lang="en-GB" sz="1200">
                <a:latin typeface="Times New Roman" charset="0"/>
              </a:rPr>
              <a:pPr/>
              <a:t>22</a:t>
            </a:fld>
            <a:endParaRPr lang="en-GB" sz="12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2570C6-6D73-C74A-950E-069280013E8A}" type="slidenum">
              <a:rPr lang="en-GB" sz="1200">
                <a:latin typeface="Times New Roman" charset="0"/>
              </a:rPr>
              <a:pPr/>
              <a:t>23</a:t>
            </a:fld>
            <a:endParaRPr lang="en-GB" sz="12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29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2369F1-F297-3A4F-8032-57F1AEDE1C78}" type="slidenum">
              <a:rPr lang="en-GB" sz="1200">
                <a:latin typeface="Times New Roman" charset="0"/>
              </a:rPr>
              <a:pPr/>
              <a:t>27</a:t>
            </a:fld>
            <a:endParaRPr lang="en-GB" sz="1200">
              <a:latin typeface="Times New Roman" charset="0"/>
            </a:endParaRPr>
          </a:p>
        </p:txBody>
      </p:sp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EAA73BD-6C33-2549-AC82-F78376C01F99}" type="slidenum">
              <a:rPr lang="en-US" sz="1200">
                <a:latin typeface="Arial" charset="0"/>
              </a:rPr>
              <a:pPr algn="r"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D4C6575-CAE4-384B-BAA1-DD428502FD16}" type="slidenum">
              <a:rPr lang="en-GB" sz="1200">
                <a:latin typeface="Times New Roman" charset="0"/>
              </a:rPr>
              <a:pPr/>
              <a:t>29</a:t>
            </a:fld>
            <a:endParaRPr lang="en-GB" sz="1200">
              <a:latin typeface="Times New Roman" charset="0"/>
            </a:endParaRPr>
          </a:p>
        </p:txBody>
      </p:sp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C94C16A-6214-004B-BF65-501211EBD8FD}" type="slidenum">
              <a:rPr lang="en-US" sz="1200">
                <a:latin typeface="Arial" charset="0"/>
              </a:rPr>
              <a:pPr algn="r"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6F19C19-C188-7042-A28D-A840E6D3A0FF}" type="slidenum">
              <a:rPr lang="en-GB" sz="1200">
                <a:latin typeface="Times New Roman" charset="0"/>
              </a:rPr>
              <a:pPr/>
              <a:t>30</a:t>
            </a:fld>
            <a:endParaRPr lang="en-GB" sz="1200">
              <a:latin typeface="Times New Roman" charset="0"/>
            </a:endParaRPr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0D1DA8B-CB32-0F47-967A-8622AE127535}" type="slidenum">
              <a:rPr lang="en-US" sz="1200">
                <a:latin typeface="Arial" charset="0"/>
              </a:rPr>
              <a:pPr algn="r"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D39DB79-3BB8-7348-85A9-30AF3271EF27}" type="slidenum">
              <a:rPr lang="en-GB" sz="1200">
                <a:latin typeface="Times New Roman" charset="0"/>
              </a:rPr>
              <a:pPr/>
              <a:t>32</a:t>
            </a:fld>
            <a:endParaRPr lang="en-GB" sz="12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86732F-AEF8-2D41-A001-C1E848C1C6BA}" type="slidenum">
              <a:rPr lang="en-GB" sz="1200">
                <a:latin typeface="Times New Roman" charset="0"/>
              </a:rPr>
              <a:pPr/>
              <a:t>33</a:t>
            </a:fld>
            <a:endParaRPr lang="en-GB" sz="1200"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C6AC-75B0-2A41-8CCE-A4EF4BD4BA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3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1275ED3-D74B-1A40-8F92-3133E747AAB5}" type="slidenum">
              <a:rPr lang="en-GB" sz="1200">
                <a:latin typeface="Times" charset="0"/>
              </a:rPr>
              <a:pPr/>
              <a:t>3</a:t>
            </a:fld>
            <a:endParaRPr lang="en-GB" sz="1200">
              <a:latin typeface="Times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CF6E407-59B9-7A4D-9B94-7D2C7C1C1C22}" type="slidenum">
              <a:rPr lang="en-GB" sz="1200">
                <a:latin typeface="Times" charset="0"/>
              </a:rPr>
              <a:pPr/>
              <a:t>4</a:t>
            </a:fld>
            <a:endParaRPr lang="en-GB" sz="1200">
              <a:latin typeface="Times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D80273-3994-4148-9588-A3DC4C00F8E2}" type="slidenum">
              <a:rPr lang="en-GB" sz="1200">
                <a:latin typeface="Times New Roman" charset="0"/>
              </a:rPr>
              <a:pPr/>
              <a:t>5</a:t>
            </a:fld>
            <a:endParaRPr lang="en-GB" sz="120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CA7447D-9BC9-4E44-AF9A-4AA5CE5DA654}" type="slidenum">
              <a:rPr lang="en-GB" sz="1200">
                <a:latin typeface="Times New Roman" charset="0"/>
              </a:rPr>
              <a:pPr/>
              <a:t>6</a:t>
            </a:fld>
            <a:endParaRPr lang="en-GB" sz="120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5DD67C-4AE9-F24B-BA91-2ADDCD5FCB03}" type="slidenum">
              <a:rPr lang="en-GB" sz="1200">
                <a:latin typeface="Times New Roman" charset="0"/>
              </a:rPr>
              <a:pPr/>
              <a:t>7</a:t>
            </a:fld>
            <a:endParaRPr lang="en-GB" sz="120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CB94D4C-160B-D642-A55A-A94A03606345}" type="slidenum">
              <a:rPr lang="en-GB" sz="1200">
                <a:latin typeface="Times New Roman" charset="0"/>
              </a:rPr>
              <a:pPr/>
              <a:t>8</a:t>
            </a:fld>
            <a:endParaRPr lang="en-GB" sz="1200">
              <a:latin typeface="Times New Roman" charset="0"/>
            </a:endParaRPr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9E584F8-F7A0-324E-8BCE-1935AE3F405C}" type="slidenum">
              <a:rPr lang="en-US" sz="1200">
                <a:latin typeface="Arial" charset="0"/>
              </a:rPr>
              <a:pPr algn="r"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6E6B9E8-9DB1-C44B-9B40-C32A397B1921}" type="slidenum">
              <a:rPr lang="en-GB" sz="1200">
                <a:latin typeface="Times New Roman" charset="0"/>
              </a:rPr>
              <a:pPr/>
              <a:t>9</a:t>
            </a:fld>
            <a:endParaRPr lang="en-GB" sz="120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83E0-1E8F-A44F-B197-C3D321A1A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8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86F2-CA3E-854F-B525-79EF39A87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525D-E9D6-C946-9CC2-3560DF75D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3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83AF-43BB-9148-8486-30A663B7A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BFFA5-317B-724D-B31D-0959DAAE7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6786-9062-5341-9CF3-C27CC529B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9B98-8A93-F241-A21A-727859AA1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6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D7D5-C0BF-0D40-B1A0-DFE2B330F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C07B0-A38C-EC42-94A2-2553963BC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9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01CCD-F654-6B45-A765-32E523E16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8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FF9C-F9D2-0643-BE45-87A3962F0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0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3FF20-7E42-5249-8B56-CB78F848F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5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6C13CEC1-9F2C-D54E-93B1-C38574052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/4.0/" TargetMode="Externa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35360" y="1159465"/>
            <a:ext cx="4104456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Bainite: mechanism based design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Widmanstaetten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Allotriomorphic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263352" y="260648"/>
            <a:ext cx="9073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Steels: bainite, lecture 4 of 12 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211CC-56E9-0249-9164-4830CFDF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67107"/>
            <a:ext cx="2512608" cy="38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 bwMode="auto">
          <a:xfrm>
            <a:off x="407368" y="355600"/>
            <a:ext cx="87122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457457" y="61976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4ED2E263-87AB-EA49-8C92-04D408AE1A62}" type="slidenum">
              <a:rPr lang="en-US" sz="1400">
                <a:solidFill>
                  <a:schemeClr val="tx1"/>
                </a:solidFill>
                <a:cs typeface="ＭＳ Ｐゴシック" charset="0"/>
              </a:rPr>
              <a:pPr algn="ctr" eaLnBrk="1" hangingPunct="1"/>
              <a:t>10</a:t>
            </a:fld>
            <a:endParaRPr lang="en-US" sz="1400">
              <a:solidFill>
                <a:schemeClr val="tx1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2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911424" y="188913"/>
            <a:ext cx="33829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Fine structure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59125" y="1052514"/>
            <a:ext cx="6480175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Retained austenite:</a:t>
            </a:r>
          </a:p>
          <a:p>
            <a:r>
              <a:rPr lang="en-US" sz="3600">
                <a:latin typeface="Arial" charset="0"/>
                <a:cs typeface="Arial" charset="0"/>
              </a:rPr>
              <a:t>	TRIP effect</a:t>
            </a:r>
          </a:p>
          <a:p>
            <a:r>
              <a:rPr lang="en-US" sz="3600">
                <a:latin typeface="Arial" charset="0"/>
                <a:cs typeface="Arial" charset="0"/>
              </a:rPr>
              <a:t>	no ductile-brittle transition</a:t>
            </a:r>
          </a:p>
          <a:p>
            <a:r>
              <a:rPr lang="en-US" sz="3600">
                <a:latin typeface="Arial" charset="0"/>
                <a:cs typeface="Arial" charset="0"/>
              </a:rPr>
              <a:t>	barrier to hydrogen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06824" y="3789363"/>
            <a:ext cx="59055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No cementite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0199" y="4868863"/>
            <a:ext cx="74168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Small concentration of C in ferrite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5071120" y="5232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 flipV="1">
            <a:off x="5680720" y="2336800"/>
            <a:ext cx="838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6518920" y="20320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066801"/>
            <a:ext cx="8150225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205807" y="201613"/>
            <a:ext cx="50453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accent2"/>
                </a:solidFill>
                <a:latin typeface="Arial"/>
                <a:cs typeface="Arial"/>
              </a:rPr>
              <a:t>Very poor toughness!</a:t>
            </a:r>
          </a:p>
        </p:txBody>
      </p:sp>
    </p:spTree>
    <p:extLst>
      <p:ext uri="{BB962C8B-B14F-4D97-AF65-F5344CB8AC3E}">
        <p14:creationId xmlns:p14="http://schemas.microsoft.com/office/powerpoint/2010/main" val="13545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95300"/>
            <a:ext cx="59118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5735638" y="620714"/>
            <a:ext cx="205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000" dirty="0">
                <a:solidFill>
                  <a:srgbClr val="FFFFFF"/>
                </a:solidFill>
                <a:latin typeface="Arial"/>
                <a:cs typeface="Arial"/>
              </a:rPr>
              <a:t>50 µm</a:t>
            </a:r>
          </a:p>
        </p:txBody>
      </p:sp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6167439" y="1557338"/>
            <a:ext cx="1258887" cy="0"/>
          </a:xfrm>
          <a:prstGeom prst="line">
            <a:avLst/>
          </a:prstGeom>
          <a:noFill/>
          <a:ln w="57150" cmpd="sng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8" descr="Screen shot 2012-03-2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52400"/>
            <a:ext cx="83058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44" y="332657"/>
            <a:ext cx="5350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/>
                <a:cs typeface="Arial"/>
              </a:rPr>
              <a:t>Carbide-free alloys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0088" y="1810173"/>
            <a:ext cx="627607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800" dirty="0">
                <a:latin typeface="Arial"/>
                <a:cs typeface="Arial"/>
              </a:rPr>
              <a:t>Fe-0.4C-3Mn-2Si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800" dirty="0">
                <a:latin typeface="Arial"/>
                <a:cs typeface="Arial"/>
              </a:rPr>
              <a:t>Fe-</a:t>
            </a:r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0.2C</a:t>
            </a:r>
            <a:r>
              <a:rPr lang="en-US" sz="4800" dirty="0">
                <a:latin typeface="Arial"/>
                <a:cs typeface="Arial"/>
              </a:rPr>
              <a:t>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800" dirty="0">
                <a:latin typeface="Arial"/>
                <a:cs typeface="Arial"/>
              </a:rPr>
              <a:t>Fe-0.4C-</a:t>
            </a:r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4Ni</a:t>
            </a:r>
            <a:r>
              <a:rPr lang="en-US" sz="4800" dirty="0">
                <a:latin typeface="Arial"/>
                <a:cs typeface="Arial"/>
              </a:rPr>
              <a:t>-2Si </a:t>
            </a:r>
            <a:r>
              <a:rPr lang="en-US" sz="4800" dirty="0" err="1">
                <a:latin typeface="Arial"/>
                <a:cs typeface="Arial"/>
              </a:rPr>
              <a:t>wt</a:t>
            </a:r>
            <a:r>
              <a:rPr lang="en-US" sz="4800" dirty="0">
                <a:latin typeface="Arial"/>
                <a:cs typeface="Arial"/>
              </a:rPr>
              <a:t>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466102"/>
            <a:ext cx="6762528" cy="587145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268760"/>
            <a:ext cx="3707904" cy="787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-16302"/>
            <a:ext cx="6410006" cy="686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7320135" y="2480758"/>
            <a:ext cx="864096" cy="24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960096" y="2552767"/>
            <a:ext cx="1599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0.5 </a:t>
            </a:r>
            <a:r>
              <a:rPr lang="en-US" sz="3600" dirty="0" err="1">
                <a:latin typeface="Arial"/>
                <a:cs typeface="Arial"/>
              </a:rPr>
              <a:t>μm</a:t>
            </a:r>
            <a:endParaRPr lang="en-US" sz="3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reen Shot 2014-11-13 at 09.43.3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2999" r="4715" b="2097"/>
          <a:stretch/>
        </p:blipFill>
        <p:spPr bwMode="auto">
          <a:xfrm>
            <a:off x="551384" y="260648"/>
            <a:ext cx="784887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554162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1343472" y="236537"/>
            <a:ext cx="53371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>
            <a:extLst>
              <a:ext uri="{FF2B5EF4-FFF2-40B4-BE49-F238E27FC236}">
                <a16:creationId xmlns:a16="http://schemas.microsoft.com/office/drawing/2014/main" id="{2ABA2147-CB76-9641-BD43-083C90C5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9" y="260648"/>
            <a:ext cx="917737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4" name="Rectangle 6">
            <a:extLst>
              <a:ext uri="{FF2B5EF4-FFF2-40B4-BE49-F238E27FC236}">
                <a16:creationId xmlns:a16="http://schemas.microsoft.com/office/drawing/2014/main" id="{047EC924-DB16-EE42-AA51-2FC4DDB88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57" y="1844824"/>
            <a:ext cx="30480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7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BD19F-1495-4E45-94DF-65D240F57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88640"/>
            <a:ext cx="5980236" cy="5980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0BDEA-831D-AE4A-9B9D-4814C676EE13}"/>
              </a:ext>
            </a:extLst>
          </p:cNvPr>
          <p:cNvSpPr txBox="1"/>
          <p:nvPr/>
        </p:nvSpPr>
        <p:spPr>
          <a:xfrm>
            <a:off x="6384032" y="5938043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Bain: alloying elements in steels (1939)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36712"/>
            <a:ext cx="8110847" cy="54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74423"/>
            <a:ext cx="2448272" cy="164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8067C-34C8-3D41-9B43-15DC9210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04541" y="0"/>
            <a:ext cx="62717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E1F27-50AA-0844-A5F5-CD62D5D3B4B7}"/>
              </a:ext>
            </a:extLst>
          </p:cNvPr>
          <p:cNvSpPr txBox="1"/>
          <p:nvPr/>
        </p:nvSpPr>
        <p:spPr>
          <a:xfrm>
            <a:off x="5087888" y="5433805"/>
            <a:ext cx="445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image courtesy of pngimg.com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Creative Commons 4.0 BY-NC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B8D0-5A2E-FB4D-BBC3-F461E958DDED}"/>
              </a:ext>
            </a:extLst>
          </p:cNvPr>
          <p:cNvSpPr txBox="1"/>
          <p:nvPr/>
        </p:nvSpPr>
        <p:spPr>
          <a:xfrm>
            <a:off x="5087888" y="6334051"/>
            <a:ext cx="6686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https://creativecommons.org/licenses/by-nc/4.0/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386D7-0A3C-2341-A801-00B30805D151}"/>
              </a:ext>
            </a:extLst>
          </p:cNvPr>
          <p:cNvSpPr txBox="1"/>
          <p:nvPr/>
        </p:nvSpPr>
        <p:spPr>
          <a:xfrm>
            <a:off x="8328248" y="2996952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 to design</a:t>
            </a:r>
          </a:p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steels using</a:t>
            </a:r>
          </a:p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carbide-free</a:t>
            </a:r>
          </a:p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bainitic steel</a:t>
            </a:r>
          </a:p>
        </p:txBody>
      </p:sp>
    </p:spTree>
    <p:extLst>
      <p:ext uri="{BB962C8B-B14F-4D97-AF65-F5344CB8AC3E}">
        <p14:creationId xmlns:p14="http://schemas.microsoft.com/office/powerpoint/2010/main" val="394783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31889-A262-404B-8E8B-6BA251ED11A7}"/>
              </a:ext>
            </a:extLst>
          </p:cNvPr>
          <p:cNvSpPr txBox="1"/>
          <p:nvPr/>
        </p:nvSpPr>
        <p:spPr>
          <a:xfrm>
            <a:off x="551384" y="404664"/>
            <a:ext cx="8909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Rail steel – requirements: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F9CC5-DC7F-2341-9DEF-180B158F338E}"/>
              </a:ext>
            </a:extLst>
          </p:cNvPr>
          <p:cNvSpPr txBox="1"/>
          <p:nvPr/>
        </p:nvSpPr>
        <p:spPr>
          <a:xfrm>
            <a:off x="1779373" y="2162432"/>
            <a:ext cx="86533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Rolling-contact fatigue.</a:t>
            </a:r>
          </a:p>
          <a:p>
            <a:pPr marL="457200" indent="-457200">
              <a:buAutoNum type="arabicPeriod"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Wear resistance.</a:t>
            </a:r>
          </a:p>
        </p:txBody>
      </p:sp>
    </p:spTree>
    <p:extLst>
      <p:ext uri="{BB962C8B-B14F-4D97-AF65-F5344CB8AC3E}">
        <p14:creationId xmlns:p14="http://schemas.microsoft.com/office/powerpoint/2010/main" val="79765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tz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548680"/>
            <a:ext cx="2220584" cy="2088232"/>
          </a:xfrm>
          <a:prstGeom prst="rect">
            <a:avLst/>
          </a:prstGeom>
        </p:spPr>
      </p:pic>
      <p:pic>
        <p:nvPicPr>
          <p:cNvPr id="3" name="Picture 2" descr="img3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356992"/>
            <a:ext cx="4608512" cy="3380140"/>
          </a:xfrm>
          <a:prstGeom prst="rect">
            <a:avLst/>
          </a:prstGeom>
        </p:spPr>
      </p:pic>
      <p:pic>
        <p:nvPicPr>
          <p:cNvPr id="4" name="Picture 3" descr="img39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88640"/>
            <a:ext cx="4964584" cy="4261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72E3F-175C-0542-BA7C-246F74014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217" y="5390624"/>
            <a:ext cx="4597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nadium_rail" descr="vanadium_rail">
            <a:hlinkClick r:id="" action="ppaction://media"/>
            <a:extLst>
              <a:ext uri="{FF2B5EF4-FFF2-40B4-BE49-F238E27FC236}">
                <a16:creationId xmlns:a16="http://schemas.microsoft.com/office/drawing/2014/main" id="{0A9D1901-563A-5840-BDC1-5CA2B07D5D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36" y="332656"/>
            <a:ext cx="10699749" cy="60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0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620688"/>
            <a:ext cx="70881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1828800" y="6172200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80"/>
                </a:solidFill>
                <a:latin typeface="Arial" charset="0"/>
              </a:rPr>
              <a:t>Yates, Jerath, Bhadeshia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062D3-1F22-F14D-A689-453CDE6B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996061"/>
            <a:ext cx="8393231" cy="3169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9DCAD-F5BF-6945-9D0C-FBE4CBBC6101}"/>
              </a:ext>
            </a:extLst>
          </p:cNvPr>
          <p:cNvSpPr txBox="1"/>
          <p:nvPr/>
        </p:nvSpPr>
        <p:spPr>
          <a:xfrm>
            <a:off x="263352" y="210909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carbide-free bainitic rail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C1127-A110-8042-A234-42B160ABA2C2}"/>
              </a:ext>
            </a:extLst>
          </p:cNvPr>
          <p:cNvSpPr txBox="1"/>
          <p:nvPr/>
        </p:nvSpPr>
        <p:spPr>
          <a:xfrm>
            <a:off x="999957" y="5357144"/>
            <a:ext cx="68868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Carbide-free bainite has no hard particles,</a:t>
            </a:r>
          </a:p>
          <a:p>
            <a:r>
              <a:rPr lang="en-US" b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bainitic ferrite and retained austenite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7BF30-764D-E343-806F-FE0161D09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88" y="910771"/>
            <a:ext cx="2298700" cy="4699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963B0E9-6CEB-494C-B3D6-0D7DC1AA4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396038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Kevin Sawley: 90 million gross tonnes of traffic on curve</a:t>
            </a:r>
          </a:p>
        </p:txBody>
      </p:sp>
    </p:spTree>
    <p:extLst>
      <p:ext uri="{BB962C8B-B14F-4D97-AF65-F5344CB8AC3E}">
        <p14:creationId xmlns:p14="http://schemas.microsoft.com/office/powerpoint/2010/main" val="240401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Screen shot 2012-03-2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1600"/>
            <a:ext cx="8636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4" y="482600"/>
            <a:ext cx="7659687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Bainitics B320 euro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89154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764704"/>
            <a:ext cx="82089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/>
                <a:cs typeface="Arial"/>
              </a:rPr>
              <a:t>November 2019: 1 billion gross </a:t>
            </a:r>
            <a:r>
              <a:rPr lang="en-US" sz="4800" dirty="0" err="1">
                <a:latin typeface="Arial"/>
                <a:cs typeface="Arial"/>
              </a:rPr>
              <a:t>tonnes</a:t>
            </a:r>
            <a:r>
              <a:rPr lang="en-US" sz="4800" dirty="0">
                <a:latin typeface="Arial"/>
                <a:cs typeface="Arial"/>
              </a:rPr>
              <a:t> of traffic achieved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D2F997-37E3-0140-B5B9-5FF199F3C502}"/>
              </a:ext>
            </a:extLst>
          </p:cNvPr>
          <p:cNvSpPr txBox="1"/>
          <p:nvPr/>
        </p:nvSpPr>
        <p:spPr>
          <a:xfrm>
            <a:off x="457159" y="195739"/>
            <a:ext cx="8685391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Carbide-free bainitic rail in the tunnel has </a:t>
            </a:r>
          </a:p>
          <a:p>
            <a:pPr>
              <a:lnSpc>
                <a:spcPct val="150000"/>
              </a:lnSpc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completed &gt;1000,000,000 gross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of traffic </a:t>
            </a:r>
          </a:p>
          <a:p>
            <a:pPr>
              <a:lnSpc>
                <a:spcPct val="150000"/>
              </a:lnSpc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without developing fatigue, without need for grinding.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4A283-BC7C-E047-8347-BF94036457B5}"/>
              </a:ext>
            </a:extLst>
          </p:cNvPr>
          <p:cNvSpPr txBox="1"/>
          <p:nvPr/>
        </p:nvSpPr>
        <p:spPr>
          <a:xfrm>
            <a:off x="1055440" y="2348880"/>
            <a:ext cx="842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Pascal </a:t>
            </a:r>
            <a:r>
              <a:rPr lang="en-US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Secordel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Francerail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Jay Jaiswal (</a:t>
            </a:r>
            <a:r>
              <a:rPr lang="en-US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Arrail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2020</a:t>
            </a:r>
          </a:p>
        </p:txBody>
      </p:sp>
      <p:pic>
        <p:nvPicPr>
          <p:cNvPr id="7" name="Picture 6" descr="A picture containing sitting, table, food, brown&#10;&#10;Description automatically generated">
            <a:extLst>
              <a:ext uri="{FF2B5EF4-FFF2-40B4-BE49-F238E27FC236}">
                <a16:creationId xmlns:a16="http://schemas.microsoft.com/office/drawing/2014/main" id="{BBE73739-066F-4A47-A33E-AC398EB93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84" y="3411282"/>
            <a:ext cx="4169792" cy="3333338"/>
          </a:xfrm>
          <a:prstGeom prst="rect">
            <a:avLst/>
          </a:prstGeom>
        </p:spPr>
      </p:pic>
      <p:pic>
        <p:nvPicPr>
          <p:cNvPr id="9" name="Picture 8" descr="A picture containing outdoor, water, bird, standing&#10;&#10;Description automatically generated">
            <a:extLst>
              <a:ext uri="{FF2B5EF4-FFF2-40B4-BE49-F238E27FC236}">
                <a16:creationId xmlns:a16="http://schemas.microsoft.com/office/drawing/2014/main" id="{2BA81D46-CE85-9544-8B5B-229021FA8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855" y="3411282"/>
            <a:ext cx="5421695" cy="33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4876"/>
            <a:ext cx="883920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4419600" cy="914400"/>
          </a:xfrm>
          <a:noFill/>
        </p:spPr>
        <p:txBody>
          <a:bodyPr/>
          <a:lstStyle/>
          <a:p>
            <a:r>
              <a:rPr lang="en-GB" sz="3200">
                <a:solidFill>
                  <a:srgbClr val="6600CC"/>
                </a:solidFill>
                <a:latin typeface="Times" charset="0"/>
                <a:ea typeface="ＭＳ Ｐゴシック" charset="0"/>
                <a:cs typeface="ＭＳ Ｐゴシック" charset="0"/>
              </a:rPr>
              <a:t>Advances in carbide-free bainitic steels</a:t>
            </a:r>
          </a:p>
        </p:txBody>
      </p:sp>
      <p:sp>
        <p:nvSpPr>
          <p:cNvPr id="66562" name="Line 3"/>
          <p:cNvSpPr>
            <a:spLocks noChangeShapeType="1"/>
          </p:cNvSpPr>
          <p:nvPr/>
        </p:nvSpPr>
        <p:spPr bwMode="auto">
          <a:xfrm flipH="1" flipV="1">
            <a:off x="1612900" y="520700"/>
            <a:ext cx="12700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 flipH="1" flipV="1">
            <a:off x="1612900" y="520700"/>
            <a:ext cx="12700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 flipH="1" flipV="1">
            <a:off x="1689100" y="368300"/>
            <a:ext cx="12700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6"/>
          <p:cNvSpPr>
            <a:spLocks noChangeShapeType="1"/>
          </p:cNvSpPr>
          <p:nvPr/>
        </p:nvSpPr>
        <p:spPr bwMode="auto">
          <a:xfrm flipH="1" flipV="1">
            <a:off x="1689100" y="368300"/>
            <a:ext cx="12700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Freeform 7"/>
          <p:cNvSpPr>
            <a:spLocks/>
          </p:cNvSpPr>
          <p:nvPr/>
        </p:nvSpPr>
        <p:spPr bwMode="auto">
          <a:xfrm>
            <a:off x="5105400" y="3048000"/>
            <a:ext cx="3200400" cy="2311400"/>
          </a:xfrm>
          <a:custGeom>
            <a:avLst/>
            <a:gdLst>
              <a:gd name="T0" fmla="*/ 2147483647 w 2016"/>
              <a:gd name="T1" fmla="*/ 2147483647 h 1456"/>
              <a:gd name="T2" fmla="*/ 0 w 2016"/>
              <a:gd name="T3" fmla="*/ 2147483647 h 1456"/>
              <a:gd name="T4" fmla="*/ 2147483647 w 2016"/>
              <a:gd name="T5" fmla="*/ 2147483647 h 1456"/>
              <a:gd name="T6" fmla="*/ 2147483647 w 2016"/>
              <a:gd name="T7" fmla="*/ 2147483647 h 1456"/>
              <a:gd name="T8" fmla="*/ 2147483647 w 2016"/>
              <a:gd name="T9" fmla="*/ 2147483647 h 1456"/>
              <a:gd name="T10" fmla="*/ 2147483647 w 2016"/>
              <a:gd name="T11" fmla="*/ 2147483647 h 1456"/>
              <a:gd name="T12" fmla="*/ 2147483647 w 2016"/>
              <a:gd name="T13" fmla="*/ 2147483647 h 1456"/>
              <a:gd name="T14" fmla="*/ 2147483647 w 2016"/>
              <a:gd name="T15" fmla="*/ 2147483647 h 1456"/>
              <a:gd name="T16" fmla="*/ 2147483647 w 2016"/>
              <a:gd name="T17" fmla="*/ 2147483647 h 1456"/>
              <a:gd name="T18" fmla="*/ 2147483647 w 2016"/>
              <a:gd name="T19" fmla="*/ 2147483647 h 1456"/>
              <a:gd name="T20" fmla="*/ 2147483647 w 2016"/>
              <a:gd name="T21" fmla="*/ 2147483647 h 1456"/>
              <a:gd name="T22" fmla="*/ 2147483647 w 2016"/>
              <a:gd name="T23" fmla="*/ 2147483647 h 1456"/>
              <a:gd name="T24" fmla="*/ 2147483647 w 2016"/>
              <a:gd name="T25" fmla="*/ 2147483647 h 1456"/>
              <a:gd name="T26" fmla="*/ 2147483647 w 2016"/>
              <a:gd name="T27" fmla="*/ 2147483647 h 1456"/>
              <a:gd name="T28" fmla="*/ 2147483647 w 2016"/>
              <a:gd name="T29" fmla="*/ 2147483647 h 1456"/>
              <a:gd name="T30" fmla="*/ 2147483647 w 2016"/>
              <a:gd name="T31" fmla="*/ 2147483647 h 1456"/>
              <a:gd name="T32" fmla="*/ 2147483647 w 2016"/>
              <a:gd name="T33" fmla="*/ 2147483647 h 1456"/>
              <a:gd name="T34" fmla="*/ 2147483647 w 2016"/>
              <a:gd name="T35" fmla="*/ 2147483647 h 1456"/>
              <a:gd name="T36" fmla="*/ 2147483647 w 2016"/>
              <a:gd name="T37" fmla="*/ 2147483647 h 1456"/>
              <a:gd name="T38" fmla="*/ 2147483647 w 2016"/>
              <a:gd name="T39" fmla="*/ 2147483647 h 1456"/>
              <a:gd name="T40" fmla="*/ 2147483647 w 2016"/>
              <a:gd name="T41" fmla="*/ 2147483647 h 1456"/>
              <a:gd name="T42" fmla="*/ 2147483647 w 2016"/>
              <a:gd name="T43" fmla="*/ 2147483647 h 1456"/>
              <a:gd name="T44" fmla="*/ 2147483647 w 2016"/>
              <a:gd name="T45" fmla="*/ 2147483647 h 1456"/>
              <a:gd name="T46" fmla="*/ 2147483647 w 2016"/>
              <a:gd name="T47" fmla="*/ 2147483647 h 1456"/>
              <a:gd name="T48" fmla="*/ 2147483647 w 2016"/>
              <a:gd name="T49" fmla="*/ 2147483647 h 1456"/>
              <a:gd name="T50" fmla="*/ 2147483647 w 2016"/>
              <a:gd name="T51" fmla="*/ 2147483647 h 1456"/>
              <a:gd name="T52" fmla="*/ 2147483647 w 2016"/>
              <a:gd name="T53" fmla="*/ 2147483647 h 1456"/>
              <a:gd name="T54" fmla="*/ 2147483647 w 2016"/>
              <a:gd name="T55" fmla="*/ 2147483647 h 1456"/>
              <a:gd name="T56" fmla="*/ 2147483647 w 2016"/>
              <a:gd name="T57" fmla="*/ 2147483647 h 1456"/>
              <a:gd name="T58" fmla="*/ 2147483647 w 2016"/>
              <a:gd name="T59" fmla="*/ 2147483647 h 1456"/>
              <a:gd name="T60" fmla="*/ 2147483647 w 2016"/>
              <a:gd name="T61" fmla="*/ 2147483647 h 1456"/>
              <a:gd name="T62" fmla="*/ 2147483647 w 2016"/>
              <a:gd name="T63" fmla="*/ 2147483647 h 1456"/>
              <a:gd name="T64" fmla="*/ 2147483647 w 2016"/>
              <a:gd name="T65" fmla="*/ 2147483647 h 1456"/>
              <a:gd name="T66" fmla="*/ 2147483647 w 2016"/>
              <a:gd name="T67" fmla="*/ 2147483647 h 1456"/>
              <a:gd name="T68" fmla="*/ 2147483647 w 2016"/>
              <a:gd name="T69" fmla="*/ 2147483647 h 1456"/>
              <a:gd name="T70" fmla="*/ 2147483647 w 2016"/>
              <a:gd name="T71" fmla="*/ 2147483647 h 1456"/>
              <a:gd name="T72" fmla="*/ 2147483647 w 2016"/>
              <a:gd name="T73" fmla="*/ 2147483647 h 1456"/>
              <a:gd name="T74" fmla="*/ 2147483647 w 2016"/>
              <a:gd name="T75" fmla="*/ 2147483647 h 1456"/>
              <a:gd name="T76" fmla="*/ 2147483647 w 2016"/>
              <a:gd name="T77" fmla="*/ 2147483647 h 1456"/>
              <a:gd name="T78" fmla="*/ 2147483647 w 2016"/>
              <a:gd name="T79" fmla="*/ 2147483647 h 1456"/>
              <a:gd name="T80" fmla="*/ 2147483647 w 2016"/>
              <a:gd name="T81" fmla="*/ 2147483647 h 1456"/>
              <a:gd name="T82" fmla="*/ 2147483647 w 2016"/>
              <a:gd name="T83" fmla="*/ 2147483647 h 1456"/>
              <a:gd name="T84" fmla="*/ 2147483647 w 2016"/>
              <a:gd name="T85" fmla="*/ 2147483647 h 1456"/>
              <a:gd name="T86" fmla="*/ 2147483647 w 2016"/>
              <a:gd name="T87" fmla="*/ 2147483647 h 1456"/>
              <a:gd name="T88" fmla="*/ 2147483647 w 2016"/>
              <a:gd name="T89" fmla="*/ 2147483647 h 1456"/>
              <a:gd name="T90" fmla="*/ 2147483647 w 2016"/>
              <a:gd name="T91" fmla="*/ 2147483647 h 1456"/>
              <a:gd name="T92" fmla="*/ 2147483647 w 2016"/>
              <a:gd name="T93" fmla="*/ 2147483647 h 1456"/>
              <a:gd name="T94" fmla="*/ 2147483647 w 2016"/>
              <a:gd name="T95" fmla="*/ 2147483647 h 1456"/>
              <a:gd name="T96" fmla="*/ 2147483647 w 2016"/>
              <a:gd name="T97" fmla="*/ 2147483647 h 1456"/>
              <a:gd name="T98" fmla="*/ 2147483647 w 2016"/>
              <a:gd name="T99" fmla="*/ 2147483647 h 1456"/>
              <a:gd name="T100" fmla="*/ 2147483647 w 2016"/>
              <a:gd name="T101" fmla="*/ 2147483647 h 1456"/>
              <a:gd name="T102" fmla="*/ 2147483647 w 2016"/>
              <a:gd name="T103" fmla="*/ 0 h 14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16"/>
              <a:gd name="T157" fmla="*/ 0 h 1456"/>
              <a:gd name="T158" fmla="*/ 2016 w 2016"/>
              <a:gd name="T159" fmla="*/ 1456 h 14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16" h="1456">
                <a:moveTo>
                  <a:pt x="104" y="8"/>
                </a:moveTo>
                <a:lnTo>
                  <a:pt x="72" y="24"/>
                </a:lnTo>
                <a:lnTo>
                  <a:pt x="48" y="48"/>
                </a:lnTo>
                <a:lnTo>
                  <a:pt x="32" y="72"/>
                </a:lnTo>
                <a:lnTo>
                  <a:pt x="16" y="96"/>
                </a:lnTo>
                <a:lnTo>
                  <a:pt x="8" y="120"/>
                </a:lnTo>
                <a:lnTo>
                  <a:pt x="8" y="152"/>
                </a:lnTo>
                <a:lnTo>
                  <a:pt x="0" y="176"/>
                </a:lnTo>
                <a:lnTo>
                  <a:pt x="8" y="208"/>
                </a:lnTo>
                <a:lnTo>
                  <a:pt x="16" y="240"/>
                </a:lnTo>
                <a:lnTo>
                  <a:pt x="24" y="264"/>
                </a:lnTo>
                <a:lnTo>
                  <a:pt x="32" y="296"/>
                </a:lnTo>
                <a:lnTo>
                  <a:pt x="48" y="320"/>
                </a:lnTo>
                <a:lnTo>
                  <a:pt x="64" y="344"/>
                </a:lnTo>
                <a:lnTo>
                  <a:pt x="72" y="376"/>
                </a:lnTo>
                <a:lnTo>
                  <a:pt x="88" y="400"/>
                </a:lnTo>
                <a:lnTo>
                  <a:pt x="96" y="432"/>
                </a:lnTo>
                <a:lnTo>
                  <a:pt x="104" y="456"/>
                </a:lnTo>
                <a:lnTo>
                  <a:pt x="112" y="488"/>
                </a:lnTo>
                <a:lnTo>
                  <a:pt x="128" y="520"/>
                </a:lnTo>
                <a:lnTo>
                  <a:pt x="136" y="552"/>
                </a:lnTo>
                <a:lnTo>
                  <a:pt x="144" y="576"/>
                </a:lnTo>
                <a:lnTo>
                  <a:pt x="152" y="608"/>
                </a:lnTo>
                <a:lnTo>
                  <a:pt x="160" y="640"/>
                </a:lnTo>
                <a:lnTo>
                  <a:pt x="168" y="664"/>
                </a:lnTo>
                <a:lnTo>
                  <a:pt x="176" y="696"/>
                </a:lnTo>
                <a:lnTo>
                  <a:pt x="192" y="728"/>
                </a:lnTo>
                <a:lnTo>
                  <a:pt x="200" y="752"/>
                </a:lnTo>
                <a:lnTo>
                  <a:pt x="216" y="776"/>
                </a:lnTo>
                <a:lnTo>
                  <a:pt x="232" y="808"/>
                </a:lnTo>
                <a:lnTo>
                  <a:pt x="248" y="832"/>
                </a:lnTo>
                <a:lnTo>
                  <a:pt x="264" y="856"/>
                </a:lnTo>
                <a:lnTo>
                  <a:pt x="280" y="872"/>
                </a:lnTo>
                <a:lnTo>
                  <a:pt x="304" y="896"/>
                </a:lnTo>
                <a:lnTo>
                  <a:pt x="328" y="912"/>
                </a:lnTo>
                <a:lnTo>
                  <a:pt x="352" y="928"/>
                </a:lnTo>
                <a:lnTo>
                  <a:pt x="384" y="944"/>
                </a:lnTo>
                <a:lnTo>
                  <a:pt x="400" y="944"/>
                </a:lnTo>
                <a:lnTo>
                  <a:pt x="424" y="952"/>
                </a:lnTo>
                <a:lnTo>
                  <a:pt x="440" y="960"/>
                </a:lnTo>
                <a:lnTo>
                  <a:pt x="464" y="960"/>
                </a:lnTo>
                <a:lnTo>
                  <a:pt x="480" y="968"/>
                </a:lnTo>
                <a:lnTo>
                  <a:pt x="504" y="976"/>
                </a:lnTo>
                <a:lnTo>
                  <a:pt x="520" y="976"/>
                </a:lnTo>
                <a:lnTo>
                  <a:pt x="544" y="984"/>
                </a:lnTo>
                <a:lnTo>
                  <a:pt x="560" y="992"/>
                </a:lnTo>
                <a:lnTo>
                  <a:pt x="576" y="1000"/>
                </a:lnTo>
                <a:lnTo>
                  <a:pt x="600" y="1000"/>
                </a:lnTo>
                <a:lnTo>
                  <a:pt x="616" y="1008"/>
                </a:lnTo>
                <a:lnTo>
                  <a:pt x="640" y="1016"/>
                </a:lnTo>
                <a:lnTo>
                  <a:pt x="656" y="1024"/>
                </a:lnTo>
                <a:lnTo>
                  <a:pt x="672" y="1032"/>
                </a:lnTo>
                <a:lnTo>
                  <a:pt x="696" y="1040"/>
                </a:lnTo>
                <a:lnTo>
                  <a:pt x="712" y="1048"/>
                </a:lnTo>
                <a:lnTo>
                  <a:pt x="736" y="1056"/>
                </a:lnTo>
                <a:lnTo>
                  <a:pt x="752" y="1064"/>
                </a:lnTo>
                <a:lnTo>
                  <a:pt x="768" y="1072"/>
                </a:lnTo>
                <a:lnTo>
                  <a:pt x="792" y="1080"/>
                </a:lnTo>
                <a:lnTo>
                  <a:pt x="808" y="1088"/>
                </a:lnTo>
                <a:lnTo>
                  <a:pt x="824" y="1096"/>
                </a:lnTo>
                <a:lnTo>
                  <a:pt x="848" y="1112"/>
                </a:lnTo>
                <a:lnTo>
                  <a:pt x="864" y="1120"/>
                </a:lnTo>
                <a:lnTo>
                  <a:pt x="880" y="1128"/>
                </a:lnTo>
                <a:lnTo>
                  <a:pt x="904" y="1136"/>
                </a:lnTo>
                <a:lnTo>
                  <a:pt x="920" y="1144"/>
                </a:lnTo>
                <a:lnTo>
                  <a:pt x="936" y="1160"/>
                </a:lnTo>
                <a:lnTo>
                  <a:pt x="952" y="1168"/>
                </a:lnTo>
                <a:lnTo>
                  <a:pt x="976" y="1176"/>
                </a:lnTo>
                <a:lnTo>
                  <a:pt x="992" y="1184"/>
                </a:lnTo>
                <a:lnTo>
                  <a:pt x="1008" y="1192"/>
                </a:lnTo>
                <a:lnTo>
                  <a:pt x="1024" y="1208"/>
                </a:lnTo>
                <a:lnTo>
                  <a:pt x="1048" y="1216"/>
                </a:lnTo>
                <a:lnTo>
                  <a:pt x="1064" y="1224"/>
                </a:lnTo>
                <a:lnTo>
                  <a:pt x="1080" y="1232"/>
                </a:lnTo>
                <a:lnTo>
                  <a:pt x="1096" y="1248"/>
                </a:lnTo>
                <a:lnTo>
                  <a:pt x="1112" y="1256"/>
                </a:lnTo>
                <a:lnTo>
                  <a:pt x="1136" y="1264"/>
                </a:lnTo>
                <a:lnTo>
                  <a:pt x="1152" y="1272"/>
                </a:lnTo>
                <a:lnTo>
                  <a:pt x="1168" y="1280"/>
                </a:lnTo>
                <a:lnTo>
                  <a:pt x="1184" y="1296"/>
                </a:lnTo>
                <a:lnTo>
                  <a:pt x="1200" y="1304"/>
                </a:lnTo>
                <a:lnTo>
                  <a:pt x="1216" y="1312"/>
                </a:lnTo>
                <a:lnTo>
                  <a:pt x="1232" y="1320"/>
                </a:lnTo>
                <a:lnTo>
                  <a:pt x="1256" y="1336"/>
                </a:lnTo>
                <a:lnTo>
                  <a:pt x="1272" y="1344"/>
                </a:lnTo>
                <a:lnTo>
                  <a:pt x="1296" y="1352"/>
                </a:lnTo>
                <a:lnTo>
                  <a:pt x="1328" y="1360"/>
                </a:lnTo>
                <a:lnTo>
                  <a:pt x="1360" y="1376"/>
                </a:lnTo>
                <a:lnTo>
                  <a:pt x="1392" y="1384"/>
                </a:lnTo>
                <a:lnTo>
                  <a:pt x="1416" y="1392"/>
                </a:lnTo>
                <a:lnTo>
                  <a:pt x="1448" y="1400"/>
                </a:lnTo>
                <a:lnTo>
                  <a:pt x="1480" y="1408"/>
                </a:lnTo>
                <a:lnTo>
                  <a:pt x="1504" y="1416"/>
                </a:lnTo>
                <a:lnTo>
                  <a:pt x="1536" y="1424"/>
                </a:lnTo>
                <a:lnTo>
                  <a:pt x="1568" y="1432"/>
                </a:lnTo>
                <a:lnTo>
                  <a:pt x="1592" y="1440"/>
                </a:lnTo>
                <a:lnTo>
                  <a:pt x="1624" y="1448"/>
                </a:lnTo>
                <a:lnTo>
                  <a:pt x="1656" y="1448"/>
                </a:lnTo>
                <a:lnTo>
                  <a:pt x="1688" y="1456"/>
                </a:lnTo>
                <a:lnTo>
                  <a:pt x="1712" y="1456"/>
                </a:lnTo>
                <a:lnTo>
                  <a:pt x="1744" y="1456"/>
                </a:lnTo>
                <a:lnTo>
                  <a:pt x="1776" y="1456"/>
                </a:lnTo>
                <a:lnTo>
                  <a:pt x="1808" y="1456"/>
                </a:lnTo>
                <a:lnTo>
                  <a:pt x="1832" y="1456"/>
                </a:lnTo>
                <a:lnTo>
                  <a:pt x="1864" y="1448"/>
                </a:lnTo>
                <a:lnTo>
                  <a:pt x="1896" y="1440"/>
                </a:lnTo>
                <a:lnTo>
                  <a:pt x="1912" y="1440"/>
                </a:lnTo>
                <a:lnTo>
                  <a:pt x="1928" y="1432"/>
                </a:lnTo>
                <a:lnTo>
                  <a:pt x="1944" y="1432"/>
                </a:lnTo>
                <a:lnTo>
                  <a:pt x="1960" y="1424"/>
                </a:lnTo>
                <a:lnTo>
                  <a:pt x="1976" y="1424"/>
                </a:lnTo>
                <a:lnTo>
                  <a:pt x="1992" y="1416"/>
                </a:lnTo>
                <a:lnTo>
                  <a:pt x="2000" y="1400"/>
                </a:lnTo>
                <a:lnTo>
                  <a:pt x="2000" y="1392"/>
                </a:lnTo>
                <a:lnTo>
                  <a:pt x="2008" y="1376"/>
                </a:lnTo>
                <a:lnTo>
                  <a:pt x="2008" y="1360"/>
                </a:lnTo>
                <a:lnTo>
                  <a:pt x="2016" y="1344"/>
                </a:lnTo>
                <a:lnTo>
                  <a:pt x="2016" y="1328"/>
                </a:lnTo>
                <a:lnTo>
                  <a:pt x="2016" y="1312"/>
                </a:lnTo>
                <a:lnTo>
                  <a:pt x="2016" y="1288"/>
                </a:lnTo>
                <a:lnTo>
                  <a:pt x="2008" y="1272"/>
                </a:lnTo>
                <a:lnTo>
                  <a:pt x="2008" y="1248"/>
                </a:lnTo>
                <a:lnTo>
                  <a:pt x="2008" y="1232"/>
                </a:lnTo>
                <a:lnTo>
                  <a:pt x="2000" y="1208"/>
                </a:lnTo>
                <a:lnTo>
                  <a:pt x="1992" y="1192"/>
                </a:lnTo>
                <a:lnTo>
                  <a:pt x="1992" y="1168"/>
                </a:lnTo>
                <a:lnTo>
                  <a:pt x="1984" y="1144"/>
                </a:lnTo>
                <a:lnTo>
                  <a:pt x="1976" y="1128"/>
                </a:lnTo>
                <a:lnTo>
                  <a:pt x="1968" y="1104"/>
                </a:lnTo>
                <a:lnTo>
                  <a:pt x="1960" y="1080"/>
                </a:lnTo>
                <a:lnTo>
                  <a:pt x="1952" y="1056"/>
                </a:lnTo>
                <a:lnTo>
                  <a:pt x="1944" y="1032"/>
                </a:lnTo>
                <a:lnTo>
                  <a:pt x="1928" y="1008"/>
                </a:lnTo>
                <a:lnTo>
                  <a:pt x="1920" y="984"/>
                </a:lnTo>
                <a:lnTo>
                  <a:pt x="1912" y="960"/>
                </a:lnTo>
                <a:lnTo>
                  <a:pt x="1896" y="944"/>
                </a:lnTo>
                <a:lnTo>
                  <a:pt x="1880" y="920"/>
                </a:lnTo>
                <a:lnTo>
                  <a:pt x="1872" y="896"/>
                </a:lnTo>
                <a:lnTo>
                  <a:pt x="1856" y="872"/>
                </a:lnTo>
                <a:lnTo>
                  <a:pt x="1840" y="848"/>
                </a:lnTo>
                <a:lnTo>
                  <a:pt x="1832" y="824"/>
                </a:lnTo>
                <a:lnTo>
                  <a:pt x="1816" y="800"/>
                </a:lnTo>
                <a:lnTo>
                  <a:pt x="1800" y="776"/>
                </a:lnTo>
                <a:lnTo>
                  <a:pt x="1784" y="752"/>
                </a:lnTo>
                <a:lnTo>
                  <a:pt x="1768" y="736"/>
                </a:lnTo>
                <a:lnTo>
                  <a:pt x="1752" y="712"/>
                </a:lnTo>
                <a:lnTo>
                  <a:pt x="1736" y="688"/>
                </a:lnTo>
                <a:lnTo>
                  <a:pt x="1720" y="672"/>
                </a:lnTo>
                <a:lnTo>
                  <a:pt x="1704" y="648"/>
                </a:lnTo>
                <a:lnTo>
                  <a:pt x="1688" y="632"/>
                </a:lnTo>
                <a:lnTo>
                  <a:pt x="1672" y="608"/>
                </a:lnTo>
                <a:lnTo>
                  <a:pt x="1656" y="592"/>
                </a:lnTo>
                <a:lnTo>
                  <a:pt x="1632" y="568"/>
                </a:lnTo>
                <a:lnTo>
                  <a:pt x="1616" y="552"/>
                </a:lnTo>
                <a:lnTo>
                  <a:pt x="1600" y="536"/>
                </a:lnTo>
                <a:lnTo>
                  <a:pt x="1584" y="520"/>
                </a:lnTo>
                <a:lnTo>
                  <a:pt x="1568" y="504"/>
                </a:lnTo>
                <a:lnTo>
                  <a:pt x="1544" y="488"/>
                </a:lnTo>
                <a:lnTo>
                  <a:pt x="1528" y="480"/>
                </a:lnTo>
                <a:lnTo>
                  <a:pt x="1512" y="464"/>
                </a:lnTo>
                <a:lnTo>
                  <a:pt x="1480" y="456"/>
                </a:lnTo>
                <a:lnTo>
                  <a:pt x="1448" y="456"/>
                </a:lnTo>
                <a:lnTo>
                  <a:pt x="1424" y="448"/>
                </a:lnTo>
                <a:lnTo>
                  <a:pt x="1392" y="440"/>
                </a:lnTo>
                <a:lnTo>
                  <a:pt x="1360" y="432"/>
                </a:lnTo>
                <a:lnTo>
                  <a:pt x="1328" y="424"/>
                </a:lnTo>
                <a:lnTo>
                  <a:pt x="1304" y="424"/>
                </a:lnTo>
                <a:lnTo>
                  <a:pt x="1272" y="416"/>
                </a:lnTo>
                <a:lnTo>
                  <a:pt x="1240" y="408"/>
                </a:lnTo>
                <a:lnTo>
                  <a:pt x="1208" y="400"/>
                </a:lnTo>
                <a:lnTo>
                  <a:pt x="1184" y="384"/>
                </a:lnTo>
                <a:lnTo>
                  <a:pt x="1152" y="376"/>
                </a:lnTo>
                <a:lnTo>
                  <a:pt x="1120" y="368"/>
                </a:lnTo>
                <a:lnTo>
                  <a:pt x="1096" y="360"/>
                </a:lnTo>
                <a:lnTo>
                  <a:pt x="1064" y="352"/>
                </a:lnTo>
                <a:lnTo>
                  <a:pt x="1032" y="344"/>
                </a:lnTo>
                <a:lnTo>
                  <a:pt x="1000" y="336"/>
                </a:lnTo>
                <a:lnTo>
                  <a:pt x="976" y="320"/>
                </a:lnTo>
                <a:lnTo>
                  <a:pt x="944" y="312"/>
                </a:lnTo>
                <a:lnTo>
                  <a:pt x="912" y="304"/>
                </a:lnTo>
                <a:lnTo>
                  <a:pt x="888" y="288"/>
                </a:lnTo>
                <a:lnTo>
                  <a:pt x="856" y="280"/>
                </a:lnTo>
                <a:lnTo>
                  <a:pt x="832" y="272"/>
                </a:lnTo>
                <a:lnTo>
                  <a:pt x="800" y="256"/>
                </a:lnTo>
                <a:lnTo>
                  <a:pt x="768" y="248"/>
                </a:lnTo>
                <a:lnTo>
                  <a:pt x="744" y="240"/>
                </a:lnTo>
                <a:lnTo>
                  <a:pt x="712" y="224"/>
                </a:lnTo>
                <a:lnTo>
                  <a:pt x="680" y="216"/>
                </a:lnTo>
                <a:lnTo>
                  <a:pt x="656" y="200"/>
                </a:lnTo>
                <a:lnTo>
                  <a:pt x="624" y="192"/>
                </a:lnTo>
                <a:lnTo>
                  <a:pt x="592" y="184"/>
                </a:lnTo>
                <a:lnTo>
                  <a:pt x="568" y="168"/>
                </a:lnTo>
                <a:lnTo>
                  <a:pt x="536" y="160"/>
                </a:lnTo>
                <a:lnTo>
                  <a:pt x="512" y="144"/>
                </a:lnTo>
                <a:lnTo>
                  <a:pt x="480" y="136"/>
                </a:lnTo>
                <a:lnTo>
                  <a:pt x="448" y="128"/>
                </a:lnTo>
                <a:lnTo>
                  <a:pt x="424" y="112"/>
                </a:lnTo>
                <a:lnTo>
                  <a:pt x="392" y="104"/>
                </a:lnTo>
                <a:lnTo>
                  <a:pt x="368" y="96"/>
                </a:lnTo>
                <a:lnTo>
                  <a:pt x="336" y="80"/>
                </a:lnTo>
                <a:lnTo>
                  <a:pt x="304" y="72"/>
                </a:lnTo>
                <a:lnTo>
                  <a:pt x="280" y="64"/>
                </a:lnTo>
                <a:lnTo>
                  <a:pt x="248" y="48"/>
                </a:lnTo>
                <a:lnTo>
                  <a:pt x="216" y="40"/>
                </a:lnTo>
                <a:lnTo>
                  <a:pt x="192" y="32"/>
                </a:lnTo>
                <a:lnTo>
                  <a:pt x="160" y="16"/>
                </a:lnTo>
                <a:lnTo>
                  <a:pt x="136" y="8"/>
                </a:lnTo>
                <a:lnTo>
                  <a:pt x="104" y="0"/>
                </a:lnTo>
                <a:lnTo>
                  <a:pt x="104" y="8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Freeform 8"/>
          <p:cNvSpPr>
            <a:spLocks/>
          </p:cNvSpPr>
          <p:nvPr/>
        </p:nvSpPr>
        <p:spPr bwMode="auto">
          <a:xfrm>
            <a:off x="5422900" y="1562100"/>
            <a:ext cx="3238500" cy="2921000"/>
          </a:xfrm>
          <a:custGeom>
            <a:avLst/>
            <a:gdLst>
              <a:gd name="T0" fmla="*/ 2147483647 w 2040"/>
              <a:gd name="T1" fmla="*/ 0 h 1840"/>
              <a:gd name="T2" fmla="*/ 0 w 2040"/>
              <a:gd name="T3" fmla="*/ 2147483647 h 1840"/>
              <a:gd name="T4" fmla="*/ 2147483647 w 2040"/>
              <a:gd name="T5" fmla="*/ 2147483647 h 1840"/>
              <a:gd name="T6" fmla="*/ 2147483647 w 2040"/>
              <a:gd name="T7" fmla="*/ 2147483647 h 1840"/>
              <a:gd name="T8" fmla="*/ 2147483647 w 2040"/>
              <a:gd name="T9" fmla="*/ 0 h 1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0"/>
              <a:gd name="T16" fmla="*/ 0 h 1840"/>
              <a:gd name="T17" fmla="*/ 2040 w 2040"/>
              <a:gd name="T18" fmla="*/ 1840 h 18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0" h="1840">
                <a:moveTo>
                  <a:pt x="296" y="0"/>
                </a:moveTo>
                <a:lnTo>
                  <a:pt x="0" y="288"/>
                </a:lnTo>
                <a:lnTo>
                  <a:pt x="2040" y="1840"/>
                </a:lnTo>
                <a:lnTo>
                  <a:pt x="2040" y="1576"/>
                </a:lnTo>
                <a:lnTo>
                  <a:pt x="296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8" name="Group 9"/>
          <p:cNvGrpSpPr>
            <a:grpSpLocks/>
          </p:cNvGrpSpPr>
          <p:nvPr/>
        </p:nvGrpSpPr>
        <p:grpSpPr bwMode="auto">
          <a:xfrm>
            <a:off x="3835400" y="5753101"/>
            <a:ext cx="6065838" cy="244475"/>
            <a:chOff x="1456" y="3624"/>
            <a:chExt cx="3821" cy="154"/>
          </a:xfrm>
        </p:grpSpPr>
        <p:sp>
          <p:nvSpPr>
            <p:cNvPr id="66672" name="Rectangle 10"/>
            <p:cNvSpPr>
              <a:spLocks noChangeArrowheads="1"/>
            </p:cNvSpPr>
            <p:nvPr/>
          </p:nvSpPr>
          <p:spPr bwMode="auto">
            <a:xfrm>
              <a:off x="493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2500</a:t>
              </a:r>
              <a:endParaRPr lang="en-GB">
                <a:latin typeface="Times" charset="0"/>
              </a:endParaRPr>
            </a:p>
          </p:txBody>
        </p:sp>
        <p:sp>
          <p:nvSpPr>
            <p:cNvPr id="66673" name="Rectangle 11"/>
            <p:cNvSpPr>
              <a:spLocks noChangeArrowheads="1"/>
            </p:cNvSpPr>
            <p:nvPr/>
          </p:nvSpPr>
          <p:spPr bwMode="auto">
            <a:xfrm>
              <a:off x="377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2000</a:t>
              </a:r>
              <a:endParaRPr lang="en-GB">
                <a:latin typeface="Times" charset="0"/>
              </a:endParaRPr>
            </a:p>
          </p:txBody>
        </p:sp>
        <p:sp>
          <p:nvSpPr>
            <p:cNvPr id="66674" name="Rectangle 12"/>
            <p:cNvSpPr>
              <a:spLocks noChangeArrowheads="1"/>
            </p:cNvSpPr>
            <p:nvPr/>
          </p:nvSpPr>
          <p:spPr bwMode="auto">
            <a:xfrm>
              <a:off x="261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1500</a:t>
              </a:r>
              <a:endParaRPr lang="en-GB">
                <a:latin typeface="Times" charset="0"/>
              </a:endParaRPr>
            </a:p>
          </p:txBody>
        </p:sp>
        <p:sp>
          <p:nvSpPr>
            <p:cNvPr id="66675" name="Rectangle 13"/>
            <p:cNvSpPr>
              <a:spLocks noChangeArrowheads="1"/>
            </p:cNvSpPr>
            <p:nvPr/>
          </p:nvSpPr>
          <p:spPr bwMode="auto">
            <a:xfrm>
              <a:off x="145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1000</a:t>
              </a:r>
              <a:endParaRPr lang="en-GB">
                <a:latin typeface="Times" charset="0"/>
              </a:endParaRPr>
            </a:p>
          </p:txBody>
        </p:sp>
      </p:grpSp>
      <p:grpSp>
        <p:nvGrpSpPr>
          <p:cNvPr id="66569" name="Group 14"/>
          <p:cNvGrpSpPr>
            <a:grpSpLocks/>
          </p:cNvGrpSpPr>
          <p:nvPr/>
        </p:nvGrpSpPr>
        <p:grpSpPr bwMode="auto">
          <a:xfrm>
            <a:off x="4114800" y="1219200"/>
            <a:ext cx="5526088" cy="4471988"/>
            <a:chOff x="1632" y="768"/>
            <a:chExt cx="3481" cy="2817"/>
          </a:xfrm>
        </p:grpSpPr>
        <p:sp>
          <p:nvSpPr>
            <p:cNvPr id="66638" name="Line 15"/>
            <p:cNvSpPr>
              <a:spLocks noChangeShapeType="1"/>
            </p:cNvSpPr>
            <p:nvPr/>
          </p:nvSpPr>
          <p:spPr bwMode="auto">
            <a:xfrm>
              <a:off x="163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9" name="Line 16"/>
            <p:cNvSpPr>
              <a:spLocks noChangeShapeType="1"/>
            </p:cNvSpPr>
            <p:nvPr/>
          </p:nvSpPr>
          <p:spPr bwMode="auto">
            <a:xfrm flipV="1">
              <a:off x="163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0" name="Line 17"/>
            <p:cNvSpPr>
              <a:spLocks noChangeShapeType="1"/>
            </p:cNvSpPr>
            <p:nvPr/>
          </p:nvSpPr>
          <p:spPr bwMode="auto">
            <a:xfrm>
              <a:off x="1864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1" name="Line 18"/>
            <p:cNvSpPr>
              <a:spLocks noChangeShapeType="1"/>
            </p:cNvSpPr>
            <p:nvPr/>
          </p:nvSpPr>
          <p:spPr bwMode="auto">
            <a:xfrm flipV="1">
              <a:off x="1864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2" name="Line 19"/>
            <p:cNvSpPr>
              <a:spLocks noChangeShapeType="1"/>
            </p:cNvSpPr>
            <p:nvPr/>
          </p:nvSpPr>
          <p:spPr bwMode="auto">
            <a:xfrm>
              <a:off x="2096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3" name="Line 20"/>
            <p:cNvSpPr>
              <a:spLocks noChangeShapeType="1"/>
            </p:cNvSpPr>
            <p:nvPr/>
          </p:nvSpPr>
          <p:spPr bwMode="auto">
            <a:xfrm flipV="1">
              <a:off x="2096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4" name="Line 21"/>
            <p:cNvSpPr>
              <a:spLocks noChangeShapeType="1"/>
            </p:cNvSpPr>
            <p:nvPr/>
          </p:nvSpPr>
          <p:spPr bwMode="auto">
            <a:xfrm>
              <a:off x="2328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5" name="Line 22"/>
            <p:cNvSpPr>
              <a:spLocks noChangeShapeType="1"/>
            </p:cNvSpPr>
            <p:nvPr/>
          </p:nvSpPr>
          <p:spPr bwMode="auto">
            <a:xfrm flipV="1">
              <a:off x="2328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6" name="Line 23"/>
            <p:cNvSpPr>
              <a:spLocks noChangeShapeType="1"/>
            </p:cNvSpPr>
            <p:nvPr/>
          </p:nvSpPr>
          <p:spPr bwMode="auto">
            <a:xfrm>
              <a:off x="2560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7" name="Line 24"/>
            <p:cNvSpPr>
              <a:spLocks noChangeShapeType="1"/>
            </p:cNvSpPr>
            <p:nvPr/>
          </p:nvSpPr>
          <p:spPr bwMode="auto">
            <a:xfrm flipV="1">
              <a:off x="2560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8" name="Line 25"/>
            <p:cNvSpPr>
              <a:spLocks noChangeShapeType="1"/>
            </p:cNvSpPr>
            <p:nvPr/>
          </p:nvSpPr>
          <p:spPr bwMode="auto">
            <a:xfrm>
              <a:off x="279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9" name="Line 26"/>
            <p:cNvSpPr>
              <a:spLocks noChangeShapeType="1"/>
            </p:cNvSpPr>
            <p:nvPr/>
          </p:nvSpPr>
          <p:spPr bwMode="auto">
            <a:xfrm flipV="1">
              <a:off x="279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0" name="Line 27"/>
            <p:cNvSpPr>
              <a:spLocks noChangeShapeType="1"/>
            </p:cNvSpPr>
            <p:nvPr/>
          </p:nvSpPr>
          <p:spPr bwMode="auto">
            <a:xfrm>
              <a:off x="3024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1" name="Line 28"/>
            <p:cNvSpPr>
              <a:spLocks noChangeShapeType="1"/>
            </p:cNvSpPr>
            <p:nvPr/>
          </p:nvSpPr>
          <p:spPr bwMode="auto">
            <a:xfrm flipV="1">
              <a:off x="3024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2" name="Line 29"/>
            <p:cNvSpPr>
              <a:spLocks noChangeShapeType="1"/>
            </p:cNvSpPr>
            <p:nvPr/>
          </p:nvSpPr>
          <p:spPr bwMode="auto">
            <a:xfrm>
              <a:off x="3256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3" name="Line 30"/>
            <p:cNvSpPr>
              <a:spLocks noChangeShapeType="1"/>
            </p:cNvSpPr>
            <p:nvPr/>
          </p:nvSpPr>
          <p:spPr bwMode="auto">
            <a:xfrm flipV="1">
              <a:off x="3256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4" name="Line 31"/>
            <p:cNvSpPr>
              <a:spLocks noChangeShapeType="1"/>
            </p:cNvSpPr>
            <p:nvPr/>
          </p:nvSpPr>
          <p:spPr bwMode="auto">
            <a:xfrm>
              <a:off x="3488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5" name="Line 32"/>
            <p:cNvSpPr>
              <a:spLocks noChangeShapeType="1"/>
            </p:cNvSpPr>
            <p:nvPr/>
          </p:nvSpPr>
          <p:spPr bwMode="auto">
            <a:xfrm flipV="1">
              <a:off x="3488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6" name="Line 33"/>
            <p:cNvSpPr>
              <a:spLocks noChangeShapeType="1"/>
            </p:cNvSpPr>
            <p:nvPr/>
          </p:nvSpPr>
          <p:spPr bwMode="auto">
            <a:xfrm>
              <a:off x="3720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7" name="Line 34"/>
            <p:cNvSpPr>
              <a:spLocks noChangeShapeType="1"/>
            </p:cNvSpPr>
            <p:nvPr/>
          </p:nvSpPr>
          <p:spPr bwMode="auto">
            <a:xfrm flipV="1">
              <a:off x="3720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8" name="Line 35"/>
            <p:cNvSpPr>
              <a:spLocks noChangeShapeType="1"/>
            </p:cNvSpPr>
            <p:nvPr/>
          </p:nvSpPr>
          <p:spPr bwMode="auto">
            <a:xfrm>
              <a:off x="395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9" name="Line 36"/>
            <p:cNvSpPr>
              <a:spLocks noChangeShapeType="1"/>
            </p:cNvSpPr>
            <p:nvPr/>
          </p:nvSpPr>
          <p:spPr bwMode="auto">
            <a:xfrm flipV="1">
              <a:off x="395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0" name="Line 37"/>
            <p:cNvSpPr>
              <a:spLocks noChangeShapeType="1"/>
            </p:cNvSpPr>
            <p:nvPr/>
          </p:nvSpPr>
          <p:spPr bwMode="auto">
            <a:xfrm>
              <a:off x="4184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1" name="Line 38"/>
            <p:cNvSpPr>
              <a:spLocks noChangeShapeType="1"/>
            </p:cNvSpPr>
            <p:nvPr/>
          </p:nvSpPr>
          <p:spPr bwMode="auto">
            <a:xfrm flipV="1">
              <a:off x="4184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2" name="Line 39"/>
            <p:cNvSpPr>
              <a:spLocks noChangeShapeType="1"/>
            </p:cNvSpPr>
            <p:nvPr/>
          </p:nvSpPr>
          <p:spPr bwMode="auto">
            <a:xfrm>
              <a:off x="4416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3" name="Line 40"/>
            <p:cNvSpPr>
              <a:spLocks noChangeShapeType="1"/>
            </p:cNvSpPr>
            <p:nvPr/>
          </p:nvSpPr>
          <p:spPr bwMode="auto">
            <a:xfrm flipV="1">
              <a:off x="4416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4" name="Line 41"/>
            <p:cNvSpPr>
              <a:spLocks noChangeShapeType="1"/>
            </p:cNvSpPr>
            <p:nvPr/>
          </p:nvSpPr>
          <p:spPr bwMode="auto">
            <a:xfrm>
              <a:off x="4648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5" name="Line 42"/>
            <p:cNvSpPr>
              <a:spLocks noChangeShapeType="1"/>
            </p:cNvSpPr>
            <p:nvPr/>
          </p:nvSpPr>
          <p:spPr bwMode="auto">
            <a:xfrm flipV="1">
              <a:off x="4648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6" name="Line 43"/>
            <p:cNvSpPr>
              <a:spLocks noChangeShapeType="1"/>
            </p:cNvSpPr>
            <p:nvPr/>
          </p:nvSpPr>
          <p:spPr bwMode="auto">
            <a:xfrm>
              <a:off x="4880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7" name="Line 44"/>
            <p:cNvSpPr>
              <a:spLocks noChangeShapeType="1"/>
            </p:cNvSpPr>
            <p:nvPr/>
          </p:nvSpPr>
          <p:spPr bwMode="auto">
            <a:xfrm flipV="1">
              <a:off x="4880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8" name="Line 45"/>
            <p:cNvSpPr>
              <a:spLocks noChangeShapeType="1"/>
            </p:cNvSpPr>
            <p:nvPr/>
          </p:nvSpPr>
          <p:spPr bwMode="auto">
            <a:xfrm>
              <a:off x="511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9" name="Line 46"/>
            <p:cNvSpPr>
              <a:spLocks noChangeShapeType="1"/>
            </p:cNvSpPr>
            <p:nvPr/>
          </p:nvSpPr>
          <p:spPr bwMode="auto">
            <a:xfrm flipV="1">
              <a:off x="511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70" name="Freeform 47"/>
            <p:cNvSpPr>
              <a:spLocks/>
            </p:cNvSpPr>
            <p:nvPr/>
          </p:nvSpPr>
          <p:spPr bwMode="auto">
            <a:xfrm>
              <a:off x="1632" y="768"/>
              <a:ext cx="3480" cy="1"/>
            </a:xfrm>
            <a:custGeom>
              <a:avLst/>
              <a:gdLst>
                <a:gd name="T0" fmla="*/ 0 w 3480"/>
                <a:gd name="T1" fmla="*/ 0 h 1"/>
                <a:gd name="T2" fmla="*/ 0 w 3480"/>
                <a:gd name="T3" fmla="*/ 0 h 1"/>
                <a:gd name="T4" fmla="*/ 3480 w 3480"/>
                <a:gd name="T5" fmla="*/ 0 h 1"/>
                <a:gd name="T6" fmla="*/ 0 60000 65536"/>
                <a:gd name="T7" fmla="*/ 0 60000 65536"/>
                <a:gd name="T8" fmla="*/ 0 60000 65536"/>
                <a:gd name="T9" fmla="*/ 0 w 3480"/>
                <a:gd name="T10" fmla="*/ 0 h 1"/>
                <a:gd name="T11" fmla="*/ 3480 w 348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0" h="1">
                  <a:moveTo>
                    <a:pt x="0" y="0"/>
                  </a:moveTo>
                  <a:lnTo>
                    <a:pt x="0" y="0"/>
                  </a:lnTo>
                  <a:lnTo>
                    <a:pt x="348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71" name="Line 48"/>
            <p:cNvSpPr>
              <a:spLocks noChangeShapeType="1"/>
            </p:cNvSpPr>
            <p:nvPr/>
          </p:nvSpPr>
          <p:spPr bwMode="auto">
            <a:xfrm>
              <a:off x="1632" y="3584"/>
              <a:ext cx="34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0" name="Group 49"/>
          <p:cNvGrpSpPr>
            <a:grpSpLocks/>
          </p:cNvGrpSpPr>
          <p:nvPr/>
        </p:nvGrpSpPr>
        <p:grpSpPr bwMode="auto">
          <a:xfrm>
            <a:off x="3632200" y="1117601"/>
            <a:ext cx="406400" cy="4714875"/>
            <a:chOff x="1328" y="704"/>
            <a:chExt cx="256" cy="2970"/>
          </a:xfrm>
        </p:grpSpPr>
        <p:sp>
          <p:nvSpPr>
            <p:cNvPr id="66629" name="Rectangle 50"/>
            <p:cNvSpPr>
              <a:spLocks noChangeArrowheads="1"/>
            </p:cNvSpPr>
            <p:nvPr/>
          </p:nvSpPr>
          <p:spPr bwMode="auto">
            <a:xfrm>
              <a:off x="1408" y="3520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20</a:t>
              </a:r>
              <a:endParaRPr lang="en-GB">
                <a:latin typeface="Times" charset="0"/>
              </a:endParaRPr>
            </a:p>
          </p:txBody>
        </p:sp>
        <p:sp>
          <p:nvSpPr>
            <p:cNvPr id="66630" name="Rectangle 51"/>
            <p:cNvSpPr>
              <a:spLocks noChangeArrowheads="1"/>
            </p:cNvSpPr>
            <p:nvPr/>
          </p:nvSpPr>
          <p:spPr bwMode="auto">
            <a:xfrm>
              <a:off x="1408" y="3168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40</a:t>
              </a:r>
              <a:endParaRPr lang="en-GB">
                <a:latin typeface="Times" charset="0"/>
              </a:endParaRPr>
            </a:p>
          </p:txBody>
        </p:sp>
        <p:sp>
          <p:nvSpPr>
            <p:cNvPr id="66631" name="Rectangle 52"/>
            <p:cNvSpPr>
              <a:spLocks noChangeArrowheads="1"/>
            </p:cNvSpPr>
            <p:nvPr/>
          </p:nvSpPr>
          <p:spPr bwMode="auto">
            <a:xfrm>
              <a:off x="1408" y="2816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60</a:t>
              </a:r>
              <a:endParaRPr lang="en-GB">
                <a:latin typeface="Times" charset="0"/>
              </a:endParaRPr>
            </a:p>
          </p:txBody>
        </p:sp>
        <p:sp>
          <p:nvSpPr>
            <p:cNvPr id="66632" name="Rectangle 53"/>
            <p:cNvSpPr>
              <a:spLocks noChangeArrowheads="1"/>
            </p:cNvSpPr>
            <p:nvPr/>
          </p:nvSpPr>
          <p:spPr bwMode="auto">
            <a:xfrm>
              <a:off x="1408" y="2464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80</a:t>
              </a:r>
              <a:endParaRPr lang="en-GB">
                <a:latin typeface="Times" charset="0"/>
              </a:endParaRPr>
            </a:p>
          </p:txBody>
        </p:sp>
        <p:sp>
          <p:nvSpPr>
            <p:cNvPr id="66633" name="Rectangle 54"/>
            <p:cNvSpPr>
              <a:spLocks noChangeArrowheads="1"/>
            </p:cNvSpPr>
            <p:nvPr/>
          </p:nvSpPr>
          <p:spPr bwMode="auto">
            <a:xfrm>
              <a:off x="1328" y="2112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100</a:t>
              </a:r>
              <a:endParaRPr lang="en-GB">
                <a:latin typeface="Times" charset="0"/>
              </a:endParaRPr>
            </a:p>
          </p:txBody>
        </p:sp>
        <p:sp>
          <p:nvSpPr>
            <p:cNvPr id="66634" name="Rectangle 55"/>
            <p:cNvSpPr>
              <a:spLocks noChangeArrowheads="1"/>
            </p:cNvSpPr>
            <p:nvPr/>
          </p:nvSpPr>
          <p:spPr bwMode="auto">
            <a:xfrm>
              <a:off x="1328" y="1760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120</a:t>
              </a:r>
              <a:endParaRPr lang="en-GB">
                <a:latin typeface="Times" charset="0"/>
              </a:endParaRPr>
            </a:p>
          </p:txBody>
        </p:sp>
        <p:sp>
          <p:nvSpPr>
            <p:cNvPr id="66635" name="Rectangle 56"/>
            <p:cNvSpPr>
              <a:spLocks noChangeArrowheads="1"/>
            </p:cNvSpPr>
            <p:nvPr/>
          </p:nvSpPr>
          <p:spPr bwMode="auto">
            <a:xfrm>
              <a:off x="1328" y="1408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140</a:t>
              </a:r>
              <a:endParaRPr lang="en-GB">
                <a:latin typeface="Times" charset="0"/>
              </a:endParaRPr>
            </a:p>
          </p:txBody>
        </p:sp>
        <p:sp>
          <p:nvSpPr>
            <p:cNvPr id="66636" name="Rectangle 57"/>
            <p:cNvSpPr>
              <a:spLocks noChangeArrowheads="1"/>
            </p:cNvSpPr>
            <p:nvPr/>
          </p:nvSpPr>
          <p:spPr bwMode="auto">
            <a:xfrm>
              <a:off x="1328" y="1056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160</a:t>
              </a:r>
              <a:endParaRPr lang="en-GB">
                <a:latin typeface="Times" charset="0"/>
              </a:endParaRPr>
            </a:p>
          </p:txBody>
        </p:sp>
        <p:sp>
          <p:nvSpPr>
            <p:cNvPr id="66637" name="Rectangle 58"/>
            <p:cNvSpPr>
              <a:spLocks noChangeArrowheads="1"/>
            </p:cNvSpPr>
            <p:nvPr/>
          </p:nvSpPr>
          <p:spPr bwMode="auto">
            <a:xfrm>
              <a:off x="1328" y="704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180</a:t>
              </a:r>
              <a:endParaRPr lang="en-GB">
                <a:latin typeface="Times" charset="0"/>
              </a:endParaRPr>
            </a:p>
          </p:txBody>
        </p:sp>
      </p:grpSp>
      <p:grpSp>
        <p:nvGrpSpPr>
          <p:cNvPr id="66571" name="Group 59"/>
          <p:cNvGrpSpPr>
            <a:grpSpLocks/>
          </p:cNvGrpSpPr>
          <p:nvPr/>
        </p:nvGrpSpPr>
        <p:grpSpPr bwMode="auto">
          <a:xfrm>
            <a:off x="4114800" y="1219200"/>
            <a:ext cx="5524500" cy="4471988"/>
            <a:chOff x="1632" y="768"/>
            <a:chExt cx="3480" cy="2817"/>
          </a:xfrm>
        </p:grpSpPr>
        <p:sp>
          <p:nvSpPr>
            <p:cNvPr id="66594" name="Line 60"/>
            <p:cNvSpPr>
              <a:spLocks noChangeShapeType="1"/>
            </p:cNvSpPr>
            <p:nvPr/>
          </p:nvSpPr>
          <p:spPr bwMode="auto">
            <a:xfrm>
              <a:off x="1632" y="358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5" name="Line 61"/>
            <p:cNvSpPr>
              <a:spLocks noChangeShapeType="1"/>
            </p:cNvSpPr>
            <p:nvPr/>
          </p:nvSpPr>
          <p:spPr bwMode="auto">
            <a:xfrm flipH="1">
              <a:off x="5080" y="358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62"/>
            <p:cNvSpPr>
              <a:spLocks noChangeShapeType="1"/>
            </p:cNvSpPr>
            <p:nvPr/>
          </p:nvSpPr>
          <p:spPr bwMode="auto">
            <a:xfrm>
              <a:off x="1632" y="340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Line 63"/>
            <p:cNvSpPr>
              <a:spLocks noChangeShapeType="1"/>
            </p:cNvSpPr>
            <p:nvPr/>
          </p:nvSpPr>
          <p:spPr bwMode="auto">
            <a:xfrm flipH="1">
              <a:off x="5096" y="340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8" name="Line 64"/>
            <p:cNvSpPr>
              <a:spLocks noChangeShapeType="1"/>
            </p:cNvSpPr>
            <p:nvPr/>
          </p:nvSpPr>
          <p:spPr bwMode="auto">
            <a:xfrm>
              <a:off x="1632" y="323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9" name="Line 65"/>
            <p:cNvSpPr>
              <a:spLocks noChangeShapeType="1"/>
            </p:cNvSpPr>
            <p:nvPr/>
          </p:nvSpPr>
          <p:spPr bwMode="auto">
            <a:xfrm flipH="1">
              <a:off x="5080" y="323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Line 66"/>
            <p:cNvSpPr>
              <a:spLocks noChangeShapeType="1"/>
            </p:cNvSpPr>
            <p:nvPr/>
          </p:nvSpPr>
          <p:spPr bwMode="auto">
            <a:xfrm>
              <a:off x="1632" y="305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Line 67"/>
            <p:cNvSpPr>
              <a:spLocks noChangeShapeType="1"/>
            </p:cNvSpPr>
            <p:nvPr/>
          </p:nvSpPr>
          <p:spPr bwMode="auto">
            <a:xfrm flipH="1">
              <a:off x="5096" y="305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2" name="Line 68"/>
            <p:cNvSpPr>
              <a:spLocks noChangeShapeType="1"/>
            </p:cNvSpPr>
            <p:nvPr/>
          </p:nvSpPr>
          <p:spPr bwMode="auto">
            <a:xfrm>
              <a:off x="1632" y="288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3" name="Line 69"/>
            <p:cNvSpPr>
              <a:spLocks noChangeShapeType="1"/>
            </p:cNvSpPr>
            <p:nvPr/>
          </p:nvSpPr>
          <p:spPr bwMode="auto">
            <a:xfrm flipH="1">
              <a:off x="5080" y="288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70"/>
            <p:cNvSpPr>
              <a:spLocks noChangeShapeType="1"/>
            </p:cNvSpPr>
            <p:nvPr/>
          </p:nvSpPr>
          <p:spPr bwMode="auto">
            <a:xfrm>
              <a:off x="1632" y="270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Line 71"/>
            <p:cNvSpPr>
              <a:spLocks noChangeShapeType="1"/>
            </p:cNvSpPr>
            <p:nvPr/>
          </p:nvSpPr>
          <p:spPr bwMode="auto">
            <a:xfrm flipH="1">
              <a:off x="5096" y="270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6" name="Line 72"/>
            <p:cNvSpPr>
              <a:spLocks noChangeShapeType="1"/>
            </p:cNvSpPr>
            <p:nvPr/>
          </p:nvSpPr>
          <p:spPr bwMode="auto">
            <a:xfrm>
              <a:off x="1632" y="252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7" name="Line 73"/>
            <p:cNvSpPr>
              <a:spLocks noChangeShapeType="1"/>
            </p:cNvSpPr>
            <p:nvPr/>
          </p:nvSpPr>
          <p:spPr bwMode="auto">
            <a:xfrm flipH="1">
              <a:off x="5080" y="252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8" name="Line 74"/>
            <p:cNvSpPr>
              <a:spLocks noChangeShapeType="1"/>
            </p:cNvSpPr>
            <p:nvPr/>
          </p:nvSpPr>
          <p:spPr bwMode="auto">
            <a:xfrm>
              <a:off x="1632" y="23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9" name="Line 75"/>
            <p:cNvSpPr>
              <a:spLocks noChangeShapeType="1"/>
            </p:cNvSpPr>
            <p:nvPr/>
          </p:nvSpPr>
          <p:spPr bwMode="auto">
            <a:xfrm flipH="1">
              <a:off x="5096" y="23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0" name="Line 76"/>
            <p:cNvSpPr>
              <a:spLocks noChangeShapeType="1"/>
            </p:cNvSpPr>
            <p:nvPr/>
          </p:nvSpPr>
          <p:spPr bwMode="auto">
            <a:xfrm>
              <a:off x="1632" y="2176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1" name="Line 77"/>
            <p:cNvSpPr>
              <a:spLocks noChangeShapeType="1"/>
            </p:cNvSpPr>
            <p:nvPr/>
          </p:nvSpPr>
          <p:spPr bwMode="auto">
            <a:xfrm flipH="1">
              <a:off x="5080" y="2176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78"/>
            <p:cNvSpPr>
              <a:spLocks noChangeShapeType="1"/>
            </p:cNvSpPr>
            <p:nvPr/>
          </p:nvSpPr>
          <p:spPr bwMode="auto">
            <a:xfrm>
              <a:off x="1632" y="200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3" name="Line 79"/>
            <p:cNvSpPr>
              <a:spLocks noChangeShapeType="1"/>
            </p:cNvSpPr>
            <p:nvPr/>
          </p:nvSpPr>
          <p:spPr bwMode="auto">
            <a:xfrm flipH="1">
              <a:off x="5096" y="200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4" name="Line 80"/>
            <p:cNvSpPr>
              <a:spLocks noChangeShapeType="1"/>
            </p:cNvSpPr>
            <p:nvPr/>
          </p:nvSpPr>
          <p:spPr bwMode="auto">
            <a:xfrm>
              <a:off x="1632" y="182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5" name="Line 81"/>
            <p:cNvSpPr>
              <a:spLocks noChangeShapeType="1"/>
            </p:cNvSpPr>
            <p:nvPr/>
          </p:nvSpPr>
          <p:spPr bwMode="auto">
            <a:xfrm flipH="1">
              <a:off x="5080" y="182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Line 82"/>
            <p:cNvSpPr>
              <a:spLocks noChangeShapeType="1"/>
            </p:cNvSpPr>
            <p:nvPr/>
          </p:nvSpPr>
          <p:spPr bwMode="auto">
            <a:xfrm>
              <a:off x="1632" y="164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Line 83"/>
            <p:cNvSpPr>
              <a:spLocks noChangeShapeType="1"/>
            </p:cNvSpPr>
            <p:nvPr/>
          </p:nvSpPr>
          <p:spPr bwMode="auto">
            <a:xfrm flipH="1">
              <a:off x="5096" y="164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8" name="Line 84"/>
            <p:cNvSpPr>
              <a:spLocks noChangeShapeType="1"/>
            </p:cNvSpPr>
            <p:nvPr/>
          </p:nvSpPr>
          <p:spPr bwMode="auto">
            <a:xfrm>
              <a:off x="1632" y="147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9" name="Line 85"/>
            <p:cNvSpPr>
              <a:spLocks noChangeShapeType="1"/>
            </p:cNvSpPr>
            <p:nvPr/>
          </p:nvSpPr>
          <p:spPr bwMode="auto">
            <a:xfrm flipH="1">
              <a:off x="5080" y="147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Line 86"/>
            <p:cNvSpPr>
              <a:spLocks noChangeShapeType="1"/>
            </p:cNvSpPr>
            <p:nvPr/>
          </p:nvSpPr>
          <p:spPr bwMode="auto">
            <a:xfrm>
              <a:off x="1632" y="129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Line 87"/>
            <p:cNvSpPr>
              <a:spLocks noChangeShapeType="1"/>
            </p:cNvSpPr>
            <p:nvPr/>
          </p:nvSpPr>
          <p:spPr bwMode="auto">
            <a:xfrm flipH="1">
              <a:off x="5096" y="129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2" name="Line 88"/>
            <p:cNvSpPr>
              <a:spLocks noChangeShapeType="1"/>
            </p:cNvSpPr>
            <p:nvPr/>
          </p:nvSpPr>
          <p:spPr bwMode="auto">
            <a:xfrm>
              <a:off x="1632" y="112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3" name="Line 89"/>
            <p:cNvSpPr>
              <a:spLocks noChangeShapeType="1"/>
            </p:cNvSpPr>
            <p:nvPr/>
          </p:nvSpPr>
          <p:spPr bwMode="auto">
            <a:xfrm flipH="1">
              <a:off x="5080" y="112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4" name="Line 90"/>
            <p:cNvSpPr>
              <a:spLocks noChangeShapeType="1"/>
            </p:cNvSpPr>
            <p:nvPr/>
          </p:nvSpPr>
          <p:spPr bwMode="auto">
            <a:xfrm>
              <a:off x="1632" y="94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Line 91"/>
            <p:cNvSpPr>
              <a:spLocks noChangeShapeType="1"/>
            </p:cNvSpPr>
            <p:nvPr/>
          </p:nvSpPr>
          <p:spPr bwMode="auto">
            <a:xfrm flipH="1">
              <a:off x="5096" y="94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6" name="Line 92"/>
            <p:cNvSpPr>
              <a:spLocks noChangeShapeType="1"/>
            </p:cNvSpPr>
            <p:nvPr/>
          </p:nvSpPr>
          <p:spPr bwMode="auto">
            <a:xfrm>
              <a:off x="1632" y="76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7" name="Line 93"/>
            <p:cNvSpPr>
              <a:spLocks noChangeShapeType="1"/>
            </p:cNvSpPr>
            <p:nvPr/>
          </p:nvSpPr>
          <p:spPr bwMode="auto">
            <a:xfrm flipH="1">
              <a:off x="5080" y="76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8" name="Line 94"/>
            <p:cNvSpPr>
              <a:spLocks noChangeShapeType="1"/>
            </p:cNvSpPr>
            <p:nvPr/>
          </p:nvSpPr>
          <p:spPr bwMode="auto">
            <a:xfrm flipV="1">
              <a:off x="1632" y="768"/>
              <a:ext cx="1" cy="28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72" name="Rectangle 95"/>
          <p:cNvSpPr>
            <a:spLocks noChangeArrowheads="1"/>
          </p:cNvSpPr>
          <p:nvPr/>
        </p:nvSpPr>
        <p:spPr bwMode="auto">
          <a:xfrm>
            <a:off x="4114800" y="1219200"/>
            <a:ext cx="5537200" cy="4483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73" name="Oval 96"/>
          <p:cNvSpPr>
            <a:spLocks noChangeArrowheads="1"/>
          </p:cNvSpPr>
          <p:nvPr/>
        </p:nvSpPr>
        <p:spPr bwMode="auto">
          <a:xfrm>
            <a:off x="4699001" y="48895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4" name="Oval 97"/>
          <p:cNvSpPr>
            <a:spLocks noChangeArrowheads="1"/>
          </p:cNvSpPr>
          <p:nvPr/>
        </p:nvSpPr>
        <p:spPr bwMode="auto">
          <a:xfrm>
            <a:off x="4991101" y="40259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5" name="Oval 98"/>
          <p:cNvSpPr>
            <a:spLocks noChangeArrowheads="1"/>
          </p:cNvSpPr>
          <p:nvPr/>
        </p:nvSpPr>
        <p:spPr bwMode="auto">
          <a:xfrm>
            <a:off x="5549901" y="36957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6" name="Oval 99"/>
          <p:cNvSpPr>
            <a:spLocks noChangeArrowheads="1"/>
          </p:cNvSpPr>
          <p:nvPr/>
        </p:nvSpPr>
        <p:spPr bwMode="auto">
          <a:xfrm>
            <a:off x="6070601" y="36449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7" name="Oval 100"/>
          <p:cNvSpPr>
            <a:spLocks noChangeArrowheads="1"/>
          </p:cNvSpPr>
          <p:nvPr/>
        </p:nvSpPr>
        <p:spPr bwMode="auto">
          <a:xfrm>
            <a:off x="6451601" y="35433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8" name="Oval 101"/>
          <p:cNvSpPr>
            <a:spLocks noChangeArrowheads="1"/>
          </p:cNvSpPr>
          <p:nvPr/>
        </p:nvSpPr>
        <p:spPr bwMode="auto">
          <a:xfrm>
            <a:off x="6959601" y="37338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9" name="Oval 102"/>
          <p:cNvSpPr>
            <a:spLocks noChangeArrowheads="1"/>
          </p:cNvSpPr>
          <p:nvPr/>
        </p:nvSpPr>
        <p:spPr bwMode="auto">
          <a:xfrm>
            <a:off x="7137401" y="39243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0" name="Oval 103"/>
          <p:cNvSpPr>
            <a:spLocks noChangeArrowheads="1"/>
          </p:cNvSpPr>
          <p:nvPr/>
        </p:nvSpPr>
        <p:spPr bwMode="auto">
          <a:xfrm>
            <a:off x="5181601" y="41148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1" name="Oval 104"/>
          <p:cNvSpPr>
            <a:spLocks noChangeArrowheads="1"/>
          </p:cNvSpPr>
          <p:nvPr/>
        </p:nvSpPr>
        <p:spPr bwMode="auto">
          <a:xfrm>
            <a:off x="5181601" y="45085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2" name="Oval 105"/>
          <p:cNvSpPr>
            <a:spLocks noChangeArrowheads="1"/>
          </p:cNvSpPr>
          <p:nvPr/>
        </p:nvSpPr>
        <p:spPr bwMode="auto">
          <a:xfrm>
            <a:off x="5245101" y="35052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3" name="Oval 106"/>
          <p:cNvSpPr>
            <a:spLocks noChangeArrowheads="1"/>
          </p:cNvSpPr>
          <p:nvPr/>
        </p:nvSpPr>
        <p:spPr bwMode="auto">
          <a:xfrm>
            <a:off x="5346701" y="31496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4" name="Oval 107"/>
          <p:cNvSpPr>
            <a:spLocks noChangeArrowheads="1"/>
          </p:cNvSpPr>
          <p:nvPr/>
        </p:nvSpPr>
        <p:spPr bwMode="auto">
          <a:xfrm>
            <a:off x="5448301" y="26924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5" name="Oval 108"/>
          <p:cNvSpPr>
            <a:spLocks noChangeArrowheads="1"/>
          </p:cNvSpPr>
          <p:nvPr/>
        </p:nvSpPr>
        <p:spPr bwMode="auto">
          <a:xfrm>
            <a:off x="5524501" y="24130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6" name="Oval 109"/>
          <p:cNvSpPr>
            <a:spLocks noChangeArrowheads="1"/>
          </p:cNvSpPr>
          <p:nvPr/>
        </p:nvSpPr>
        <p:spPr bwMode="auto">
          <a:xfrm>
            <a:off x="5689601" y="1727201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7" name="Oval 110"/>
          <p:cNvSpPr>
            <a:spLocks noChangeArrowheads="1"/>
          </p:cNvSpPr>
          <p:nvPr/>
        </p:nvSpPr>
        <p:spPr bwMode="auto">
          <a:xfrm>
            <a:off x="6362701" y="2654301"/>
            <a:ext cx="150813" cy="150813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8" name="Oval 111"/>
          <p:cNvSpPr>
            <a:spLocks noChangeArrowheads="1"/>
          </p:cNvSpPr>
          <p:nvPr/>
        </p:nvSpPr>
        <p:spPr bwMode="auto">
          <a:xfrm>
            <a:off x="6731001" y="2755901"/>
            <a:ext cx="150813" cy="150813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9" name="Rectangle 112"/>
          <p:cNvSpPr>
            <a:spLocks noChangeArrowheads="1"/>
          </p:cNvSpPr>
          <p:nvPr/>
        </p:nvSpPr>
        <p:spPr bwMode="auto">
          <a:xfrm>
            <a:off x="5041900" y="6172201"/>
            <a:ext cx="3496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Ultimate tensile strength / MPa</a:t>
            </a:r>
            <a:endParaRPr lang="en-GB">
              <a:latin typeface="Times" charset="0"/>
            </a:endParaRPr>
          </a:p>
        </p:txBody>
      </p:sp>
      <p:sp>
        <p:nvSpPr>
          <p:cNvPr id="66590" name="Rectangle 113"/>
          <p:cNvSpPr>
            <a:spLocks noChangeArrowheads="1"/>
          </p:cNvSpPr>
          <p:nvPr/>
        </p:nvSpPr>
        <p:spPr bwMode="auto">
          <a:xfrm rot="-5400000">
            <a:off x="1532282" y="3329396"/>
            <a:ext cx="33759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Fracture toughness / MPa √m</a:t>
            </a:r>
            <a:endParaRPr lang="en-GB">
              <a:latin typeface="Times" charset="0"/>
            </a:endParaRPr>
          </a:p>
        </p:txBody>
      </p:sp>
      <p:sp>
        <p:nvSpPr>
          <p:cNvPr id="66591" name="Rectangle 114"/>
          <p:cNvSpPr>
            <a:spLocks noChangeArrowheads="1"/>
          </p:cNvSpPr>
          <p:nvPr/>
        </p:nvSpPr>
        <p:spPr bwMode="auto">
          <a:xfrm>
            <a:off x="8013701" y="2692400"/>
            <a:ext cx="1311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18 wt%  Ni </a:t>
            </a:r>
            <a:endParaRPr lang="en-GB">
              <a:latin typeface="Times" charset="0"/>
            </a:endParaRPr>
          </a:p>
        </p:txBody>
      </p:sp>
      <p:sp>
        <p:nvSpPr>
          <p:cNvPr id="66592" name="Rectangle 115"/>
          <p:cNvSpPr>
            <a:spLocks noChangeArrowheads="1"/>
          </p:cNvSpPr>
          <p:nvPr/>
        </p:nvSpPr>
        <p:spPr bwMode="auto">
          <a:xfrm>
            <a:off x="7835901" y="2984501"/>
            <a:ext cx="1641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maraging steel</a:t>
            </a:r>
            <a:endParaRPr lang="en-GB">
              <a:latin typeface="Times" charset="0"/>
            </a:endParaRPr>
          </a:p>
        </p:txBody>
      </p:sp>
      <p:sp>
        <p:nvSpPr>
          <p:cNvPr id="66593" name="Rectangle 116"/>
          <p:cNvSpPr>
            <a:spLocks noChangeArrowheads="1"/>
          </p:cNvSpPr>
          <p:nvPr/>
        </p:nvSpPr>
        <p:spPr bwMode="auto">
          <a:xfrm>
            <a:off x="8470901" y="5092700"/>
            <a:ext cx="314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QT</a:t>
            </a:r>
            <a:endParaRPr lang="en-GB">
              <a:latin typeface="Time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73" y="123913"/>
            <a:ext cx="8736134" cy="6552101"/>
          </a:xfrm>
          <a:prstGeom prst="rect">
            <a:avLst/>
          </a:prstGeom>
        </p:spPr>
      </p:pic>
      <p:pic>
        <p:nvPicPr>
          <p:cNvPr id="6" name="Picture 5" descr="Screen Shot 2019-11-05 at 18.01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99" y="1526494"/>
            <a:ext cx="4368075" cy="2740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5498" y="5669837"/>
            <a:ext cx="703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airbags, wheelchairs, tool holders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70389" y="269382"/>
            <a:ext cx="3956115" cy="3142782"/>
            <a:chOff x="346388" y="269382"/>
            <a:chExt cx="3956115" cy="3142782"/>
          </a:xfrm>
        </p:grpSpPr>
        <p:pic>
          <p:nvPicPr>
            <p:cNvPr id="5" name="Picture 4" descr="image00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88" y="269382"/>
              <a:ext cx="3956115" cy="314278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47518" y="2926522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Ascometal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7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5064_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45" y="281315"/>
            <a:ext cx="6907853" cy="4583253"/>
          </a:xfrm>
          <a:prstGeom prst="rect">
            <a:avLst/>
          </a:prstGeom>
        </p:spPr>
      </p:pic>
      <p:pic>
        <p:nvPicPr>
          <p:cNvPr id="6" name="Picture 5" descr="featured-placehol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2"/>
          <a:stretch/>
        </p:blipFill>
        <p:spPr>
          <a:xfrm>
            <a:off x="1709863" y="5036158"/>
            <a:ext cx="3521689" cy="1632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5281" y="5442227"/>
            <a:ext cx="4520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Charpy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 J at 25°C</a:t>
            </a: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 &gt; 1100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0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656692"/>
            <a:ext cx="837232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4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32656"/>
            <a:ext cx="88392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1" descr="M21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6" y="0"/>
            <a:ext cx="66579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BA413-C159-C447-8E77-1DAD978B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908720"/>
            <a:ext cx="8994118" cy="5485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034" descr="Screen shot 2012-03-2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67962"/>
            <a:ext cx="82296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10"/>
          <p:cNvGrpSpPr>
            <a:grpSpLocks/>
          </p:cNvGrpSpPr>
          <p:nvPr/>
        </p:nvGrpSpPr>
        <p:grpSpPr bwMode="auto">
          <a:xfrm>
            <a:off x="5159896" y="210343"/>
            <a:ext cx="3541713" cy="6437313"/>
            <a:chOff x="3408" y="336"/>
            <a:chExt cx="2231" cy="4055"/>
          </a:xfrm>
        </p:grpSpPr>
        <p:pic>
          <p:nvPicPr>
            <p:cNvPr id="276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1976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2" name="Picture 5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6"/>
              <a:ext cx="2231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3552" y="3984"/>
              <a:ext cx="192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Jang, Kim, </a:t>
              </a:r>
              <a:r>
                <a:rPr lang="en-GB" sz="1800" dirty="0" err="1">
                  <a:latin typeface="Arial" charset="0"/>
                </a:rPr>
                <a:t>Bhadeshia</a:t>
              </a:r>
              <a:r>
                <a:rPr lang="en-GB" sz="1800" dirty="0">
                  <a:latin typeface="Arial" charset="0"/>
                </a:rPr>
                <a:t> (2009)</a:t>
              </a:r>
            </a:p>
          </p:txBody>
        </p:sp>
      </p:grpSp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8" y="723900"/>
            <a:ext cx="4274965" cy="350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595" y="332656"/>
            <a:ext cx="7403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/>
                <a:cs typeface="Arial"/>
              </a:rPr>
              <a:t>Simple, carbide-free alloys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3632" y="2492897"/>
            <a:ext cx="6239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/>
                <a:cs typeface="Arial"/>
              </a:rPr>
              <a:t>Fe-0.4C-3Mn-2Si </a:t>
            </a:r>
            <a:r>
              <a:rPr lang="en-US" sz="4800" dirty="0" err="1">
                <a:latin typeface="Arial"/>
                <a:cs typeface="Arial"/>
              </a:rPr>
              <a:t>wt</a:t>
            </a:r>
            <a:r>
              <a:rPr lang="en-US" sz="4800" dirty="0">
                <a:latin typeface="Arial"/>
                <a:cs typeface="Arial"/>
              </a:rPr>
              <a:t>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36160" y="4221089"/>
            <a:ext cx="2186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suppress </a:t>
            </a:r>
          </a:p>
          <a:p>
            <a:r>
              <a:rPr lang="en-US" sz="3600" dirty="0">
                <a:latin typeface="Arial"/>
                <a:cs typeface="Arial"/>
              </a:rPr>
              <a:t>cementite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3673" y="4293097"/>
            <a:ext cx="2802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hardenability</a:t>
            </a:r>
          </a:p>
        </p:txBody>
      </p:sp>
      <p:cxnSp>
        <p:nvCxnSpPr>
          <p:cNvPr id="8" name="Straight Arrow Connector 7"/>
          <p:cNvCxnSpPr>
            <a:endCxn id="4" idx="2"/>
          </p:cNvCxnSpPr>
          <p:nvPr/>
        </p:nvCxnSpPr>
        <p:spPr bwMode="auto">
          <a:xfrm flipV="1">
            <a:off x="4727848" y="3323894"/>
            <a:ext cx="1175388" cy="9692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320136" y="3212976"/>
            <a:ext cx="864096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AFD00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CFEAA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562</TotalTime>
  <Words>332</Words>
  <Application>Microsoft Macintosh PowerPoint</Application>
  <PresentationFormat>Widescreen</PresentationFormat>
  <Paragraphs>110</Paragraphs>
  <Slides>36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Comic Sans MS</vt:lpstr>
      <vt:lpstr>Geneva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Advances in carbide-free bainitic steels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H.K.D.H. Bhadeshia</cp:lastModifiedBy>
  <cp:revision>96</cp:revision>
  <cp:lastPrinted>2014-03-25T04:35:16Z</cp:lastPrinted>
  <dcterms:created xsi:type="dcterms:W3CDTF">2001-11-09T08:05:07Z</dcterms:created>
  <dcterms:modified xsi:type="dcterms:W3CDTF">2020-09-26T17:44:50Z</dcterms:modified>
</cp:coreProperties>
</file>