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9"/>
  </p:notesMasterIdLst>
  <p:sldIdLst>
    <p:sldId id="371" r:id="rId2"/>
    <p:sldId id="326" r:id="rId3"/>
    <p:sldId id="372" r:id="rId4"/>
    <p:sldId id="301" r:id="rId5"/>
    <p:sldId id="302" r:id="rId6"/>
    <p:sldId id="303" r:id="rId7"/>
    <p:sldId id="304" r:id="rId8"/>
    <p:sldId id="305" r:id="rId9"/>
    <p:sldId id="306" r:id="rId10"/>
    <p:sldId id="328" r:id="rId11"/>
    <p:sldId id="327" r:id="rId12"/>
    <p:sldId id="308" r:id="rId13"/>
    <p:sldId id="313" r:id="rId14"/>
    <p:sldId id="309" r:id="rId15"/>
    <p:sldId id="310" r:id="rId16"/>
    <p:sldId id="314" r:id="rId17"/>
    <p:sldId id="316" r:id="rId18"/>
    <p:sldId id="315" r:id="rId19"/>
    <p:sldId id="317" r:id="rId20"/>
    <p:sldId id="325" r:id="rId21"/>
    <p:sldId id="318" r:id="rId22"/>
    <p:sldId id="319" r:id="rId23"/>
    <p:sldId id="320" r:id="rId24"/>
    <p:sldId id="322" r:id="rId25"/>
    <p:sldId id="321" r:id="rId26"/>
    <p:sldId id="323" r:id="rId27"/>
    <p:sldId id="312" r:id="rId2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01"/>
  </p:normalViewPr>
  <p:slideViewPr>
    <p:cSldViewPr>
      <p:cViewPr varScale="1">
        <p:scale>
          <a:sx n="109" d="100"/>
          <a:sy n="109" d="100"/>
        </p:scale>
        <p:origin x="208" y="4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4"/>
    </p:cViewPr>
  </p:sorterViewPr>
  <p:notesViewPr>
    <p:cSldViewPr>
      <p:cViewPr varScale="1">
        <p:scale>
          <a:sx n="40" d="100"/>
          <a:sy n="40" d="100"/>
        </p:scale>
        <p:origin x="-192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C720A4D5-ABC8-1D43-BAD9-32F7F3742E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5567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4B1985C-3B5D-9F4B-937D-CB16FC3ED3F1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53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2588" y="685800"/>
            <a:ext cx="6091237" cy="3427413"/>
          </a:xfrm>
          <a:solidFill>
            <a:srgbClr val="FFFFFF"/>
          </a:solidFill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3265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B1DB5D40-F996-2D42-9055-2084EDB9007E}" type="slidenum">
              <a:rPr lang="en-GB" sz="1200">
                <a:latin typeface="Times New Roman" charset="0"/>
              </a:rPr>
              <a:pPr/>
              <a:t>12</a:t>
            </a:fld>
            <a:endParaRPr lang="en-GB" sz="1200">
              <a:latin typeface="Times New Roman" charset="0"/>
            </a:endParaRPr>
          </a:p>
        </p:txBody>
      </p:sp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3CA2C0A7-A8AC-4C4C-B8E5-6C3FCEA98771}" type="slidenum">
              <a:rPr lang="en-GB" sz="1200">
                <a:latin typeface="Times" charset="0"/>
              </a:rPr>
              <a:pPr algn="r"/>
              <a:t>12</a:t>
            </a:fld>
            <a:endParaRPr lang="en-GB" sz="1200">
              <a:latin typeface="Times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GB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B1414E52-8CD8-4149-AF89-A971F6BC5788}" type="slidenum">
              <a:rPr lang="en-GB" sz="1200">
                <a:latin typeface="Times New Roman" charset="0"/>
              </a:rPr>
              <a:pPr/>
              <a:t>14</a:t>
            </a:fld>
            <a:endParaRPr lang="en-GB" sz="1200">
              <a:latin typeface="Times New Roman" charset="0"/>
            </a:endParaRPr>
          </a:p>
        </p:txBody>
      </p:sp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E65407D4-6311-7A46-9C03-70780EBE6B0A}" type="slidenum">
              <a:rPr lang="en-GB" sz="1200">
                <a:latin typeface="Times" charset="0"/>
              </a:rPr>
              <a:pPr algn="r"/>
              <a:t>14</a:t>
            </a:fld>
            <a:endParaRPr lang="en-GB" sz="1200">
              <a:latin typeface="Times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GB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871BD771-AA1A-AB4B-B05A-75517AA6775D}" type="slidenum">
              <a:rPr lang="en-GB" sz="1200">
                <a:latin typeface="Times New Roman" charset="0"/>
              </a:rPr>
              <a:pPr/>
              <a:t>15</a:t>
            </a:fld>
            <a:endParaRPr lang="en-GB" sz="1200">
              <a:latin typeface="Times New Roman" charset="0"/>
            </a:endParaRPr>
          </a:p>
        </p:txBody>
      </p:sp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0B3E84E-F052-D14C-ACDD-45D14C5F2CF9}" type="slidenum">
              <a:rPr lang="en-GB" sz="1200">
                <a:latin typeface="Times" charset="0"/>
              </a:rPr>
              <a:pPr algn="r"/>
              <a:t>15</a:t>
            </a:fld>
            <a:endParaRPr lang="en-GB" sz="1200">
              <a:latin typeface="Times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GB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D48B13F5-C8F7-1942-A0BA-6FBC3972614B}" type="slidenum">
              <a:rPr lang="en-GB" sz="1200">
                <a:latin typeface="Times New Roman" charset="0"/>
              </a:rPr>
              <a:pPr/>
              <a:t>26</a:t>
            </a:fld>
            <a:endParaRPr lang="en-GB" sz="1200">
              <a:latin typeface="Times New Roman" charset="0"/>
            </a:endParaRPr>
          </a:p>
        </p:txBody>
      </p:sp>
      <p:sp>
        <p:nvSpPr>
          <p:cNvPr id="4710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D1101B51-2F45-774B-9EBA-CC56089473CF}" type="slidenum">
              <a:rPr lang="en-GB" sz="1200">
                <a:latin typeface="Times" charset="0"/>
              </a:rPr>
              <a:pPr algn="r"/>
              <a:t>26</a:t>
            </a:fld>
            <a:endParaRPr lang="en-GB" sz="1200">
              <a:latin typeface="Times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GB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3004D76A-FE26-E148-9BCA-C920E0F3B986}" type="slidenum">
              <a:rPr lang="en-GB" sz="1200">
                <a:latin typeface="Times New Roman" charset="0"/>
              </a:rPr>
              <a:pPr/>
              <a:t>27</a:t>
            </a:fld>
            <a:endParaRPr lang="en-GB" sz="1200">
              <a:latin typeface="Times New Roman" charset="0"/>
            </a:endParaRPr>
          </a:p>
        </p:txBody>
      </p:sp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54F2ECB0-3523-DD40-91F2-3FCAE0A202D6}" type="slidenum">
              <a:rPr lang="en-GB" sz="1200">
                <a:latin typeface="Times" charset="0"/>
              </a:rPr>
              <a:pPr algn="r"/>
              <a:t>27</a:t>
            </a:fld>
            <a:endParaRPr lang="en-GB" sz="1200">
              <a:latin typeface="Times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GB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142A8910-CF68-8648-854D-C41FA9EE3F2A}" type="slidenum">
              <a:rPr lang="en-GB" sz="1200" b="0"/>
              <a:pPr/>
              <a:t>2</a:t>
            </a:fld>
            <a:endParaRPr lang="en-GB" sz="1200" b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659AB80F-F532-804D-AEB3-2629ED369968}" type="slidenum">
              <a:rPr lang="en-GB" sz="1200">
                <a:latin typeface="Times New Roman" charset="0"/>
              </a:rPr>
              <a:pPr/>
              <a:t>3</a:t>
            </a:fld>
            <a:endParaRPr lang="en-GB" sz="1200">
              <a:latin typeface="Times New Roman" charset="0"/>
            </a:endParaRPr>
          </a:p>
        </p:txBody>
      </p:sp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EC2783FA-F5FD-E64E-94B9-B9EE009AA893}" type="slidenum">
              <a:rPr lang="en-GB" sz="1200">
                <a:latin typeface="Times" charset="0"/>
              </a:rPr>
              <a:pPr algn="r"/>
              <a:t>3</a:t>
            </a:fld>
            <a:endParaRPr lang="en-GB" sz="1200">
              <a:latin typeface="Times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GB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329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76B0E36E-5000-6641-825D-CD93CC1DEA99}" type="slidenum">
              <a:rPr lang="en-GB" sz="1200">
                <a:latin typeface="Times New Roman" charset="0"/>
              </a:rPr>
              <a:pPr/>
              <a:t>4</a:t>
            </a:fld>
            <a:endParaRPr lang="en-GB" sz="1200">
              <a:latin typeface="Times New Roman" charset="0"/>
            </a:endParaRPr>
          </a:p>
        </p:txBody>
      </p:sp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27688655-3883-294B-819E-50556333D38B}" type="slidenum">
              <a:rPr lang="en-GB" sz="1200">
                <a:latin typeface="Times" charset="0"/>
              </a:rPr>
              <a:pPr algn="r"/>
              <a:t>4</a:t>
            </a:fld>
            <a:endParaRPr lang="en-GB" sz="1200">
              <a:latin typeface="Times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GB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2451CB7F-AB17-4A44-B91C-86EC5B3CE8FB}" type="slidenum">
              <a:rPr lang="en-GB" sz="1200">
                <a:latin typeface="Times New Roman" charset="0"/>
              </a:rPr>
              <a:pPr/>
              <a:t>5</a:t>
            </a:fld>
            <a:endParaRPr lang="en-GB" sz="1200">
              <a:latin typeface="Times New Roman" charset="0"/>
            </a:endParaRPr>
          </a:p>
        </p:txBody>
      </p:sp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D034A466-D9B3-574D-877B-328A49732E04}" type="slidenum">
              <a:rPr lang="en-GB" sz="1200">
                <a:latin typeface="Times" charset="0"/>
              </a:rPr>
              <a:pPr algn="r"/>
              <a:t>5</a:t>
            </a:fld>
            <a:endParaRPr lang="en-GB" sz="1200">
              <a:latin typeface="Times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GB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153D03B4-A07C-274C-9B06-2B1353E8A9FB}" type="slidenum">
              <a:rPr lang="en-GB" sz="1200">
                <a:latin typeface="Times New Roman" charset="0"/>
              </a:rPr>
              <a:pPr/>
              <a:t>6</a:t>
            </a:fld>
            <a:endParaRPr lang="en-GB" sz="1200">
              <a:latin typeface="Times New Roman" charset="0"/>
            </a:endParaRPr>
          </a:p>
        </p:txBody>
      </p:sp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623CFDFF-EA6C-6446-BF9F-E6CE66F2CEC9}" type="slidenum">
              <a:rPr lang="en-GB" sz="1200">
                <a:latin typeface="Times" charset="0"/>
              </a:rPr>
              <a:pPr algn="r"/>
              <a:t>6</a:t>
            </a:fld>
            <a:endParaRPr lang="en-GB" sz="1200">
              <a:latin typeface="Times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GB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B99ED8EB-C2C5-A647-BC6D-0DFB6F2D78E6}" type="slidenum">
              <a:rPr lang="en-GB" sz="1200">
                <a:latin typeface="Times New Roman" charset="0"/>
              </a:rPr>
              <a:pPr/>
              <a:t>7</a:t>
            </a:fld>
            <a:endParaRPr lang="en-GB" sz="1200">
              <a:latin typeface="Times New Roman" charset="0"/>
            </a:endParaRPr>
          </a:p>
        </p:txBody>
      </p:sp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71CE740-A6D8-1945-BA9B-D4A5CC70CAD1}" type="slidenum">
              <a:rPr lang="en-GB" sz="1200">
                <a:latin typeface="Times" charset="0"/>
              </a:rPr>
              <a:pPr algn="r"/>
              <a:t>7</a:t>
            </a:fld>
            <a:endParaRPr lang="en-GB" sz="1200">
              <a:latin typeface="Times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GB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D6B68E78-D96F-B34B-B364-15A296CDA287}" type="slidenum">
              <a:rPr lang="en-GB" sz="1200">
                <a:latin typeface="Times New Roman" charset="0"/>
              </a:rPr>
              <a:pPr/>
              <a:t>8</a:t>
            </a:fld>
            <a:endParaRPr lang="en-GB" sz="1200">
              <a:latin typeface="Times New Roman" charset="0"/>
            </a:endParaRPr>
          </a:p>
        </p:txBody>
      </p:sp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BF1F9B42-0418-614C-B253-C691DBAA5194}" type="slidenum">
              <a:rPr lang="en-GB" sz="1200">
                <a:latin typeface="Times" charset="0"/>
              </a:rPr>
              <a:pPr algn="r"/>
              <a:t>8</a:t>
            </a:fld>
            <a:endParaRPr lang="en-GB" sz="1200">
              <a:latin typeface="Times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GB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6E5903D5-0DA3-D344-B455-06B1F3D493DF}" type="slidenum">
              <a:rPr lang="en-GB" sz="1200">
                <a:latin typeface="Times New Roman" charset="0"/>
              </a:rPr>
              <a:pPr/>
              <a:t>9</a:t>
            </a:fld>
            <a:endParaRPr lang="en-GB" sz="1200">
              <a:latin typeface="Times New Roman" charset="0"/>
            </a:endParaRPr>
          </a:p>
        </p:txBody>
      </p:sp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F3588541-872E-164C-8CD0-7538BBDCA1E4}" type="slidenum">
              <a:rPr lang="en-GB" sz="1200">
                <a:latin typeface="Times" charset="0"/>
              </a:rPr>
              <a:pPr algn="r"/>
              <a:t>9</a:t>
            </a:fld>
            <a:endParaRPr lang="en-GB" sz="1200">
              <a:latin typeface="Times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GB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6DC49-05AA-394A-A274-FEAC0F0B2F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326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36D5A-FFBD-8648-9D55-C012C93B4C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991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BA5C3-8FDB-E54C-A8A4-736F144C1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75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D8D05-7BB2-8F47-9B8F-D9B0AEF907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947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AAED9-3CED-384D-B8A7-B6B757C9A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967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FBAAC-18F9-6743-A670-E8836B794B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264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A276C-FCD8-7F4D-87A7-18C590F05F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413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B35D0-530E-A442-93AD-3CB2B67594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424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47B3C-5FA7-9141-9462-10BC449CA4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638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11A01-1A61-CA43-BD1D-C6136309E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600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BB0D8-EF10-F544-9A94-615BBA0227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239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57E88-4886-D348-964F-044E774DAA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44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charset="0"/>
              </a:defRPr>
            </a:lvl1pPr>
          </a:lstStyle>
          <a:p>
            <a:pPr>
              <a:defRPr/>
            </a:pPr>
            <a:fld id="{393D6BF8-1C7D-B94C-A464-D48A766193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 rot="-5400000">
            <a:off x="1791152" y="2662207"/>
            <a:ext cx="369332" cy="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0" tIns="0" rIns="0" bIns="0">
            <a:spAutoFit/>
          </a:bodyPr>
          <a:lstStyle/>
          <a:p>
            <a:endParaRPr lang="en-GB">
              <a:latin typeface="Times New Roman" charset="0"/>
            </a:endParaRPr>
          </a:p>
        </p:txBody>
      </p:sp>
      <p:sp>
        <p:nvSpPr>
          <p:cNvPr id="14339" name="Text Box 7"/>
          <p:cNvSpPr txBox="1">
            <a:spLocks noChangeArrowheads="1"/>
          </p:cNvSpPr>
          <p:nvPr/>
        </p:nvSpPr>
        <p:spPr bwMode="auto">
          <a:xfrm>
            <a:off x="263352" y="1440100"/>
            <a:ext cx="4104456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0"/>
              <a:t>Martensite</a:t>
            </a:r>
          </a:p>
          <a:p>
            <a:pPr>
              <a:spcBef>
                <a:spcPct val="50000"/>
              </a:spcBef>
            </a:pPr>
            <a:r>
              <a:rPr lang="en-US" sz="2000" b="0"/>
              <a:t>Bainite: mechanism based design</a:t>
            </a:r>
          </a:p>
          <a:p>
            <a:pPr>
              <a:spcBef>
                <a:spcPct val="50000"/>
              </a:spcBef>
            </a:pPr>
            <a:r>
              <a:rPr lang="en-US" sz="2000" b="0"/>
              <a:t>Alloy design: strong bainite</a:t>
            </a:r>
          </a:p>
          <a:p>
            <a:pPr>
              <a:spcBef>
                <a:spcPct val="50000"/>
              </a:spcBef>
            </a:pPr>
            <a:r>
              <a:rPr lang="en-US" sz="2000" dirty="0" err="1">
                <a:solidFill>
                  <a:srgbClr val="FF0000"/>
                </a:solidFill>
              </a:rPr>
              <a:t>Widmanstätten</a:t>
            </a:r>
            <a:r>
              <a:rPr lang="en-US" sz="2000" dirty="0">
                <a:solidFill>
                  <a:srgbClr val="FF0000"/>
                </a:solidFill>
              </a:rPr>
              <a:t> ferrite</a:t>
            </a:r>
          </a:p>
          <a:p>
            <a:pPr>
              <a:spcBef>
                <a:spcPct val="50000"/>
              </a:spcBef>
            </a:pPr>
            <a:r>
              <a:rPr lang="en-US" sz="2000" b="0"/>
              <a:t>Allotriomorphic ferrite</a:t>
            </a:r>
          </a:p>
          <a:p>
            <a:pPr>
              <a:spcBef>
                <a:spcPct val="50000"/>
              </a:spcBef>
            </a:pPr>
            <a:r>
              <a:rPr lang="en-US" sz="2000" b="0"/>
              <a:t>Pearlite</a:t>
            </a:r>
          </a:p>
          <a:p>
            <a:pPr>
              <a:spcBef>
                <a:spcPct val="50000"/>
              </a:spcBef>
            </a:pPr>
            <a:r>
              <a:rPr lang="en-US" sz="2000" b="0"/>
              <a:t>Overall kinetics</a:t>
            </a:r>
          </a:p>
          <a:p>
            <a:pPr>
              <a:spcBef>
                <a:spcPct val="50000"/>
              </a:spcBef>
            </a:pPr>
            <a:r>
              <a:rPr lang="en-US" sz="2000" b="0"/>
              <a:t>TRIP steel</a:t>
            </a:r>
          </a:p>
          <a:p>
            <a:pPr>
              <a:spcBef>
                <a:spcPct val="50000"/>
              </a:spcBef>
            </a:pPr>
            <a:r>
              <a:rPr lang="en-US" sz="2000" b="0"/>
              <a:t>TWIP steel</a:t>
            </a:r>
          </a:p>
          <a:p>
            <a:pPr>
              <a:spcBef>
                <a:spcPct val="50000"/>
              </a:spcBef>
            </a:pPr>
            <a:r>
              <a:rPr lang="en-US" sz="2000" b="0"/>
              <a:t>Mitigation of residual stress</a:t>
            </a:r>
          </a:p>
          <a:p>
            <a:pPr>
              <a:spcBef>
                <a:spcPct val="50000"/>
              </a:spcBef>
            </a:pPr>
            <a:r>
              <a:rPr lang="en-US" sz="2000" b="0"/>
              <a:t>Bulk nanostructured steel</a:t>
            </a:r>
          </a:p>
        </p:txBody>
      </p:sp>
      <p:sp>
        <p:nvSpPr>
          <p:cNvPr id="14342" name="Text Box 2"/>
          <p:cNvSpPr txBox="1">
            <a:spLocks noChangeArrowheads="1"/>
          </p:cNvSpPr>
          <p:nvPr/>
        </p:nvSpPr>
        <p:spPr bwMode="auto">
          <a:xfrm>
            <a:off x="191344" y="116661"/>
            <a:ext cx="993703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000">
                <a:solidFill>
                  <a:srgbClr val="000080"/>
                </a:solidFill>
                <a:cs typeface="Arial" charset="0"/>
              </a:rPr>
              <a:t>Steels: </a:t>
            </a:r>
            <a:r>
              <a:rPr lang="en-US" sz="4000" dirty="0" err="1">
                <a:solidFill>
                  <a:srgbClr val="0000FF"/>
                </a:solidFill>
              </a:rPr>
              <a:t>Widmanstätten</a:t>
            </a:r>
            <a:r>
              <a:rPr lang="en-US" sz="4000" dirty="0">
                <a:solidFill>
                  <a:srgbClr val="0000FF"/>
                </a:solidFill>
              </a:rPr>
              <a:t> ferrite</a:t>
            </a:r>
            <a:r>
              <a:rPr lang="en-US" sz="4000">
                <a:solidFill>
                  <a:srgbClr val="000080"/>
                </a:solidFill>
                <a:cs typeface="Arial" charset="0"/>
              </a:rPr>
              <a:t>, </a:t>
            </a:r>
          </a:p>
          <a:p>
            <a:pPr eaLnBrk="1" hangingPunct="1"/>
            <a:r>
              <a:rPr lang="en-US" sz="4000">
                <a:solidFill>
                  <a:srgbClr val="000080"/>
                </a:solidFill>
                <a:cs typeface="Arial" charset="0"/>
              </a:rPr>
              <a:t>lecture 5 of 12 </a:t>
            </a:r>
          </a:p>
        </p:txBody>
      </p:sp>
      <p:pic>
        <p:nvPicPr>
          <p:cNvPr id="143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360" y="5805264"/>
            <a:ext cx="23622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Text Box 9"/>
          <p:cNvSpPr txBox="1">
            <a:spLocks noChangeArrowheads="1"/>
          </p:cNvSpPr>
          <p:nvPr/>
        </p:nvSpPr>
        <p:spPr bwMode="auto">
          <a:xfrm>
            <a:off x="5663952" y="5903689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0">
                <a:cs typeface="Arial" charset="0"/>
              </a:rPr>
              <a:t>H. K. D. H. Bhadeshia</a:t>
            </a:r>
          </a:p>
        </p:txBody>
      </p:sp>
      <p:sp>
        <p:nvSpPr>
          <p:cNvPr id="14341" name="Rectangle 1"/>
          <p:cNvSpPr>
            <a:spLocks noChangeArrowheads="1"/>
          </p:cNvSpPr>
          <p:nvPr/>
        </p:nvSpPr>
        <p:spPr bwMode="auto">
          <a:xfrm>
            <a:off x="5735960" y="5106528"/>
            <a:ext cx="56886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000" b="0">
                <a:latin typeface="Arial" panose="020B0604020202020204" pitchFamily="34" charset="0"/>
                <a:cs typeface="Arial" panose="020B0604020202020204" pitchFamily="34" charset="0"/>
              </a:rPr>
              <a:t>www.phase-trans.msm.cam.ac.uk/teaching.html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1211CC-56E9-0249-9164-4830CFDF73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167107"/>
            <a:ext cx="2512608" cy="382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534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lum bright="-40000" contras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10"/>
          <a:stretch/>
        </p:blipFill>
        <p:spPr bwMode="auto">
          <a:xfrm>
            <a:off x="5447928" y="1668306"/>
            <a:ext cx="3777573" cy="485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5703989" y="6247275"/>
            <a:ext cx="20161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629246" y="5724055"/>
            <a:ext cx="2057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2800" b="0" dirty="0">
                <a:latin typeface="Arial"/>
                <a:cs typeface="Arial"/>
              </a:rPr>
              <a:t>50 µm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41DFD3-B78F-AD4C-B60E-15D2E93146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2" y="1724744"/>
            <a:ext cx="49911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545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owth of Widmanstaetten ferrite in steel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3111" b="5756"/>
          <a:stretch/>
        </p:blipFill>
        <p:spPr>
          <a:xfrm>
            <a:off x="407368" y="332656"/>
            <a:ext cx="6907026" cy="50388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7368" y="5879013"/>
            <a:ext cx="5912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/>
                <a:cs typeface="Arial"/>
              </a:rPr>
              <a:t>Courtesy of N. Oku, K. </a:t>
            </a:r>
            <a:r>
              <a:rPr lang="en-US" sz="1800" dirty="0" err="1">
                <a:latin typeface="Arial"/>
                <a:cs typeface="Arial"/>
              </a:rPr>
              <a:t>Asakura</a:t>
            </a:r>
            <a:r>
              <a:rPr lang="en-US" sz="1800" dirty="0">
                <a:latin typeface="Arial"/>
                <a:cs typeface="Arial"/>
              </a:rPr>
              <a:t>, J. Inoue and T. </a:t>
            </a:r>
            <a:r>
              <a:rPr lang="en-US" sz="1800" dirty="0" err="1">
                <a:latin typeface="Arial"/>
                <a:cs typeface="Arial"/>
              </a:rPr>
              <a:t>Koseki</a:t>
            </a:r>
            <a:r>
              <a:rPr lang="en-US" sz="1800" dirty="0">
                <a:latin typeface="Arial"/>
                <a:cs typeface="Arial"/>
              </a:rPr>
              <a:t>, </a:t>
            </a:r>
          </a:p>
          <a:p>
            <a:r>
              <a:rPr lang="en-US" sz="1800" dirty="0" err="1">
                <a:latin typeface="Arial"/>
                <a:cs typeface="Arial"/>
              </a:rPr>
              <a:t>Tetsu</a:t>
            </a:r>
            <a:r>
              <a:rPr lang="en-US" sz="1800" dirty="0">
                <a:latin typeface="Arial"/>
                <a:cs typeface="Arial"/>
              </a:rPr>
              <a:t>-to-</a:t>
            </a:r>
            <a:r>
              <a:rPr lang="en-US" sz="1800" dirty="0" err="1">
                <a:latin typeface="Arial"/>
                <a:cs typeface="Arial"/>
              </a:rPr>
              <a:t>Hagane</a:t>
            </a:r>
            <a:r>
              <a:rPr lang="en-US" sz="1800" dirty="0">
                <a:latin typeface="Arial"/>
                <a:cs typeface="Arial"/>
              </a:rPr>
              <a:t>, Vol. 94 (2008) 363-368.</a:t>
            </a:r>
          </a:p>
        </p:txBody>
      </p:sp>
    </p:spTree>
    <p:extLst>
      <p:ext uri="{BB962C8B-B14F-4D97-AF65-F5344CB8AC3E}">
        <p14:creationId xmlns:p14="http://schemas.microsoft.com/office/powerpoint/2010/main" val="2106233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228600"/>
            <a:ext cx="8239125" cy="536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4594175" y="6093297"/>
            <a:ext cx="43239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00080"/>
                </a:solidFill>
                <a:latin typeface="Arial"/>
                <a:cs typeface="Arial"/>
              </a:rPr>
              <a:t>Watson and McDougall, 1973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7408" y="1124744"/>
            <a:ext cx="9072562" cy="3867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latin typeface="Arial"/>
                <a:cs typeface="Arial"/>
              </a:rPr>
              <a:t>- </a:t>
            </a:r>
            <a:r>
              <a:rPr lang="en-US" sz="3200" dirty="0" err="1">
                <a:latin typeface="Arial"/>
                <a:cs typeface="Arial"/>
              </a:rPr>
              <a:t>Widmanst</a:t>
            </a:r>
            <a:r>
              <a:rPr lang="en-US" sz="3200" dirty="0" err="1">
                <a:latin typeface="Lucida Grande"/>
                <a:ea typeface="Lucida Grande"/>
                <a:cs typeface="Lucida Grande"/>
              </a:rPr>
              <a:t>ä</a:t>
            </a:r>
            <a:r>
              <a:rPr lang="en-US" sz="3200" dirty="0" err="1">
                <a:latin typeface="Arial"/>
                <a:cs typeface="Arial"/>
              </a:rPr>
              <a:t>tten</a:t>
            </a:r>
            <a:r>
              <a:rPr lang="en-US" sz="3200" dirty="0">
                <a:latin typeface="Arial"/>
                <a:cs typeface="Arial"/>
              </a:rPr>
              <a:t> ferrite can grow at small </a:t>
            </a:r>
            <a:r>
              <a:rPr lang="en-US" sz="3200" dirty="0" err="1">
                <a:latin typeface="Arial"/>
                <a:cs typeface="Arial"/>
              </a:rPr>
              <a:t>undercoolings</a:t>
            </a:r>
            <a:endParaRPr lang="en-US" sz="3200" dirty="0">
              <a:latin typeface="Arial"/>
              <a:cs typeface="Arial"/>
            </a:endParaRPr>
          </a:p>
          <a:p>
            <a:pPr>
              <a:defRPr/>
            </a:pPr>
            <a:endParaRPr lang="en-US" sz="3200" dirty="0">
              <a:latin typeface="Arial"/>
              <a:cs typeface="Arial"/>
            </a:endParaRPr>
          </a:p>
          <a:p>
            <a:pPr marL="457200" indent="-457200">
              <a:buFontTx/>
              <a:buChar char="-"/>
              <a:defRPr/>
            </a:pPr>
            <a:r>
              <a:rPr lang="en-US" sz="3200" dirty="0">
                <a:latin typeface="Arial"/>
                <a:cs typeface="Arial"/>
              </a:rPr>
              <a:t>at temperatures well above </a:t>
            </a:r>
            <a:r>
              <a:rPr lang="en-US" sz="3200" i="1" dirty="0">
                <a:latin typeface="Arial"/>
                <a:cs typeface="Arial"/>
              </a:rPr>
              <a:t>T</a:t>
            </a:r>
            <a:r>
              <a:rPr lang="en-US" sz="3200" baseline="-25000" dirty="0">
                <a:latin typeface="Arial"/>
                <a:cs typeface="Arial"/>
              </a:rPr>
              <a:t>0</a:t>
            </a:r>
          </a:p>
          <a:p>
            <a:pPr marL="457200" indent="-457200">
              <a:buFontTx/>
              <a:buChar char="-"/>
              <a:defRPr/>
            </a:pPr>
            <a:endParaRPr lang="en-US" sz="3200" baseline="-25000" dirty="0">
              <a:latin typeface="Arial"/>
              <a:cs typeface="Arial"/>
            </a:endParaRPr>
          </a:p>
          <a:p>
            <a:pPr marL="457200" indent="-457200">
              <a:buFontTx/>
              <a:buChar char="-"/>
              <a:defRPr/>
            </a:pPr>
            <a:r>
              <a:rPr lang="en-US" sz="3200" baseline="-25000" dirty="0">
                <a:latin typeface="Arial"/>
                <a:cs typeface="Arial"/>
              </a:rPr>
              <a:t> </a:t>
            </a:r>
            <a:r>
              <a:rPr lang="en-US" sz="3200" dirty="0">
                <a:latin typeface="Arial"/>
                <a:cs typeface="Arial"/>
              </a:rPr>
              <a:t>carbon diffusion essential during transformation</a:t>
            </a:r>
            <a:endParaRPr lang="en-US" sz="3200" baseline="-25000" dirty="0">
              <a:latin typeface="Arial"/>
              <a:cs typeface="Arial"/>
            </a:endParaRPr>
          </a:p>
          <a:p>
            <a:pPr>
              <a:defRPr/>
            </a:pPr>
            <a:endParaRPr lang="en-US" sz="3200" dirty="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260648"/>
            <a:ext cx="8395232" cy="31170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5747" y="4005065"/>
            <a:ext cx="3418352" cy="25631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00" y="134005"/>
            <a:ext cx="7128792" cy="65899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 descr="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83" y="1412776"/>
            <a:ext cx="3925887" cy="389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6" name="Picture 4" descr="f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32" y="1412776"/>
            <a:ext cx="4824412" cy="389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Box 5"/>
          <p:cNvSpPr txBox="1">
            <a:spLocks noChangeArrowheads="1"/>
          </p:cNvSpPr>
          <p:nvPr/>
        </p:nvSpPr>
        <p:spPr bwMode="auto">
          <a:xfrm>
            <a:off x="2351807" y="404713"/>
            <a:ext cx="57451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>
                <a:latin typeface="Arial" charset="0"/>
                <a:cs typeface="Arial" charset="0"/>
              </a:rPr>
              <a:t>conditions at the transformation interface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9" descr="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2" y="2060576"/>
            <a:ext cx="4697412" cy="378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089723" y="2276475"/>
            <a:ext cx="2016125" cy="2376488"/>
            <a:chOff x="2357438" y="2276475"/>
            <a:chExt cx="2016125" cy="2376488"/>
          </a:xfrm>
        </p:grpSpPr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2500313" y="2852738"/>
              <a:ext cx="288925" cy="1800225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" name="Group 24"/>
            <p:cNvGrpSpPr>
              <a:grpSpLocks/>
            </p:cNvGrpSpPr>
            <p:nvPr/>
          </p:nvGrpSpPr>
          <p:grpSpPr bwMode="auto">
            <a:xfrm>
              <a:off x="2357438" y="2276475"/>
              <a:ext cx="2016125" cy="2376488"/>
              <a:chOff x="3347864" y="1556792"/>
              <a:chExt cx="2016224" cy="2376264"/>
            </a:xfrm>
          </p:grpSpPr>
          <p:grpSp>
            <p:nvGrpSpPr>
              <p:cNvPr id="37893" name="Group 21"/>
              <p:cNvGrpSpPr>
                <a:grpSpLocks/>
              </p:cNvGrpSpPr>
              <p:nvPr/>
            </p:nvGrpSpPr>
            <p:grpSpPr bwMode="auto">
              <a:xfrm>
                <a:off x="3491880" y="2132856"/>
                <a:ext cx="1872208" cy="1800200"/>
                <a:chOff x="3491880" y="2132856"/>
                <a:chExt cx="1872208" cy="1800200"/>
              </a:xfrm>
            </p:grpSpPr>
            <p:cxnSp>
              <p:nvCxnSpPr>
                <p:cNvPr id="37895" name="Straight Connector 3"/>
                <p:cNvCxnSpPr>
                  <a:cxnSpLocks noChangeShapeType="1"/>
                </p:cNvCxnSpPr>
                <p:nvPr/>
              </p:nvCxnSpPr>
              <p:spPr bwMode="auto">
                <a:xfrm>
                  <a:off x="3491880" y="3933056"/>
                  <a:ext cx="288032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7896" name="Straight Connector 13"/>
                <p:cNvCxnSpPr>
                  <a:cxnSpLocks noChangeShapeType="1"/>
                </p:cNvCxnSpPr>
                <p:nvPr/>
              </p:nvCxnSpPr>
              <p:spPr bwMode="auto">
                <a:xfrm flipV="1">
                  <a:off x="3779912" y="2132856"/>
                  <a:ext cx="0" cy="180020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7897" name="Straight Connector 16"/>
                <p:cNvCxnSpPr>
                  <a:cxnSpLocks noChangeShapeType="1"/>
                </p:cNvCxnSpPr>
                <p:nvPr/>
              </p:nvCxnSpPr>
              <p:spPr bwMode="auto">
                <a:xfrm>
                  <a:off x="3779912" y="2132856"/>
                  <a:ext cx="1584176" cy="1368152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37894" name="Straight Arrow Connector 23"/>
              <p:cNvCxnSpPr>
                <a:cxnSpLocks noChangeShapeType="1"/>
              </p:cNvCxnSpPr>
              <p:nvPr/>
            </p:nvCxnSpPr>
            <p:spPr bwMode="auto">
              <a:xfrm>
                <a:off x="3347864" y="1556792"/>
                <a:ext cx="432048" cy="0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</p:grpSp>
      <p:pic>
        <p:nvPicPr>
          <p:cNvPr id="26" name="Picture 25" descr="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612" y="359928"/>
            <a:ext cx="4037012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4" descr="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2133601"/>
            <a:ext cx="4824413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8914" name="Straight Arrow Connector 3"/>
          <p:cNvCxnSpPr>
            <a:cxnSpLocks noChangeShapeType="1"/>
          </p:cNvCxnSpPr>
          <p:nvPr/>
        </p:nvCxnSpPr>
        <p:spPr bwMode="auto">
          <a:xfrm>
            <a:off x="3503936" y="3141664"/>
            <a:ext cx="503237" cy="503237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8915" name="TextBox 6"/>
          <p:cNvSpPr txBox="1">
            <a:spLocks noChangeArrowheads="1"/>
          </p:cNvSpPr>
          <p:nvPr/>
        </p:nvSpPr>
        <p:spPr bwMode="auto">
          <a:xfrm>
            <a:off x="3791273" y="2565401"/>
            <a:ext cx="1325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  <a:latin typeface="Arial" charset="0"/>
                <a:cs typeface="Arial" charset="0"/>
              </a:rPr>
              <a:t>diffusion</a:t>
            </a:r>
          </a:p>
        </p:txBody>
      </p:sp>
      <p:pic>
        <p:nvPicPr>
          <p:cNvPr id="38916" name="Picture 7" descr="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372" y="404814"/>
            <a:ext cx="535940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 descr="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709" y="5454651"/>
            <a:ext cx="2182812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8" name="Picture 2" descr="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3344863"/>
            <a:ext cx="8618537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5" descr="Screen shot 2014-03-26 at 12.46.4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134" y="908051"/>
            <a:ext cx="2654300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8" descr="Screen shot 2014-03-26 at 12.46.3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997" y="836614"/>
            <a:ext cx="2728913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1"/>
          <p:cNvSpPr txBox="1">
            <a:spLocks noChangeArrowheads="1"/>
          </p:cNvSpPr>
          <p:nvPr/>
        </p:nvSpPr>
        <p:spPr bwMode="auto">
          <a:xfrm>
            <a:off x="263352" y="332656"/>
            <a:ext cx="61926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b="0" dirty="0" err="1">
                <a:solidFill>
                  <a:srgbClr val="0000FF"/>
                </a:solidFill>
                <a:latin typeface="Arial" charset="0"/>
              </a:rPr>
              <a:t>Widmanstätten</a:t>
            </a:r>
            <a:r>
              <a:rPr lang="en-US" sz="4800" b="0" dirty="0">
                <a:solidFill>
                  <a:srgbClr val="0000FF"/>
                </a:solidFill>
                <a:latin typeface="Arial" charset="0"/>
              </a:rPr>
              <a:t> ferrite</a:t>
            </a:r>
          </a:p>
        </p:txBody>
      </p:sp>
      <p:pic>
        <p:nvPicPr>
          <p:cNvPr id="2" name="Picture 1" descr="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901800"/>
            <a:ext cx="4324085" cy="32430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51583" y="5358185"/>
            <a:ext cx="703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2 m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1271463" y="5286176"/>
            <a:ext cx="295232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1904" y="1901800"/>
            <a:ext cx="4096629" cy="397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738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658" y="116632"/>
            <a:ext cx="7139743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 descr="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260350"/>
            <a:ext cx="5148262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1628776"/>
            <a:ext cx="3897312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112" y="1628776"/>
            <a:ext cx="333375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588" y="3068638"/>
            <a:ext cx="6119813" cy="368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636912"/>
            <a:ext cx="3770312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D65A4C4-54AC-234C-A0CD-332029B46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00" y="1124744"/>
            <a:ext cx="5112568" cy="53284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Box 1"/>
          <p:cNvSpPr txBox="1">
            <a:spLocks noChangeArrowheads="1"/>
          </p:cNvSpPr>
          <p:nvPr/>
        </p:nvSpPr>
        <p:spPr bwMode="auto">
          <a:xfrm>
            <a:off x="623392" y="188913"/>
            <a:ext cx="2749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>
                <a:latin typeface="Arial" charset="0"/>
                <a:cs typeface="Arial" charset="0"/>
              </a:rPr>
              <a:t>consider a cylinder</a:t>
            </a:r>
          </a:p>
        </p:txBody>
      </p:sp>
      <p:sp>
        <p:nvSpPr>
          <p:cNvPr id="43010" name="Can 2"/>
          <p:cNvSpPr>
            <a:spLocks noChangeArrowheads="1"/>
          </p:cNvSpPr>
          <p:nvPr/>
        </p:nvSpPr>
        <p:spPr bwMode="auto">
          <a:xfrm rot="5400000">
            <a:off x="1414762" y="332583"/>
            <a:ext cx="1152525" cy="2592387"/>
          </a:xfrm>
          <a:prstGeom prst="can">
            <a:avLst>
              <a:gd name="adj" fmla="val 2499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301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656" y="1484313"/>
            <a:ext cx="280987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3012" name="Straight Arrow Connector 10"/>
          <p:cNvCxnSpPr>
            <a:cxnSpLocks noChangeShapeType="1"/>
          </p:cNvCxnSpPr>
          <p:nvPr/>
        </p:nvCxnSpPr>
        <p:spPr bwMode="auto">
          <a:xfrm flipV="1">
            <a:off x="3142756" y="1125539"/>
            <a:ext cx="73025" cy="503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3013" name="Straight Arrow Connector 14"/>
          <p:cNvCxnSpPr>
            <a:cxnSpLocks noChangeShapeType="1"/>
          </p:cNvCxnSpPr>
          <p:nvPr/>
        </p:nvCxnSpPr>
        <p:spPr bwMode="auto">
          <a:xfrm>
            <a:off x="839293" y="2420938"/>
            <a:ext cx="23034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A0411827-9EF7-1C44-B78D-6A13DFFDF397}"/>
              </a:ext>
            </a:extLst>
          </p:cNvPr>
          <p:cNvGrpSpPr/>
          <p:nvPr/>
        </p:nvGrpSpPr>
        <p:grpSpPr>
          <a:xfrm>
            <a:off x="1415555" y="4508500"/>
            <a:ext cx="6808787" cy="1441450"/>
            <a:chOff x="1415555" y="4508500"/>
            <a:chExt cx="6808787" cy="144145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5555" y="4581525"/>
              <a:ext cx="1941512" cy="1004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7442" y="4508500"/>
              <a:ext cx="3136900" cy="144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B9324F7-B12A-8946-9642-FC2A3E8CAD46}"/>
              </a:ext>
            </a:extLst>
          </p:cNvPr>
          <p:cNvGrpSpPr/>
          <p:nvPr/>
        </p:nvGrpSpPr>
        <p:grpSpPr>
          <a:xfrm>
            <a:off x="910978" y="3284984"/>
            <a:ext cx="7956340" cy="1103756"/>
            <a:chOff x="910978" y="3284984"/>
            <a:chExt cx="7956340" cy="110375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0978" y="3356992"/>
              <a:ext cx="2132076" cy="103174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35314" y="3284984"/>
              <a:ext cx="2196084" cy="105156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887642" y="3356992"/>
              <a:ext cx="1979676" cy="97688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75074" y="2492896"/>
            <a:ext cx="184404" cy="445008"/>
          </a:xfrm>
          <a:prstGeom prst="rect">
            <a:avLst/>
          </a:prstGeom>
        </p:spPr>
      </p:pic>
      <p:pic>
        <p:nvPicPr>
          <p:cNvPr id="14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9" y="476672"/>
            <a:ext cx="3126707" cy="188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30" y="188914"/>
            <a:ext cx="340201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3141664"/>
            <a:ext cx="3567112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4584204" y="549276"/>
            <a:ext cx="4103688" cy="2232025"/>
            <a:chOff x="467544" y="1340768"/>
            <a:chExt cx="1755288" cy="856489"/>
          </a:xfrm>
        </p:grpSpPr>
        <p:pic>
          <p:nvPicPr>
            <p:cNvPr id="44038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1340768"/>
              <a:ext cx="1396031" cy="24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39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1628800"/>
              <a:ext cx="557803" cy="24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0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1916832"/>
              <a:ext cx="963200" cy="280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755" y="5157789"/>
            <a:ext cx="760412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542" y="3213100"/>
            <a:ext cx="316706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944" y="4293096"/>
            <a:ext cx="6315075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D23B11D-CF0D-7642-909B-9EB52FE66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4" y="1125265"/>
            <a:ext cx="4838700" cy="5016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68AE58-72F2-6E46-B4B2-8255602CA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7" y="332656"/>
            <a:ext cx="6377655" cy="59766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2"/>
          <p:cNvSpPr txBox="1">
            <a:spLocks noChangeArrowheads="1"/>
          </p:cNvSpPr>
          <p:nvPr/>
        </p:nvSpPr>
        <p:spPr bwMode="auto">
          <a:xfrm>
            <a:off x="479376" y="1337356"/>
            <a:ext cx="80772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4000">
                <a:solidFill>
                  <a:schemeClr val="accent2"/>
                </a:solidFill>
                <a:latin typeface="Arial" charset="0"/>
                <a:cs typeface="Arial" charset="0"/>
              </a:rPr>
              <a:t>Mechanism displacive but carbon must partition during growth.</a:t>
            </a:r>
          </a:p>
          <a:p>
            <a:pPr>
              <a:spcBef>
                <a:spcPct val="50000"/>
              </a:spcBef>
            </a:pPr>
            <a:r>
              <a:rPr lang="en-GB" sz="4000">
                <a:solidFill>
                  <a:schemeClr val="accent2"/>
                </a:solidFill>
                <a:latin typeface="Arial" charset="0"/>
                <a:cs typeface="Arial" charset="0"/>
              </a:rPr>
              <a:t>Pairs of plates grow together to minimise strain.</a:t>
            </a:r>
          </a:p>
        </p:txBody>
      </p:sp>
      <p:sp>
        <p:nvSpPr>
          <p:cNvPr id="48130" name="Text Box 3"/>
          <p:cNvSpPr txBox="1">
            <a:spLocks noChangeArrowheads="1"/>
          </p:cNvSpPr>
          <p:nvPr/>
        </p:nvSpPr>
        <p:spPr bwMode="auto">
          <a:xfrm>
            <a:off x="2993976" y="-34244"/>
            <a:ext cx="2971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4800">
                <a:solidFill>
                  <a:schemeClr val="accent2"/>
                </a:solidFill>
                <a:latin typeface="Arial" charset="0"/>
                <a:cs typeface="Arial" charset="0"/>
              </a:rPr>
              <a:t>Summary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D8158C-33C4-F24E-B395-C6C6AB43B601}"/>
              </a:ext>
            </a:extLst>
          </p:cNvPr>
          <p:cNvSpPr txBox="1"/>
          <p:nvPr/>
        </p:nvSpPr>
        <p:spPr>
          <a:xfrm>
            <a:off x="3215680" y="4489592"/>
            <a:ext cx="765796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plates can grow in carbon-free alloys of iron, in which case, the lengthening rate would be controlled by the mobility of the glissile transformation interface.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0BB791-7800-3241-B5D5-82BE821E1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08" y="476672"/>
            <a:ext cx="4991100" cy="4800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DB3593-A9DB-9B48-9A0C-BCEBF499D8D5}"/>
              </a:ext>
            </a:extLst>
          </p:cNvPr>
          <p:cNvSpPr txBox="1"/>
          <p:nvPr/>
        </p:nvSpPr>
        <p:spPr>
          <a:xfrm>
            <a:off x="479376" y="5733256"/>
            <a:ext cx="100255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Micrograph courtesy of </a:t>
            </a:r>
          </a:p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Rolando M. Núñez Monrroy of the Pontifical Catholic University of Peru. </a:t>
            </a:r>
          </a:p>
        </p:txBody>
      </p:sp>
    </p:spTree>
    <p:extLst>
      <p:ext uri="{BB962C8B-B14F-4D97-AF65-F5344CB8AC3E}">
        <p14:creationId xmlns:p14="http://schemas.microsoft.com/office/powerpoint/2010/main" val="1448302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 descr="M21_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639762"/>
            <a:ext cx="8267700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5A2C32-C851-A344-A08F-924FE1CD08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3592" y="482031"/>
            <a:ext cx="5337550" cy="589393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military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2" y="548680"/>
            <a:ext cx="6908800" cy="552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ivilian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472281"/>
            <a:ext cx="7391400" cy="591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paramilitary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472281"/>
            <a:ext cx="7391400" cy="591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464" y="548680"/>
            <a:ext cx="7056784" cy="60872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">
    <a:dk1>
      <a:srgbClr val="FAFD00"/>
    </a:dk1>
    <a:lt1>
      <a:srgbClr val="C0FEF9"/>
    </a:lt1>
    <a:dk2>
      <a:srgbClr val="FFFFFF"/>
    </a:dk2>
    <a:lt2>
      <a:srgbClr val="00279F"/>
    </a:lt2>
    <a:accent1>
      <a:srgbClr val="FC0128"/>
    </a:accent1>
    <a:accent2>
      <a:srgbClr val="DC0081"/>
    </a:accent2>
    <a:accent3>
      <a:srgbClr val="DCFEFB"/>
    </a:accent3>
    <a:accent4>
      <a:srgbClr val="D6D800"/>
    </a:accent4>
    <a:accent5>
      <a:srgbClr val="FDAAAC"/>
    </a:accent5>
    <a:accent6>
      <a:srgbClr val="C70074"/>
    </a:accent6>
    <a:hlink>
      <a:srgbClr val="00B7A5"/>
    </a:hlink>
    <a:folHlink>
      <a:srgbClr val="3365F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Macintosh HD:Microsoft Office 98:Templates:Blank Presentation</Template>
  <TotalTime>1913</TotalTime>
  <Words>219</Words>
  <Application>Microsoft Macintosh PowerPoint</Application>
  <PresentationFormat>Widescreen</PresentationFormat>
  <Paragraphs>61</Paragraphs>
  <Slides>27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Comic Sans MS</vt:lpstr>
      <vt:lpstr>Lucida Grande</vt:lpstr>
      <vt:lpstr>Times</vt:lpstr>
      <vt:lpstr>Times New Roman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Cambridge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Dr. Harry Bhadeshia</dc:creator>
  <cp:lastModifiedBy>H.K.D.H. Bhadeshia</cp:lastModifiedBy>
  <cp:revision>96</cp:revision>
  <dcterms:created xsi:type="dcterms:W3CDTF">2001-11-09T08:05:07Z</dcterms:created>
  <dcterms:modified xsi:type="dcterms:W3CDTF">2020-09-28T11:33:29Z</dcterms:modified>
</cp:coreProperties>
</file>