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371" r:id="rId2"/>
    <p:sldId id="338" r:id="rId3"/>
    <p:sldId id="300" r:id="rId4"/>
    <p:sldId id="265" r:id="rId5"/>
    <p:sldId id="301" r:id="rId6"/>
    <p:sldId id="354" r:id="rId7"/>
    <p:sldId id="269" r:id="rId8"/>
    <p:sldId id="272" r:id="rId9"/>
    <p:sldId id="274" r:id="rId10"/>
    <p:sldId id="276" r:id="rId11"/>
    <p:sldId id="355" r:id="rId12"/>
    <p:sldId id="356" r:id="rId13"/>
    <p:sldId id="360" r:id="rId14"/>
    <p:sldId id="302" r:id="rId15"/>
    <p:sldId id="304" r:id="rId16"/>
    <p:sldId id="305" r:id="rId17"/>
    <p:sldId id="306" r:id="rId18"/>
    <p:sldId id="342" r:id="rId19"/>
    <p:sldId id="341" r:id="rId20"/>
    <p:sldId id="339" r:id="rId21"/>
    <p:sldId id="343" r:id="rId22"/>
    <p:sldId id="357" r:id="rId23"/>
    <p:sldId id="344" r:id="rId2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 varScale="1">
        <p:scale>
          <a:sx n="104" d="100"/>
          <a:sy n="104" d="100"/>
        </p:scale>
        <p:origin x="232" y="5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50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ABF71-3E58-FE4F-B7BC-BA30155EC6D2}" type="datetimeFigureOut">
              <a:rPr lang="en-US" smtClean="0"/>
              <a:t>10/1/20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9701AF-0C3A-4A4E-A1FC-4335BE2D8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597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94F6CF-7472-4141-80A9-D8710DCFA505}" type="datetime1">
              <a:rPr lang="en-GB"/>
              <a:pPr>
                <a:defRPr/>
              </a:pPr>
              <a:t>01/10/2020</a:t>
            </a:fld>
            <a:endParaRPr lang="en-GB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C3E444-874F-544A-BE2D-71F02DF5E6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802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B1985C-3B5D-9F4B-937D-CB16FC3ED3F1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2588" y="685800"/>
            <a:ext cx="6091237" cy="3427413"/>
          </a:xfrm>
          <a:solidFill>
            <a:srgbClr val="FFFFFF"/>
          </a:solidFill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529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FE0ECD-0F4C-8F42-BFAD-04763E6938EC}" type="slidenum">
              <a:rPr lang="en-GB" sz="1200" b="0"/>
              <a:pPr/>
              <a:t>11</a:t>
            </a:fld>
            <a:endParaRPr lang="en-GB" sz="1200" b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1FE0ECD-0F4C-8F42-BFAD-04763E6938EC}" type="slidenum">
              <a:rPr lang="en-GB" sz="1200" b="0"/>
              <a:pPr/>
              <a:t>12</a:t>
            </a:fld>
            <a:endParaRPr lang="en-GB" sz="1200" b="0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2CA46F-FEFC-FC4B-A21C-A4219631E430}" type="slidenum">
              <a:rPr lang="en-US"/>
              <a:pPr/>
              <a:t>13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C3E444-874F-544A-BE2D-71F02DF5E60C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6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D2927-C8DD-4048-84C4-7C1317CA3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6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3299C-8649-0A4C-B51B-183961B8A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66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39B98-2DBF-434E-8B71-E73E47D0CF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1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E3A9B-59A8-4744-990F-3E22FDD014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40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0987C-5F09-AB43-84CB-969A9B41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45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3DDE1-4240-AC44-8977-CEA5B0582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02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424E6-720D-5B48-920F-28DA67950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3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B0207-FB15-BB42-9431-91CA6B652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6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56E86-631A-6543-BCC5-408400F8A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8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26FE2-C675-8345-BCE8-3C249EEA3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1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0D1F6-138F-E240-9F58-92D8628B2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6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1C798CD-C78E-E346-A792-4F8A54CB3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emf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 rot="-5400000">
            <a:off x="1791152" y="2662207"/>
            <a:ext cx="369332" cy="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lIns="0" tIns="0" rIns="0" bIns="0">
            <a:spAutoFit/>
          </a:bodyPr>
          <a:lstStyle/>
          <a:p>
            <a:endParaRPr lang="en-GB">
              <a:latin typeface="Times New Roman" charset="0"/>
            </a:endParaRP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11560" y="1628800"/>
            <a:ext cx="410445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0"/>
              <a:t>Martensite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Bainite: mechanism based design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Alloy design: strong bainite</a:t>
            </a:r>
          </a:p>
          <a:p>
            <a:pPr>
              <a:spcBef>
                <a:spcPct val="50000"/>
              </a:spcBef>
            </a:pPr>
            <a:r>
              <a:rPr lang="en-US" sz="2000" dirty="0" err="1"/>
              <a:t>Widmanstätten</a:t>
            </a:r>
            <a:r>
              <a:rPr lang="en-US" sz="2000" dirty="0"/>
              <a:t> ferrite</a:t>
            </a:r>
          </a:p>
          <a:p>
            <a:pPr>
              <a:spcBef>
                <a:spcPct val="50000"/>
              </a:spcBef>
            </a:pPr>
            <a:r>
              <a:rPr lang="en-US" sz="2000"/>
              <a:t>F</a:t>
            </a:r>
            <a:r>
              <a:rPr lang="en-US" sz="2000" b="0"/>
              <a:t>errite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Pearlite</a:t>
            </a:r>
          </a:p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0000"/>
                </a:solidFill>
              </a:rPr>
              <a:t>Overall kinetics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TRIP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TWIP steel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Mitigation of residual stress</a:t>
            </a:r>
          </a:p>
          <a:p>
            <a:pPr>
              <a:spcBef>
                <a:spcPct val="50000"/>
              </a:spcBef>
            </a:pPr>
            <a:r>
              <a:rPr lang="en-US" sz="2000" b="0"/>
              <a:t>Bulk nanostructured steel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119336" y="74752"/>
            <a:ext cx="99370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>
                <a:solidFill>
                  <a:srgbClr val="000080"/>
                </a:solidFill>
                <a:cs typeface="Arial" charset="0"/>
              </a:rPr>
              <a:t>Steels: </a:t>
            </a:r>
            <a:r>
              <a:rPr lang="en-US" sz="4000" dirty="0">
                <a:solidFill>
                  <a:srgbClr val="0000FF"/>
                </a:solidFill>
                <a:cs typeface="Arial" charset="0"/>
              </a:rPr>
              <a:t>overall transformation kinetics</a:t>
            </a:r>
            <a:r>
              <a:rPr lang="en-US" sz="4000">
                <a:solidFill>
                  <a:srgbClr val="000080"/>
                </a:solidFill>
                <a:cs typeface="Arial" charset="0"/>
              </a:rPr>
              <a:t>,  lecture 9 of 12 </a:t>
            </a:r>
          </a:p>
        </p:txBody>
      </p:sp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5805264"/>
            <a:ext cx="23622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5663952" y="5903689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>
                <a:cs typeface="Arial" charset="0"/>
              </a:rPr>
              <a:t>H. K. D. H. Bhadeshia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5735960" y="5106528"/>
            <a:ext cx="56886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0">
                <a:latin typeface="Arial" panose="020B0604020202020204" pitchFamily="34" charset="0"/>
                <a:cs typeface="Arial" panose="020B0604020202020204" pitchFamily="34" charset="0"/>
              </a:rPr>
              <a:t>www.phase-trans.msm.cam.ac.uk/teaching.html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211CC-56E9-0249-9164-4830CFDF73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1440100"/>
            <a:ext cx="2355235" cy="35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BCFF16-5BFE-AD40-BE34-0E63E99D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835" y="254155"/>
            <a:ext cx="6608991" cy="87646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99E8BBF-C629-4048-96A7-956D208785F4}"/>
              </a:ext>
            </a:extLst>
          </p:cNvPr>
          <p:cNvGrpSpPr/>
          <p:nvPr/>
        </p:nvGrpSpPr>
        <p:grpSpPr>
          <a:xfrm>
            <a:off x="672557" y="1513736"/>
            <a:ext cx="10198814" cy="1090896"/>
            <a:chOff x="672557" y="1513736"/>
            <a:chExt cx="10198814" cy="109089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E767D7-335B-7542-9083-F2FAA2A65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57" y="1513736"/>
              <a:ext cx="7378855" cy="103043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2E1DB-8BDE-F342-8968-58317D580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76320" y="2166401"/>
              <a:ext cx="1895051" cy="438231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C3E60C9-18B8-9C49-9EE7-AC05C57C607F}"/>
              </a:ext>
            </a:extLst>
          </p:cNvPr>
          <p:cNvSpPr/>
          <p:nvPr/>
        </p:nvSpPr>
        <p:spPr bwMode="auto">
          <a:xfrm>
            <a:off x="2063552" y="254155"/>
            <a:ext cx="2520280" cy="95416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20CD5B-90DE-6B40-AA50-AD28E6F91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57" y="4653136"/>
            <a:ext cx="6383953" cy="10062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C2644D-F71C-884B-8A85-A5FB14922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557" y="3065670"/>
            <a:ext cx="6383953" cy="10659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D33EEA-2A0C-F347-B441-072D629D2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285" y="5958112"/>
            <a:ext cx="6362833" cy="645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34" y="1304582"/>
            <a:ext cx="6688554" cy="5364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64" y="3327400"/>
            <a:ext cx="301752" cy="201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64" y="3327400"/>
            <a:ext cx="301752" cy="201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64" y="3327400"/>
            <a:ext cx="301752" cy="20116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auto">
          <a:xfrm>
            <a:off x="2626734" y="5979674"/>
            <a:ext cx="792088" cy="72008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437426-1B2F-EE48-BC9D-DC0F74C0E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433" y="374765"/>
            <a:ext cx="6120680" cy="6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6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476672"/>
            <a:ext cx="6458704" cy="609329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51384" y="5948938"/>
            <a:ext cx="654996" cy="621029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1867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11-14 at 19.41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393863"/>
            <a:ext cx="8506241" cy="607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6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Oval 2"/>
          <p:cNvSpPr>
            <a:spLocks noChangeArrowheads="1"/>
          </p:cNvSpPr>
          <p:nvPr/>
        </p:nvSpPr>
        <p:spPr bwMode="auto">
          <a:xfrm>
            <a:off x="7013649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2" name="Oval 3"/>
          <p:cNvSpPr>
            <a:spLocks noChangeArrowheads="1"/>
          </p:cNvSpPr>
          <p:nvPr/>
        </p:nvSpPr>
        <p:spPr bwMode="auto">
          <a:xfrm>
            <a:off x="5303911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6803" name="Rectangle 4"/>
          <p:cNvSpPr>
            <a:spLocks noChangeArrowheads="1"/>
          </p:cNvSpPr>
          <p:nvPr/>
        </p:nvSpPr>
        <p:spPr bwMode="auto">
          <a:xfrm>
            <a:off x="69540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Oval 5"/>
          <p:cNvSpPr>
            <a:spLocks noChangeArrowheads="1"/>
          </p:cNvSpPr>
          <p:nvPr/>
        </p:nvSpPr>
        <p:spPr bwMode="auto">
          <a:xfrm>
            <a:off x="1278012" y="989013"/>
            <a:ext cx="415925" cy="398463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Oval 6"/>
          <p:cNvSpPr>
            <a:spLocks noChangeArrowheads="1"/>
          </p:cNvSpPr>
          <p:nvPr/>
        </p:nvSpPr>
        <p:spPr bwMode="auto">
          <a:xfrm>
            <a:off x="303378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6" name="Rectangle 7"/>
          <p:cNvSpPr>
            <a:spLocks noChangeArrowheads="1"/>
          </p:cNvSpPr>
          <p:nvPr/>
        </p:nvSpPr>
        <p:spPr bwMode="auto">
          <a:xfrm>
            <a:off x="4905450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7" name="Oval 8"/>
          <p:cNvSpPr>
            <a:spLocks noChangeArrowheads="1"/>
          </p:cNvSpPr>
          <p:nvPr/>
        </p:nvSpPr>
        <p:spPr bwMode="auto">
          <a:xfrm>
            <a:off x="5459487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8" name="Oval 9"/>
          <p:cNvSpPr>
            <a:spLocks noChangeArrowheads="1"/>
          </p:cNvSpPr>
          <p:nvPr/>
        </p:nvSpPr>
        <p:spPr bwMode="auto">
          <a:xfrm>
            <a:off x="7243837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9" name="Rectangle 10"/>
          <p:cNvSpPr>
            <a:spLocks noChangeArrowheads="1"/>
          </p:cNvSpPr>
          <p:nvPr/>
        </p:nvSpPr>
        <p:spPr bwMode="auto">
          <a:xfrm>
            <a:off x="1925712" y="3706813"/>
            <a:ext cx="124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76810" name="Rectangle 11"/>
          <p:cNvSpPr>
            <a:spLocks noChangeArrowheads="1"/>
          </p:cNvSpPr>
          <p:nvPr/>
        </p:nvSpPr>
        <p:spPr bwMode="auto">
          <a:xfrm>
            <a:off x="5892874" y="3619501"/>
            <a:ext cx="1841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76811" name="Group 12"/>
          <p:cNvGrpSpPr>
            <a:grpSpLocks/>
          </p:cNvGrpSpPr>
          <p:nvPr/>
        </p:nvGrpSpPr>
        <p:grpSpPr bwMode="auto">
          <a:xfrm>
            <a:off x="7415286" y="684213"/>
            <a:ext cx="755650" cy="2151063"/>
            <a:chOff x="4586" y="480"/>
            <a:chExt cx="476" cy="1355"/>
          </a:xfrm>
        </p:grpSpPr>
        <p:sp>
          <p:nvSpPr>
            <p:cNvPr id="76816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17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3259211" y="2039938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a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297811" y="531813"/>
            <a:ext cx="53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>
                <a:latin typeface="Symbol" charset="0"/>
              </a:rPr>
              <a:t>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2CC7E-E623-B548-80A9-FFDA9948D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9" y="5073876"/>
            <a:ext cx="11033324" cy="88266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80728"/>
            <a:ext cx="7315200" cy="5195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2"/>
          <p:cNvSpPr>
            <a:spLocks noChangeShapeType="1"/>
          </p:cNvSpPr>
          <p:nvPr/>
        </p:nvSpPr>
        <p:spPr bwMode="auto">
          <a:xfrm flipH="1" flipV="1">
            <a:off x="-1990402" y="-1687513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 flipH="1" flipV="1">
            <a:off x="-1990402" y="-1687513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33" name="Rectangle 61"/>
          <p:cNvSpPr>
            <a:spLocks noChangeArrowheads="1"/>
          </p:cNvSpPr>
          <p:nvPr/>
        </p:nvSpPr>
        <p:spPr bwMode="auto">
          <a:xfrm>
            <a:off x="5248598" y="2081213"/>
            <a:ext cx="197008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11 K/min</a:t>
            </a:r>
          </a:p>
        </p:txBody>
      </p:sp>
      <p:sp>
        <p:nvSpPr>
          <p:cNvPr id="3134" name="Rectangle 62"/>
          <p:cNvSpPr>
            <a:spLocks noChangeArrowheads="1"/>
          </p:cNvSpPr>
          <p:nvPr/>
        </p:nvSpPr>
        <p:spPr bwMode="auto">
          <a:xfrm>
            <a:off x="4943798" y="4138613"/>
            <a:ext cx="22606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101 K/min</a:t>
            </a:r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auto">
          <a:xfrm>
            <a:off x="7229798" y="5662613"/>
            <a:ext cx="1828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>
                <a:solidFill>
                  <a:srgbClr val="414141"/>
                </a:solidFill>
                <a:latin typeface="Arial"/>
                <a:cs typeface="Arial"/>
              </a:rPr>
              <a:t>Jones &amp; Bhadeshia</a:t>
            </a:r>
          </a:p>
        </p:txBody>
      </p:sp>
      <p:sp>
        <p:nvSpPr>
          <p:cNvPr id="3139" name="Rectangle 67"/>
          <p:cNvSpPr>
            <a:spLocks noChangeArrowheads="1"/>
          </p:cNvSpPr>
          <p:nvPr/>
        </p:nvSpPr>
        <p:spPr bwMode="auto">
          <a:xfrm>
            <a:off x="5553398" y="328613"/>
            <a:ext cx="329723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100 µm austenite grain size</a:t>
            </a: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 rot="16200000">
            <a:off x="-829939" y="2509838"/>
            <a:ext cx="358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Volume fraction</a:t>
            </a:r>
          </a:p>
        </p:txBody>
      </p:sp>
      <p:pic>
        <p:nvPicPr>
          <p:cNvPr id="79880" name="Picture 2" descr="Screen Shot 2014-04-08 at 15.0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2699"/>
            <a:ext cx="3848100" cy="684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3"/>
          <p:cNvSpPr>
            <a:spLocks noChangeShapeType="1"/>
          </p:cNvSpPr>
          <p:nvPr/>
        </p:nvSpPr>
        <p:spPr bwMode="auto">
          <a:xfrm flipH="1" flipV="1">
            <a:off x="-762000" y="-1711325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H="1" flipV="1">
            <a:off x="-762000" y="-1711325"/>
            <a:ext cx="19050" cy="22225"/>
          </a:xfrm>
          <a:prstGeom prst="line">
            <a:avLst/>
          </a:prstGeom>
          <a:noFill/>
          <a:ln w="12700">
            <a:pattFill prst="pct50">
              <a:fgClr>
                <a:srgbClr val="000000"/>
              </a:fgClr>
              <a:bgClr>
                <a:srgbClr val="FFFFFF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375150" y="65008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59" name="Line 63"/>
          <p:cNvSpPr>
            <a:spLocks noChangeShapeType="1"/>
          </p:cNvSpPr>
          <p:nvPr/>
        </p:nvSpPr>
        <p:spPr bwMode="auto">
          <a:xfrm>
            <a:off x="4375150" y="6424613"/>
            <a:ext cx="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162" name="Rectangle 66"/>
          <p:cNvSpPr>
            <a:spLocks noChangeArrowheads="1"/>
          </p:cNvSpPr>
          <p:nvPr/>
        </p:nvSpPr>
        <p:spPr bwMode="auto">
          <a:xfrm>
            <a:off x="3352800" y="6172200"/>
            <a:ext cx="2699008" cy="4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>
                <a:solidFill>
                  <a:srgbClr val="000000"/>
                </a:solidFill>
                <a:latin typeface="Arial"/>
                <a:cs typeface="Arial"/>
              </a:rPr>
              <a:t>Temperature</a:t>
            </a:r>
            <a:r>
              <a:rPr lang="en-GB" b="1">
                <a:solidFill>
                  <a:srgbClr val="000000"/>
                </a:solidFill>
                <a:latin typeface="Arial"/>
                <a:cs typeface="Arial"/>
              </a:rPr>
              <a:t> / °C</a:t>
            </a:r>
          </a:p>
        </p:txBody>
      </p:sp>
      <p:sp>
        <p:nvSpPr>
          <p:cNvPr id="4163" name="Rectangle 67"/>
          <p:cNvSpPr>
            <a:spLocks noChangeArrowheads="1"/>
          </p:cNvSpPr>
          <p:nvPr/>
        </p:nvSpPr>
        <p:spPr bwMode="auto">
          <a:xfrm>
            <a:off x="6562725" y="2057401"/>
            <a:ext cx="1970088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11 K/min</a:t>
            </a:r>
          </a:p>
        </p:txBody>
      </p:sp>
      <p:sp>
        <p:nvSpPr>
          <p:cNvPr id="4164" name="Rectangle 68"/>
          <p:cNvSpPr>
            <a:spLocks noChangeArrowheads="1"/>
          </p:cNvSpPr>
          <p:nvPr/>
        </p:nvSpPr>
        <p:spPr bwMode="auto">
          <a:xfrm>
            <a:off x="6257925" y="4114801"/>
            <a:ext cx="2260600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GB" sz="3600">
                <a:solidFill>
                  <a:srgbClr val="000000"/>
                </a:solidFill>
                <a:latin typeface="Arial"/>
                <a:cs typeface="Arial"/>
              </a:rPr>
              <a:t>101 K/min</a:t>
            </a:r>
          </a:p>
        </p:txBody>
      </p:sp>
      <p:sp>
        <p:nvSpPr>
          <p:cNvPr id="4165" name="Rectangle 69"/>
          <p:cNvSpPr>
            <a:spLocks noChangeArrowheads="1"/>
          </p:cNvSpPr>
          <p:nvPr/>
        </p:nvSpPr>
        <p:spPr bwMode="auto">
          <a:xfrm>
            <a:off x="8458200" y="5715001"/>
            <a:ext cx="182880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solidFill>
                  <a:srgbClr val="414141"/>
                </a:solidFill>
                <a:latin typeface="Arial"/>
                <a:cs typeface="Arial"/>
              </a:rPr>
              <a:t>Jones &amp; </a:t>
            </a:r>
            <a:r>
              <a:rPr lang="en-GB" dirty="0" err="1">
                <a:solidFill>
                  <a:srgbClr val="414141"/>
                </a:solidFill>
                <a:latin typeface="Arial"/>
                <a:cs typeface="Arial"/>
              </a:rPr>
              <a:t>Bhadeshia</a:t>
            </a:r>
            <a:endParaRPr lang="en-GB" dirty="0">
              <a:solidFill>
                <a:srgbClr val="414141"/>
              </a:solidFill>
              <a:latin typeface="Arial"/>
              <a:cs typeface="Arial"/>
            </a:endParaRPr>
          </a:p>
        </p:txBody>
      </p:sp>
      <p:sp>
        <p:nvSpPr>
          <p:cNvPr id="4166" name="Rectangle 70"/>
          <p:cNvSpPr>
            <a:spLocks noChangeArrowheads="1"/>
          </p:cNvSpPr>
          <p:nvPr/>
        </p:nvSpPr>
        <p:spPr bwMode="auto">
          <a:xfrm>
            <a:off x="6694488" y="138114"/>
            <a:ext cx="34401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GB" dirty="0">
                <a:solidFill>
                  <a:srgbClr val="000000"/>
                </a:solidFill>
                <a:latin typeface="Arial"/>
                <a:cs typeface="Arial"/>
              </a:rPr>
              <a:t>30 µm austenite grain size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auto">
          <a:xfrm rot="16200000">
            <a:off x="484188" y="2490788"/>
            <a:ext cx="3581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000000"/>
                </a:solidFill>
                <a:latin typeface="Arial"/>
                <a:cs typeface="Arial"/>
              </a:rPr>
              <a:t>Volume fraction</a:t>
            </a:r>
          </a:p>
        </p:txBody>
      </p:sp>
      <p:pic>
        <p:nvPicPr>
          <p:cNvPr id="80907" name="Picture 1" descr="Screen Shot 2014-04-08 at 15.02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333376"/>
            <a:ext cx="34686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8-25 at 17.50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92" y="1052736"/>
            <a:ext cx="8533645" cy="30073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07620" y="5017679"/>
            <a:ext cx="5265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Undersea structures</a:t>
            </a:r>
          </a:p>
        </p:txBody>
      </p:sp>
    </p:spTree>
    <p:extLst>
      <p:ext uri="{BB962C8B-B14F-4D97-AF65-F5344CB8AC3E}">
        <p14:creationId xmlns:p14="http://schemas.microsoft.com/office/powerpoint/2010/main" val="82894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mulated cooling of a steel cylind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6" y="188640"/>
            <a:ext cx="6888427" cy="51663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416" y="5949281"/>
            <a:ext cx="2211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Steve </a:t>
            </a:r>
            <a:r>
              <a:rPr lang="en-US" sz="3600" dirty="0" err="1"/>
              <a:t>Ooi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490496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7205" y="215844"/>
            <a:ext cx="8568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b="0" dirty="0">
                <a:solidFill>
                  <a:srgbClr val="0000FF"/>
                </a:solidFill>
                <a:latin typeface="Arial" charset="0"/>
              </a:rPr>
              <a:t>Overall transformation kinetics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484784"/>
            <a:ext cx="8144598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86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570" y="5085184"/>
            <a:ext cx="2836546" cy="14908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0"/>
            <a:ext cx="7548411" cy="563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88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om Clipboar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2"/>
          <a:stretch/>
        </p:blipFill>
        <p:spPr>
          <a:xfrm>
            <a:off x="191345" y="401966"/>
            <a:ext cx="8208912" cy="6054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26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32" y="440668"/>
            <a:ext cx="8187544" cy="5976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999D66-4125-5447-A568-E40121E9B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888" y="2165164"/>
            <a:ext cx="3808587" cy="25276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C34A6-D4DC-5D41-8263-7BCA81F76D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280" y="5085184"/>
            <a:ext cx="2082000" cy="166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358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tronger%2C hydrogen-resistant steel for demanding environmen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352" y="1124744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5322" y="6416747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4772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52" y="115888"/>
            <a:ext cx="568801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/>
              <a:t>To calculate a TTT diagram, need:</a:t>
            </a:r>
          </a:p>
          <a:p>
            <a:pPr>
              <a:defRPr/>
            </a:pPr>
            <a:endParaRPr lang="en-US" sz="4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nucleation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growth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hard impingement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soft impingement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491115" y="981075"/>
            <a:ext cx="1216025" cy="1079500"/>
            <a:chOff x="6156176" y="2276872"/>
            <a:chExt cx="1215752" cy="1080120"/>
          </a:xfrm>
        </p:grpSpPr>
        <p:sp>
          <p:nvSpPr>
            <p:cNvPr id="58392" name="Oval 2"/>
            <p:cNvSpPr>
              <a:spLocks noChangeArrowheads="1"/>
            </p:cNvSpPr>
            <p:nvPr/>
          </p:nvSpPr>
          <p:spPr bwMode="auto">
            <a:xfrm>
              <a:off x="6156176" y="2996952"/>
              <a:ext cx="360040" cy="36004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Oval 3"/>
            <p:cNvSpPr>
              <a:spLocks noChangeArrowheads="1"/>
            </p:cNvSpPr>
            <p:nvPr/>
          </p:nvSpPr>
          <p:spPr bwMode="auto">
            <a:xfrm>
              <a:off x="6588224" y="2276872"/>
              <a:ext cx="783704" cy="800472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995940" y="2060576"/>
            <a:ext cx="2160587" cy="1704975"/>
            <a:chOff x="6732240" y="2780929"/>
            <a:chExt cx="2160240" cy="1704188"/>
          </a:xfrm>
        </p:grpSpPr>
        <p:sp>
          <p:nvSpPr>
            <p:cNvPr id="58389" name="Oval 4"/>
            <p:cNvSpPr>
              <a:spLocks noChangeArrowheads="1"/>
            </p:cNvSpPr>
            <p:nvPr/>
          </p:nvSpPr>
          <p:spPr bwMode="auto">
            <a:xfrm>
              <a:off x="6732240" y="3645024"/>
              <a:ext cx="735284" cy="78654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Oval 5"/>
            <p:cNvSpPr>
              <a:spLocks noChangeArrowheads="1"/>
            </p:cNvSpPr>
            <p:nvPr/>
          </p:nvSpPr>
          <p:spPr bwMode="auto">
            <a:xfrm>
              <a:off x="7191085" y="2780929"/>
              <a:ext cx="1701395" cy="170418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8391" name="Straight Connector 7"/>
            <p:cNvCxnSpPr>
              <a:cxnSpLocks noChangeShapeType="1"/>
              <a:stCxn id="58390" idx="2"/>
              <a:endCxn id="58390" idx="3"/>
            </p:cNvCxnSpPr>
            <p:nvPr/>
          </p:nvCxnSpPr>
          <p:spPr bwMode="auto">
            <a:xfrm>
              <a:off x="7191085" y="3633023"/>
              <a:ext cx="249164" cy="6025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835351" y="4365625"/>
            <a:ext cx="4103688" cy="2457450"/>
            <a:chOff x="4572000" y="4365104"/>
            <a:chExt cx="4104456" cy="245725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580252" y="4365104"/>
              <a:ext cx="21594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028635" y="4365104"/>
              <a:ext cx="360429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75" name="Straight Connector 13"/>
            <p:cNvCxnSpPr>
              <a:cxnSpLocks noChangeShapeType="1"/>
            </p:cNvCxnSpPr>
            <p:nvPr/>
          </p:nvCxnSpPr>
          <p:spPr bwMode="auto">
            <a:xfrm>
              <a:off x="5796136" y="4365104"/>
              <a:ext cx="288032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6" name="Straight Connector 15"/>
            <p:cNvCxnSpPr>
              <a:cxnSpLocks noChangeShapeType="1"/>
            </p:cNvCxnSpPr>
            <p:nvPr/>
          </p:nvCxnSpPr>
          <p:spPr bwMode="auto">
            <a:xfrm>
              <a:off x="6084168" y="4797152"/>
              <a:ext cx="1368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7" name="Straight Connector 20"/>
            <p:cNvCxnSpPr>
              <a:cxnSpLocks noChangeShapeType="1"/>
            </p:cNvCxnSpPr>
            <p:nvPr/>
          </p:nvCxnSpPr>
          <p:spPr bwMode="auto">
            <a:xfrm flipV="1">
              <a:off x="7452320" y="4365104"/>
              <a:ext cx="576064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5580252" y="5588968"/>
              <a:ext cx="57637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452264" y="5588968"/>
              <a:ext cx="960618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80" name="Straight Connector 25"/>
            <p:cNvCxnSpPr>
              <a:cxnSpLocks noChangeShapeType="1"/>
            </p:cNvCxnSpPr>
            <p:nvPr/>
          </p:nvCxnSpPr>
          <p:spPr bwMode="auto">
            <a:xfrm>
              <a:off x="6156176" y="5589240"/>
              <a:ext cx="576064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1" name="Straight Connector 27"/>
            <p:cNvCxnSpPr>
              <a:cxnSpLocks noChangeShapeType="1"/>
            </p:cNvCxnSpPr>
            <p:nvPr/>
          </p:nvCxnSpPr>
          <p:spPr bwMode="auto">
            <a:xfrm flipV="1">
              <a:off x="6732240" y="5589240"/>
              <a:ext cx="720080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2" name="Straight Connector 34"/>
            <p:cNvCxnSpPr>
              <a:cxnSpLocks noChangeShapeType="1"/>
              <a:stCxn id="24" idx="3"/>
              <a:endCxn id="25" idx="1"/>
            </p:cNvCxnSpPr>
            <p:nvPr/>
          </p:nvCxnSpPr>
          <p:spPr bwMode="auto">
            <a:xfrm>
              <a:off x="6156176" y="5949280"/>
              <a:ext cx="1296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3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76056" y="4509120"/>
              <a:ext cx="0" cy="20882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4" name="Straight Arrow Connector 39"/>
            <p:cNvCxnSpPr>
              <a:cxnSpLocks noChangeShapeType="1"/>
            </p:cNvCxnSpPr>
            <p:nvPr/>
          </p:nvCxnSpPr>
          <p:spPr bwMode="auto">
            <a:xfrm>
              <a:off x="5004048" y="6453336"/>
              <a:ext cx="3672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385" name="TextBox 40"/>
            <p:cNvSpPr txBox="1">
              <a:spLocks noChangeArrowheads="1"/>
            </p:cNvSpPr>
            <p:nvPr/>
          </p:nvSpPr>
          <p:spPr bwMode="auto">
            <a:xfrm rot="-5400000">
              <a:off x="4032990" y="5480178"/>
              <a:ext cx="14165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concentration</a:t>
              </a:r>
            </a:p>
          </p:txBody>
        </p:sp>
        <p:sp>
          <p:nvSpPr>
            <p:cNvPr id="58386" name="TextBox 41"/>
            <p:cNvSpPr txBox="1">
              <a:spLocks noChangeArrowheads="1"/>
            </p:cNvSpPr>
            <p:nvPr/>
          </p:nvSpPr>
          <p:spPr bwMode="auto">
            <a:xfrm>
              <a:off x="6444208" y="6483802"/>
              <a:ext cx="9488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distance</a:t>
              </a:r>
            </a:p>
          </p:txBody>
        </p:sp>
        <p:pic>
          <p:nvPicPr>
            <p:cNvPr id="58387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869160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8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6021288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1028"/>
          <p:cNvSpPr txBox="1">
            <a:spLocks noChangeArrowheads="1"/>
          </p:cNvSpPr>
          <p:nvPr/>
        </p:nvSpPr>
        <p:spPr bwMode="auto">
          <a:xfrm>
            <a:off x="178768" y="-12078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400">
                <a:cs typeface="Arial" charset="0"/>
              </a:rPr>
              <a:t>Nucleation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5D5CE3-9FD6-4B40-BE35-6146AF07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496" y="1772816"/>
            <a:ext cx="3991007" cy="26642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34A7A4-CFDC-7C4F-85B8-DB39B3351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521635"/>
            <a:ext cx="2527300" cy="255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172E22-9E2B-5849-BC10-814B18DBD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5149147"/>
            <a:ext cx="9105900" cy="1422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68140D-D8D8-8C41-877C-EEDF74678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332656"/>
            <a:ext cx="8280920" cy="1293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D4ABE-0052-3D40-A4C8-8CEBAFE9D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263" y="2132856"/>
            <a:ext cx="6537574" cy="770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FBDEA4-AEC1-F449-A5A3-0D15FACE6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632" y="3167061"/>
            <a:ext cx="3508648" cy="730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3B8776-024C-3041-ACA4-E667CF2B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4161341"/>
            <a:ext cx="4166520" cy="8406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F982AB-44C6-7944-96DA-518CC03F8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8732" y="5456312"/>
            <a:ext cx="6959600" cy="1104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3D909B-F2F3-F744-B62A-09A161F38A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360" y="1765300"/>
            <a:ext cx="4165600" cy="332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336" y="119727"/>
            <a:ext cx="5688013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 dirty="0"/>
              <a:t>To calculate a TTT diagram, need:</a:t>
            </a:r>
          </a:p>
          <a:p>
            <a:pPr>
              <a:defRPr/>
            </a:pPr>
            <a:endParaRPr lang="en-US" sz="4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nucleation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growth theory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hard impingement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4400" dirty="0"/>
              <a:t>soft impingement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6347099" y="984914"/>
            <a:ext cx="1216025" cy="1079500"/>
            <a:chOff x="6156176" y="2276872"/>
            <a:chExt cx="1215752" cy="1080120"/>
          </a:xfrm>
        </p:grpSpPr>
        <p:sp>
          <p:nvSpPr>
            <p:cNvPr id="58392" name="Oval 2"/>
            <p:cNvSpPr>
              <a:spLocks noChangeArrowheads="1"/>
            </p:cNvSpPr>
            <p:nvPr/>
          </p:nvSpPr>
          <p:spPr bwMode="auto">
            <a:xfrm>
              <a:off x="6156176" y="2996952"/>
              <a:ext cx="360040" cy="360040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3" name="Oval 3"/>
            <p:cNvSpPr>
              <a:spLocks noChangeArrowheads="1"/>
            </p:cNvSpPr>
            <p:nvPr/>
          </p:nvSpPr>
          <p:spPr bwMode="auto">
            <a:xfrm>
              <a:off x="6588224" y="2276872"/>
              <a:ext cx="783704" cy="800472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6851924" y="2064415"/>
            <a:ext cx="2160587" cy="1704975"/>
            <a:chOff x="6732240" y="2780929"/>
            <a:chExt cx="2160240" cy="1704188"/>
          </a:xfrm>
        </p:grpSpPr>
        <p:sp>
          <p:nvSpPr>
            <p:cNvPr id="58389" name="Oval 4"/>
            <p:cNvSpPr>
              <a:spLocks noChangeArrowheads="1"/>
            </p:cNvSpPr>
            <p:nvPr/>
          </p:nvSpPr>
          <p:spPr bwMode="auto">
            <a:xfrm>
              <a:off x="6732240" y="3645024"/>
              <a:ext cx="735284" cy="78654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390" name="Oval 5"/>
            <p:cNvSpPr>
              <a:spLocks noChangeArrowheads="1"/>
            </p:cNvSpPr>
            <p:nvPr/>
          </p:nvSpPr>
          <p:spPr bwMode="auto">
            <a:xfrm>
              <a:off x="7191085" y="2780929"/>
              <a:ext cx="1701395" cy="1704188"/>
            </a:xfrm>
            <a:prstGeom prst="ellipse">
              <a:avLst/>
            </a:pr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8391" name="Straight Connector 7"/>
            <p:cNvCxnSpPr>
              <a:cxnSpLocks noChangeShapeType="1"/>
              <a:stCxn id="58390" idx="2"/>
              <a:endCxn id="58390" idx="3"/>
            </p:cNvCxnSpPr>
            <p:nvPr/>
          </p:nvCxnSpPr>
          <p:spPr bwMode="auto">
            <a:xfrm>
              <a:off x="7191085" y="3633023"/>
              <a:ext cx="249164" cy="6025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4691335" y="4369464"/>
            <a:ext cx="4103688" cy="2457450"/>
            <a:chOff x="4572000" y="4365104"/>
            <a:chExt cx="4104456" cy="2457252"/>
          </a:xfrm>
        </p:grpSpPr>
        <p:sp>
          <p:nvSpPr>
            <p:cNvPr id="11" name="Rectangle 10"/>
            <p:cNvSpPr/>
            <p:nvPr/>
          </p:nvSpPr>
          <p:spPr bwMode="auto">
            <a:xfrm>
              <a:off x="5580252" y="4365104"/>
              <a:ext cx="21594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028635" y="4365104"/>
              <a:ext cx="360429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75" name="Straight Connector 13"/>
            <p:cNvCxnSpPr>
              <a:cxnSpLocks noChangeShapeType="1"/>
            </p:cNvCxnSpPr>
            <p:nvPr/>
          </p:nvCxnSpPr>
          <p:spPr bwMode="auto">
            <a:xfrm>
              <a:off x="5796136" y="4365104"/>
              <a:ext cx="288032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6" name="Straight Connector 15"/>
            <p:cNvCxnSpPr>
              <a:cxnSpLocks noChangeShapeType="1"/>
            </p:cNvCxnSpPr>
            <p:nvPr/>
          </p:nvCxnSpPr>
          <p:spPr bwMode="auto">
            <a:xfrm>
              <a:off x="6084168" y="4797152"/>
              <a:ext cx="13681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77" name="Straight Connector 20"/>
            <p:cNvCxnSpPr>
              <a:cxnSpLocks noChangeShapeType="1"/>
            </p:cNvCxnSpPr>
            <p:nvPr/>
          </p:nvCxnSpPr>
          <p:spPr bwMode="auto">
            <a:xfrm flipV="1">
              <a:off x="7452320" y="4365104"/>
              <a:ext cx="576064" cy="4320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4" name="Rectangle 23"/>
            <p:cNvSpPr/>
            <p:nvPr/>
          </p:nvSpPr>
          <p:spPr bwMode="auto">
            <a:xfrm>
              <a:off x="5580252" y="5588968"/>
              <a:ext cx="576370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452264" y="5588968"/>
              <a:ext cx="960618" cy="720667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58380" name="Straight Connector 25"/>
            <p:cNvCxnSpPr>
              <a:cxnSpLocks noChangeShapeType="1"/>
            </p:cNvCxnSpPr>
            <p:nvPr/>
          </p:nvCxnSpPr>
          <p:spPr bwMode="auto">
            <a:xfrm>
              <a:off x="6156176" y="5589240"/>
              <a:ext cx="576064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1" name="Straight Connector 27"/>
            <p:cNvCxnSpPr>
              <a:cxnSpLocks noChangeShapeType="1"/>
            </p:cNvCxnSpPr>
            <p:nvPr/>
          </p:nvCxnSpPr>
          <p:spPr bwMode="auto">
            <a:xfrm flipV="1">
              <a:off x="6732240" y="5589240"/>
              <a:ext cx="720080" cy="144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2" name="Straight Connector 34"/>
            <p:cNvCxnSpPr>
              <a:cxnSpLocks noChangeShapeType="1"/>
              <a:stCxn id="24" idx="3"/>
              <a:endCxn id="25" idx="1"/>
            </p:cNvCxnSpPr>
            <p:nvPr/>
          </p:nvCxnSpPr>
          <p:spPr bwMode="auto">
            <a:xfrm>
              <a:off x="6156176" y="5949280"/>
              <a:ext cx="1296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3" name="Straight Arrow Connector 36"/>
            <p:cNvCxnSpPr>
              <a:cxnSpLocks noChangeShapeType="1"/>
            </p:cNvCxnSpPr>
            <p:nvPr/>
          </p:nvCxnSpPr>
          <p:spPr bwMode="auto">
            <a:xfrm flipV="1">
              <a:off x="5076056" y="4509120"/>
              <a:ext cx="0" cy="20882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58384" name="Straight Arrow Connector 39"/>
            <p:cNvCxnSpPr>
              <a:cxnSpLocks noChangeShapeType="1"/>
            </p:cNvCxnSpPr>
            <p:nvPr/>
          </p:nvCxnSpPr>
          <p:spPr bwMode="auto">
            <a:xfrm>
              <a:off x="5004048" y="6453336"/>
              <a:ext cx="3672408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8385" name="TextBox 40"/>
            <p:cNvSpPr txBox="1">
              <a:spLocks noChangeArrowheads="1"/>
            </p:cNvSpPr>
            <p:nvPr/>
          </p:nvSpPr>
          <p:spPr bwMode="auto">
            <a:xfrm rot="-5400000">
              <a:off x="4032990" y="5480178"/>
              <a:ext cx="141657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concentration</a:t>
              </a:r>
            </a:p>
          </p:txBody>
        </p:sp>
        <p:sp>
          <p:nvSpPr>
            <p:cNvPr id="58386" name="TextBox 41"/>
            <p:cNvSpPr txBox="1">
              <a:spLocks noChangeArrowheads="1"/>
            </p:cNvSpPr>
            <p:nvPr/>
          </p:nvSpPr>
          <p:spPr bwMode="auto">
            <a:xfrm>
              <a:off x="6444208" y="6483802"/>
              <a:ext cx="94889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/>
                <a:t>distance</a:t>
              </a:r>
            </a:p>
          </p:txBody>
        </p:sp>
        <p:pic>
          <p:nvPicPr>
            <p:cNvPr id="58387" name="Picture 4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4869160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8" name="Picture 4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0232" y="6021288"/>
              <a:ext cx="213367" cy="289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3961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1026"/>
          <p:cNvSpPr txBox="1">
            <a:spLocks noChangeArrowheads="1"/>
          </p:cNvSpPr>
          <p:nvPr/>
        </p:nvSpPr>
        <p:spPr bwMode="auto">
          <a:xfrm>
            <a:off x="766985" y="189012"/>
            <a:ext cx="822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200">
                <a:solidFill>
                  <a:srgbClr val="0000FF"/>
                </a:solidFill>
                <a:cs typeface="Arial" charset="0"/>
              </a:rPr>
              <a:t>Overall Transformation Kinetics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67B38A-4294-7044-AD1C-596322659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2" y="1412776"/>
            <a:ext cx="5929095" cy="4601344"/>
          </a:xfrm>
          <a:prstGeom prst="rect">
            <a:avLst/>
          </a:prstGeom>
        </p:spPr>
      </p:pic>
      <p:pic>
        <p:nvPicPr>
          <p:cNvPr id="7" name="Picture 3" descr="a.jpg                                                          00026851Macintosh HD                   B746BDFA:">
            <a:extLst>
              <a:ext uri="{FF2B5EF4-FFF2-40B4-BE49-F238E27FC236}">
                <a16:creationId xmlns:a16="http://schemas.microsoft.com/office/drawing/2014/main" id="{3E1599DC-D2F7-A942-98E1-717A9C59A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t="33160"/>
          <a:stretch/>
        </p:blipFill>
        <p:spPr bwMode="auto">
          <a:xfrm>
            <a:off x="6528048" y="2636912"/>
            <a:ext cx="5300675" cy="3921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val 2"/>
          <p:cNvSpPr>
            <a:spLocks noChangeArrowheads="1"/>
          </p:cNvSpPr>
          <p:nvPr/>
        </p:nvSpPr>
        <p:spPr bwMode="auto">
          <a:xfrm>
            <a:off x="6581601" y="1751012"/>
            <a:ext cx="1427162" cy="1371600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2" name="Oval 3"/>
          <p:cNvSpPr>
            <a:spLocks noChangeArrowheads="1"/>
          </p:cNvSpPr>
          <p:nvPr/>
        </p:nvSpPr>
        <p:spPr bwMode="auto">
          <a:xfrm>
            <a:off x="4871863" y="836613"/>
            <a:ext cx="744538" cy="727075"/>
          </a:xfrm>
          <a:prstGeom prst="ellipse">
            <a:avLst/>
          </a:prstGeom>
          <a:solidFill>
            <a:srgbClr val="0000FF"/>
          </a:solidFill>
          <a:ln w="17526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6563" name="Rectangle 4"/>
          <p:cNvSpPr>
            <a:spLocks noChangeArrowheads="1"/>
          </p:cNvSpPr>
          <p:nvPr/>
        </p:nvSpPr>
        <p:spPr bwMode="auto">
          <a:xfrm>
            <a:off x="26335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4" name="Oval 5"/>
          <p:cNvSpPr>
            <a:spLocks noChangeArrowheads="1"/>
          </p:cNvSpPr>
          <p:nvPr/>
        </p:nvSpPr>
        <p:spPr bwMode="auto">
          <a:xfrm>
            <a:off x="81738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5" name="Oval 6"/>
          <p:cNvSpPr>
            <a:spLocks noChangeArrowheads="1"/>
          </p:cNvSpPr>
          <p:nvPr/>
        </p:nvSpPr>
        <p:spPr bwMode="auto">
          <a:xfrm>
            <a:off x="260173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6" name="Rectangle 7"/>
          <p:cNvSpPr>
            <a:spLocks noChangeArrowheads="1"/>
          </p:cNvSpPr>
          <p:nvPr/>
        </p:nvSpPr>
        <p:spPr bwMode="auto">
          <a:xfrm>
            <a:off x="4473402" y="379412"/>
            <a:ext cx="3811587" cy="3049588"/>
          </a:xfrm>
          <a:prstGeom prst="rect">
            <a:avLst/>
          </a:prstGeom>
          <a:noFill/>
          <a:ln w="1746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7" name="Oval 8"/>
          <p:cNvSpPr>
            <a:spLocks noChangeArrowheads="1"/>
          </p:cNvSpPr>
          <p:nvPr/>
        </p:nvSpPr>
        <p:spPr bwMode="auto">
          <a:xfrm>
            <a:off x="5027439" y="1003300"/>
            <a:ext cx="415925" cy="398462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8" name="Oval 9"/>
          <p:cNvSpPr>
            <a:spLocks noChangeArrowheads="1"/>
          </p:cNvSpPr>
          <p:nvPr/>
        </p:nvSpPr>
        <p:spPr bwMode="auto">
          <a:xfrm>
            <a:off x="6811789" y="1990725"/>
            <a:ext cx="987425" cy="952500"/>
          </a:xfrm>
          <a:prstGeom prst="ellipse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7526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9" name="Rectangle 10"/>
          <p:cNvSpPr>
            <a:spLocks noChangeArrowheads="1"/>
          </p:cNvSpPr>
          <p:nvPr/>
        </p:nvSpPr>
        <p:spPr bwMode="auto">
          <a:xfrm>
            <a:off x="1493663" y="3706813"/>
            <a:ext cx="1259960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</a:t>
            </a:r>
            <a:endParaRPr lang="en-GB"/>
          </a:p>
        </p:txBody>
      </p:sp>
      <p:sp>
        <p:nvSpPr>
          <p:cNvPr id="66570" name="Rectangle 11"/>
          <p:cNvSpPr>
            <a:spLocks noChangeArrowheads="1"/>
          </p:cNvSpPr>
          <p:nvPr/>
        </p:nvSpPr>
        <p:spPr bwMode="auto">
          <a:xfrm>
            <a:off x="5460827" y="3619501"/>
            <a:ext cx="185948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GB" sz="2500">
                <a:solidFill>
                  <a:srgbClr val="000000"/>
                </a:solidFill>
                <a:latin typeface="Geneva" charset="0"/>
              </a:rPr>
              <a:t>time = t+∆t</a:t>
            </a:r>
            <a:endParaRPr lang="en-GB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983238" y="684213"/>
            <a:ext cx="755650" cy="2151063"/>
            <a:chOff x="4586" y="480"/>
            <a:chExt cx="476" cy="1355"/>
          </a:xfrm>
        </p:grpSpPr>
        <p:sp>
          <p:nvSpPr>
            <p:cNvPr id="66573" name="Oval 13"/>
            <p:cNvSpPr>
              <a:spLocks noChangeArrowheads="1"/>
            </p:cNvSpPr>
            <p:nvPr/>
          </p:nvSpPr>
          <p:spPr bwMode="auto">
            <a:xfrm>
              <a:off x="4586" y="1584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>
              <a:off x="4800" y="480"/>
              <a:ext cx="262" cy="251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17526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6572" name="Text Box 16"/>
          <p:cNvSpPr txBox="1">
            <a:spLocks noChangeArrowheads="1"/>
          </p:cNvSpPr>
          <p:nvPr/>
        </p:nvSpPr>
        <p:spPr bwMode="auto">
          <a:xfrm>
            <a:off x="2827163" y="2132013"/>
            <a:ext cx="457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4000">
                <a:latin typeface="Symbol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91ACF7E-7002-AE4D-BDB7-1649F3ED5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273" y="5021504"/>
            <a:ext cx="4584700" cy="11049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66B9D8-83CC-8F41-BA57-C61EA5FC5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201" y="5573954"/>
            <a:ext cx="4533900" cy="110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F:\Teaching\MPhil\Kinetics\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429" y="836091"/>
            <a:ext cx="4886325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839664" y="1628600"/>
            <a:ext cx="1368152" cy="360040"/>
            <a:chOff x="395536" y="1628800"/>
            <a:chExt cx="1368152" cy="360040"/>
          </a:xfrm>
          <a:solidFill>
            <a:srgbClr val="3366FF"/>
          </a:solidFill>
        </p:grpSpPr>
        <p:sp>
          <p:nvSpPr>
            <p:cNvPr id="3" name="Oval 2"/>
            <p:cNvSpPr/>
            <p:nvPr/>
          </p:nvSpPr>
          <p:spPr bwMode="auto">
            <a:xfrm>
              <a:off x="1403648" y="1628800"/>
              <a:ext cx="360040" cy="360040"/>
            </a:xfrm>
            <a:prstGeom prst="ellipse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ＭＳ Ｐゴシック" charset="-128"/>
                <a:cs typeface="ＭＳ Ｐゴシック" charset="-12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36" y="1628800"/>
              <a:ext cx="365772" cy="307858"/>
            </a:xfrm>
            <a:prstGeom prst="rect">
              <a:avLst/>
            </a:prstGeom>
            <a:grpFill/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839416" y="2709341"/>
            <a:ext cx="2305050" cy="792163"/>
            <a:chOff x="395536" y="2348880"/>
            <a:chExt cx="2304256" cy="792088"/>
          </a:xfrm>
        </p:grpSpPr>
        <p:sp>
          <p:nvSpPr>
            <p:cNvPr id="69641" name="Oval 3"/>
            <p:cNvSpPr>
              <a:spLocks noChangeArrowheads="1"/>
            </p:cNvSpPr>
            <p:nvPr/>
          </p:nvSpPr>
          <p:spPr bwMode="auto">
            <a:xfrm>
              <a:off x="2339752" y="2564904"/>
              <a:ext cx="360040" cy="36004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42" name="Oval 4"/>
            <p:cNvSpPr>
              <a:spLocks noChangeArrowheads="1"/>
            </p:cNvSpPr>
            <p:nvPr/>
          </p:nvSpPr>
          <p:spPr bwMode="auto">
            <a:xfrm>
              <a:off x="1187624" y="2348880"/>
              <a:ext cx="792088" cy="792088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964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564904"/>
              <a:ext cx="365772" cy="359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839416" y="4365104"/>
            <a:ext cx="3313112" cy="936625"/>
            <a:chOff x="395536" y="3501008"/>
            <a:chExt cx="3312368" cy="936104"/>
          </a:xfrm>
        </p:grpSpPr>
        <p:sp>
          <p:nvSpPr>
            <p:cNvPr id="69637" name="Oval 5"/>
            <p:cNvSpPr>
              <a:spLocks noChangeArrowheads="1"/>
            </p:cNvSpPr>
            <p:nvPr/>
          </p:nvSpPr>
          <p:spPr bwMode="auto">
            <a:xfrm>
              <a:off x="2267744" y="3645024"/>
              <a:ext cx="648072" cy="648072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38" name="Oval 6"/>
            <p:cNvSpPr>
              <a:spLocks noChangeArrowheads="1"/>
            </p:cNvSpPr>
            <p:nvPr/>
          </p:nvSpPr>
          <p:spPr bwMode="auto">
            <a:xfrm>
              <a:off x="1187624" y="3501008"/>
              <a:ext cx="936104" cy="936104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auto">
            <a:xfrm>
              <a:off x="3347864" y="3789040"/>
              <a:ext cx="360040" cy="360040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9640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717032"/>
              <a:ext cx="365772" cy="353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D346D4A-35EF-FF41-9640-9877612693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56" y="5301729"/>
            <a:ext cx="3594100" cy="93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1938</TotalTime>
  <Words>175</Words>
  <Application>Microsoft Macintosh PowerPoint</Application>
  <PresentationFormat>Widescreen</PresentationFormat>
  <Paragraphs>58</Paragraphs>
  <Slides>23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Geneva</vt:lpstr>
      <vt:lpstr>Symbol</vt:lpstr>
      <vt:lpstr>Times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Pearlite Reaction</dc:title>
  <dc:creator>HARRY BHADESHIA</dc:creator>
  <cp:lastModifiedBy>H.K.D.H. Bhadeshia</cp:lastModifiedBy>
  <cp:revision>215</cp:revision>
  <cp:lastPrinted>2015-11-25T09:30:59Z</cp:lastPrinted>
  <dcterms:created xsi:type="dcterms:W3CDTF">2010-11-23T22:25:13Z</dcterms:created>
  <dcterms:modified xsi:type="dcterms:W3CDTF">2020-10-01T20:05:50Z</dcterms:modified>
</cp:coreProperties>
</file>