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7" r:id="rId10"/>
    <p:sldId id="262" r:id="rId11"/>
    <p:sldId id="274" r:id="rId12"/>
    <p:sldId id="264" r:id="rId13"/>
    <p:sldId id="282" r:id="rId14"/>
    <p:sldId id="263" r:id="rId15"/>
    <p:sldId id="270" r:id="rId16"/>
    <p:sldId id="268" r:id="rId17"/>
    <p:sldId id="271" r:id="rId18"/>
    <p:sldId id="275" r:id="rId19"/>
    <p:sldId id="273" r:id="rId20"/>
    <p:sldId id="272" r:id="rId21"/>
    <p:sldId id="276" r:id="rId22"/>
    <p:sldId id="277" r:id="rId23"/>
    <p:sldId id="280" r:id="rId24"/>
    <p:sldId id="281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2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larsve\Desktop\Mina%20dokument\Figur%20slagseghet-h&#229;llf%20till%20Installationsf&#246;rel&#228;sning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larsve\Desktop\Mina%20dokument\Figur%20slagseghet-h&#229;llf%20till%20Installationsf&#246;rel&#228;sning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larsve\Desktop\Mina%20dokument\Fig%20utmattning%20-%20h&#229;llf%20installationsf&#246;rel&#228;sn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rsve\Desktop\Mina%20dokument\Fig%20utmattning%20-%20h&#229;llf%20installationsf&#246;rel&#228;sn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14750671884577304"/>
          <c:y val="3.3340899955073201E-2"/>
          <c:w val="0.8253425432599365"/>
          <c:h val="0.77302286538507081"/>
        </c:manualLayout>
      </c:layout>
      <c:scatterChart>
        <c:scatterStyle val="smoothMarker"/>
        <c:ser>
          <c:idx val="0"/>
          <c:order val="0"/>
          <c:tx>
            <c:strRef>
              <c:f>Sheet1!$B$2</c:f>
              <c:strCache>
                <c:ptCount val="1"/>
                <c:pt idx="0">
                  <c:v>Mn-Ni</c:v>
                </c:pt>
              </c:strCache>
            </c:strRef>
          </c:tx>
          <c:marker>
            <c:symbol val="none"/>
          </c:marker>
          <c:xVal>
            <c:numRef>
              <c:f>Sheet1!$F$3:$F$15</c:f>
              <c:numCache>
                <c:formatCode>General</c:formatCode>
                <c:ptCount val="13"/>
                <c:pt idx="0">
                  <c:v>425</c:v>
                </c:pt>
                <c:pt idx="1">
                  <c:v>450</c:v>
                </c:pt>
                <c:pt idx="2">
                  <c:v>500</c:v>
                </c:pt>
                <c:pt idx="3">
                  <c:v>550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750</c:v>
                </c:pt>
                <c:pt idx="8">
                  <c:v>800</c:v>
                </c:pt>
                <c:pt idx="9">
                  <c:v>850</c:v>
                </c:pt>
                <c:pt idx="10">
                  <c:v>900</c:v>
                </c:pt>
                <c:pt idx="11">
                  <c:v>950</c:v>
                </c:pt>
                <c:pt idx="12">
                  <c:v>1000</c:v>
                </c:pt>
              </c:numCache>
            </c:numRef>
          </c:xVal>
          <c:yVal>
            <c:numRef>
              <c:f>Sheet1!$B$3:$B$15</c:f>
              <c:numCache>
                <c:formatCode>General</c:formatCode>
                <c:ptCount val="13"/>
                <c:pt idx="0">
                  <c:v>70</c:v>
                </c:pt>
                <c:pt idx="1">
                  <c:v>80</c:v>
                </c:pt>
                <c:pt idx="2">
                  <c:v>105</c:v>
                </c:pt>
                <c:pt idx="3">
                  <c:v>130</c:v>
                </c:pt>
                <c:pt idx="4">
                  <c:v>123</c:v>
                </c:pt>
                <c:pt idx="5">
                  <c:v>115</c:v>
                </c:pt>
                <c:pt idx="6">
                  <c:v>110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Mn-Mo</c:v>
                </c:pt>
              </c:strCache>
            </c:strRef>
          </c:tx>
          <c:marker>
            <c:symbol val="none"/>
          </c:marker>
          <c:xVal>
            <c:numRef>
              <c:f>Sheet1!$F$3:$F$15</c:f>
              <c:numCache>
                <c:formatCode>General</c:formatCode>
                <c:ptCount val="13"/>
                <c:pt idx="0">
                  <c:v>425</c:v>
                </c:pt>
                <c:pt idx="1">
                  <c:v>450</c:v>
                </c:pt>
                <c:pt idx="2">
                  <c:v>500</c:v>
                </c:pt>
                <c:pt idx="3">
                  <c:v>550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750</c:v>
                </c:pt>
                <c:pt idx="8">
                  <c:v>800</c:v>
                </c:pt>
                <c:pt idx="9">
                  <c:v>850</c:v>
                </c:pt>
                <c:pt idx="10">
                  <c:v>900</c:v>
                </c:pt>
                <c:pt idx="11">
                  <c:v>950</c:v>
                </c:pt>
                <c:pt idx="12">
                  <c:v>1000</c:v>
                </c:pt>
              </c:numCache>
            </c:numRef>
          </c:xVal>
          <c:yVal>
            <c:numRef>
              <c:f>Sheet1!$C$3:$C$15</c:f>
              <c:numCache>
                <c:formatCode>General</c:formatCode>
                <c:ptCount val="13"/>
                <c:pt idx="0">
                  <c:v>70</c:v>
                </c:pt>
                <c:pt idx="1">
                  <c:v>65</c:v>
                </c:pt>
                <c:pt idx="2">
                  <c:v>60</c:v>
                </c:pt>
                <c:pt idx="3">
                  <c:v>55</c:v>
                </c:pt>
                <c:pt idx="4">
                  <c:v>53</c:v>
                </c:pt>
                <c:pt idx="5">
                  <c:v>52</c:v>
                </c:pt>
                <c:pt idx="6">
                  <c:v>51</c:v>
                </c:pt>
              </c:numCache>
            </c:numRef>
          </c:yVal>
          <c:smooth val="1"/>
        </c:ser>
        <c:axId val="82240640"/>
        <c:axId val="82242944"/>
      </c:scatterChart>
      <c:valAx>
        <c:axId val="82240640"/>
        <c:scaling>
          <c:orientation val="minMax"/>
          <c:max val="800"/>
          <c:min val="4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sz="2000">
                    <a:latin typeface="Arial" pitchFamily="34" charset="0"/>
                    <a:cs typeface="Arial" pitchFamily="34" charset="0"/>
                  </a:rPr>
                  <a:t>Yield strength (MPa)</a:t>
                </a:r>
              </a:p>
            </c:rich>
          </c:tx>
        </c:title>
        <c:numFmt formatCode="General" sourceLinked="1"/>
        <c:majorTickMark val="none"/>
        <c:tickLblPos val="nextTo"/>
        <c:crossAx val="82242944"/>
        <c:crosses val="autoZero"/>
        <c:crossBetween val="midCat"/>
      </c:valAx>
      <c:valAx>
        <c:axId val="822429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>
                    <a:latin typeface="Arial" pitchFamily="34" charset="0"/>
                    <a:cs typeface="Arial" pitchFamily="34" charset="0"/>
                  </a:rPr>
                  <a:t>Impact </a:t>
                </a:r>
                <a:r>
                  <a:rPr lang="en-US" sz="2000" baseline="0">
                    <a:latin typeface="Arial" pitchFamily="34" charset="0"/>
                  </a:rPr>
                  <a:t>toughness</a:t>
                </a:r>
                <a:r>
                  <a:rPr lang="en-US" sz="2000"/>
                  <a:t> at -40C</a:t>
                </a:r>
              </a:p>
            </c:rich>
          </c:tx>
          <c:layout>
            <c:manualLayout>
              <c:xMode val="edge"/>
              <c:yMode val="edge"/>
              <c:x val="1.397205588822358E-2"/>
              <c:y val="0.11475987798822467"/>
            </c:manualLayout>
          </c:layout>
        </c:title>
        <c:numFmt formatCode="General" sourceLinked="1"/>
        <c:majorTickMark val="none"/>
        <c:tickLblPos val="nextTo"/>
        <c:crossAx val="82240640"/>
        <c:crosses val="autoZero"/>
        <c:crossBetween val="midCat"/>
        <c:majorUnit val="50"/>
      </c:valAx>
      <c:spPr>
        <a:solidFill>
          <a:srgbClr val="EEECE1">
            <a:lumMod val="75000"/>
          </a:srgbClr>
        </a:solidFill>
      </c:spPr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0.13752667892561299"/>
          <c:y val="3.334089995507318E-2"/>
          <c:w val="0.82028274160340731"/>
          <c:h val="0.7730228653850717"/>
        </c:manualLayout>
      </c:layout>
      <c:scatterChart>
        <c:scatterStyle val="smoothMarker"/>
        <c:ser>
          <c:idx val="0"/>
          <c:order val="0"/>
          <c:tx>
            <c:strRef>
              <c:f>Sheet1!$B$2</c:f>
              <c:strCache>
                <c:ptCount val="1"/>
                <c:pt idx="0">
                  <c:v>Mn-Ni</c:v>
                </c:pt>
              </c:strCache>
            </c:strRef>
          </c:tx>
          <c:marker>
            <c:symbol val="none"/>
          </c:marker>
          <c:xVal>
            <c:numRef>
              <c:f>Sheet1!$F$3:$F$15</c:f>
              <c:numCache>
                <c:formatCode>General</c:formatCode>
                <c:ptCount val="13"/>
                <c:pt idx="0">
                  <c:v>425</c:v>
                </c:pt>
                <c:pt idx="1">
                  <c:v>450</c:v>
                </c:pt>
                <c:pt idx="2">
                  <c:v>500</c:v>
                </c:pt>
                <c:pt idx="3">
                  <c:v>550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750</c:v>
                </c:pt>
                <c:pt idx="8">
                  <c:v>800</c:v>
                </c:pt>
                <c:pt idx="9">
                  <c:v>850</c:v>
                </c:pt>
                <c:pt idx="10">
                  <c:v>900</c:v>
                </c:pt>
                <c:pt idx="11">
                  <c:v>950</c:v>
                </c:pt>
                <c:pt idx="12">
                  <c:v>1000</c:v>
                </c:pt>
              </c:numCache>
            </c:numRef>
          </c:xVal>
          <c:yVal>
            <c:numRef>
              <c:f>Sheet1!$B$3:$B$15</c:f>
              <c:numCache>
                <c:formatCode>General</c:formatCode>
                <c:ptCount val="13"/>
                <c:pt idx="0">
                  <c:v>70</c:v>
                </c:pt>
                <c:pt idx="1">
                  <c:v>80</c:v>
                </c:pt>
                <c:pt idx="2">
                  <c:v>105</c:v>
                </c:pt>
                <c:pt idx="3">
                  <c:v>130</c:v>
                </c:pt>
                <c:pt idx="4">
                  <c:v>123</c:v>
                </c:pt>
                <c:pt idx="5">
                  <c:v>115</c:v>
                </c:pt>
                <c:pt idx="6">
                  <c:v>110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Mn-Mo</c:v>
                </c:pt>
              </c:strCache>
            </c:strRef>
          </c:tx>
          <c:marker>
            <c:symbol val="none"/>
          </c:marker>
          <c:xVal>
            <c:numRef>
              <c:f>Sheet1!$F$3:$F$15</c:f>
              <c:numCache>
                <c:formatCode>General</c:formatCode>
                <c:ptCount val="13"/>
                <c:pt idx="0">
                  <c:v>425</c:v>
                </c:pt>
                <c:pt idx="1">
                  <c:v>450</c:v>
                </c:pt>
                <c:pt idx="2">
                  <c:v>500</c:v>
                </c:pt>
                <c:pt idx="3">
                  <c:v>550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750</c:v>
                </c:pt>
                <c:pt idx="8">
                  <c:v>800</c:v>
                </c:pt>
                <c:pt idx="9">
                  <c:v>850</c:v>
                </c:pt>
                <c:pt idx="10">
                  <c:v>900</c:v>
                </c:pt>
                <c:pt idx="11">
                  <c:v>950</c:v>
                </c:pt>
                <c:pt idx="12">
                  <c:v>1000</c:v>
                </c:pt>
              </c:numCache>
            </c:numRef>
          </c:xVal>
          <c:yVal>
            <c:numRef>
              <c:f>Sheet1!$C$3:$C$15</c:f>
              <c:numCache>
                <c:formatCode>General</c:formatCode>
                <c:ptCount val="13"/>
                <c:pt idx="0">
                  <c:v>70</c:v>
                </c:pt>
                <c:pt idx="1">
                  <c:v>65</c:v>
                </c:pt>
                <c:pt idx="2">
                  <c:v>60</c:v>
                </c:pt>
                <c:pt idx="3">
                  <c:v>55</c:v>
                </c:pt>
                <c:pt idx="4">
                  <c:v>53</c:v>
                </c:pt>
                <c:pt idx="5">
                  <c:v>52</c:v>
                </c:pt>
                <c:pt idx="6">
                  <c:v>51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low Mn-high Ni</c:v>
                </c:pt>
              </c:strCache>
            </c:strRef>
          </c:tx>
          <c:marker>
            <c:symbol val="none"/>
          </c:marker>
          <c:xVal>
            <c:numRef>
              <c:f>Sheet1!$F$3:$F$15</c:f>
              <c:numCache>
                <c:formatCode>General</c:formatCode>
                <c:ptCount val="13"/>
                <c:pt idx="0">
                  <c:v>425</c:v>
                </c:pt>
                <c:pt idx="1">
                  <c:v>450</c:v>
                </c:pt>
                <c:pt idx="2">
                  <c:v>500</c:v>
                </c:pt>
                <c:pt idx="3">
                  <c:v>550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750</c:v>
                </c:pt>
                <c:pt idx="8">
                  <c:v>800</c:v>
                </c:pt>
                <c:pt idx="9">
                  <c:v>850</c:v>
                </c:pt>
                <c:pt idx="10">
                  <c:v>900</c:v>
                </c:pt>
                <c:pt idx="11">
                  <c:v>950</c:v>
                </c:pt>
                <c:pt idx="12">
                  <c:v>1000</c:v>
                </c:pt>
              </c:numCache>
            </c:numRef>
          </c:xVal>
          <c:yVal>
            <c:numRef>
              <c:f>Sheet1!$D$3:$D$15</c:f>
              <c:numCache>
                <c:formatCode>General</c:formatCode>
                <c:ptCount val="13"/>
                <c:pt idx="8">
                  <c:v>108</c:v>
                </c:pt>
                <c:pt idx="9">
                  <c:v>100</c:v>
                </c:pt>
                <c:pt idx="10">
                  <c:v>90</c:v>
                </c:pt>
                <c:pt idx="11">
                  <c:v>82</c:v>
                </c:pt>
                <c:pt idx="12">
                  <c:v>75</c:v>
                </c:pt>
              </c:numCache>
            </c:numRef>
          </c:yVal>
          <c:smooth val="1"/>
        </c:ser>
        <c:axId val="82724736"/>
        <c:axId val="82731008"/>
      </c:scatterChart>
      <c:valAx>
        <c:axId val="82724736"/>
        <c:scaling>
          <c:orientation val="minMax"/>
          <c:min val="4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sz="2000">
                    <a:latin typeface="Arial" pitchFamily="34" charset="0"/>
                    <a:cs typeface="Arial" pitchFamily="34" charset="0"/>
                  </a:rPr>
                  <a:t>Yield strength (MPa)</a:t>
                </a:r>
              </a:p>
            </c:rich>
          </c:tx>
          <c:layout>
            <c:manualLayout>
              <c:xMode val="edge"/>
              <c:yMode val="edge"/>
              <c:x val="0.30117607305075011"/>
              <c:y val="0.89489489489489626"/>
            </c:manualLayout>
          </c:layout>
        </c:title>
        <c:numFmt formatCode="General" sourceLinked="1"/>
        <c:majorTickMark val="none"/>
        <c:tickLblPos val="nextTo"/>
        <c:crossAx val="82731008"/>
        <c:crosses val="autoZero"/>
        <c:crossBetween val="midCat"/>
      </c:valAx>
      <c:valAx>
        <c:axId val="827310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>
                    <a:latin typeface="Arial" pitchFamily="34" charset="0"/>
                    <a:cs typeface="Arial" pitchFamily="34" charset="0"/>
                  </a:rPr>
                  <a:t>Impact </a:t>
                </a:r>
                <a:r>
                  <a:rPr lang="en-US" sz="2000" baseline="0">
                    <a:latin typeface="Arial" pitchFamily="34" charset="0"/>
                  </a:rPr>
                  <a:t>toughness</a:t>
                </a:r>
                <a:r>
                  <a:rPr lang="en-US" sz="2000"/>
                  <a:t> at -40C</a:t>
                </a:r>
              </a:p>
            </c:rich>
          </c:tx>
          <c:layout>
            <c:manualLayout>
              <c:xMode val="edge"/>
              <c:yMode val="edge"/>
              <c:x val="1.3972055888223561E-2"/>
              <c:y val="0.11475987798822461"/>
            </c:manualLayout>
          </c:layout>
        </c:title>
        <c:numFmt formatCode="General" sourceLinked="1"/>
        <c:majorTickMark val="none"/>
        <c:tickLblPos val="nextTo"/>
        <c:crossAx val="82724736"/>
        <c:crosses val="autoZero"/>
        <c:crossBetween val="midCat"/>
        <c:majorUnit val="50"/>
      </c:valAx>
      <c:spPr>
        <a:solidFill>
          <a:srgbClr val="EEECE1">
            <a:lumMod val="75000"/>
          </a:srgbClr>
        </a:solidFill>
      </c:spPr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0.10989812759349912"/>
          <c:y val="3.462749934552499E-2"/>
          <c:w val="0.65215769567197712"/>
          <c:h val="0.79793225189011896"/>
        </c:manualLayout>
      </c:layout>
      <c:scatterChart>
        <c:scatterStyle val="smoothMarker"/>
        <c:ser>
          <c:idx val="0"/>
          <c:order val="0"/>
          <c:tx>
            <c:strRef>
              <c:f>Sheet1!$E$1</c:f>
              <c:strCache>
                <c:ptCount val="1"/>
                <c:pt idx="0">
                  <c:v>Non welded</c:v>
                </c:pt>
              </c:strCache>
            </c:strRef>
          </c:tx>
          <c:marker>
            <c:symbol val="none"/>
          </c:marker>
          <c:xVal>
            <c:numRef>
              <c:f>Sheet1!$C$3:$C$8</c:f>
              <c:numCache>
                <c:formatCode>General</c:formatCode>
                <c:ptCount val="6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</c:numCache>
            </c:numRef>
          </c:xVal>
          <c:yVal>
            <c:numRef>
              <c:f>Sheet1!$D$3:$D$8</c:f>
              <c:numCache>
                <c:formatCode>General</c:formatCode>
                <c:ptCount val="6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Welded</c:v>
                </c:pt>
              </c:strCache>
            </c:strRef>
          </c:tx>
          <c:marker>
            <c:symbol val="none"/>
          </c:marker>
          <c:xVal>
            <c:numRef>
              <c:f>Sheet1!$C$3:$C$8</c:f>
              <c:numCache>
                <c:formatCode>General</c:formatCode>
                <c:ptCount val="6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</c:numCache>
            </c:numRef>
          </c:xVal>
          <c:yVal>
            <c:numRef>
              <c:f>Sheet1!$E$3:$E$8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yVal>
          <c:smooth val="1"/>
        </c:ser>
        <c:axId val="82769792"/>
        <c:axId val="82911232"/>
      </c:scatterChart>
      <c:valAx>
        <c:axId val="82769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Base metal</a:t>
                </a:r>
                <a:r>
                  <a:rPr lang="sv-SE" baseline="0"/>
                  <a:t>  tensile strength (MPa)</a:t>
                </a:r>
                <a:endParaRPr lang="sv-SE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baseline="0"/>
            </a:pPr>
            <a:endParaRPr lang="sv-SE"/>
          </a:p>
        </c:txPr>
        <c:crossAx val="82911232"/>
        <c:crosses val="autoZero"/>
        <c:crossBetween val="midCat"/>
      </c:valAx>
      <c:valAx>
        <c:axId val="829112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Fatigue strerngth (MPa)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27697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565799587181751"/>
          <c:y val="0.38490223905829096"/>
          <c:w val="0.19222087684425657"/>
          <c:h val="0.16455495566892864"/>
        </c:manualLayout>
      </c:layout>
    </c:legend>
    <c:plotVisOnly val="1"/>
  </c:chart>
  <c:spPr>
    <a:solidFill>
      <a:schemeClr val="bg1">
        <a:lumMod val="85000"/>
      </a:schemeClr>
    </a:solidFill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Sheet1!$E$1</c:f>
              <c:strCache>
                <c:ptCount val="1"/>
                <c:pt idx="0">
                  <c:v>Non welded</c:v>
                </c:pt>
              </c:strCache>
            </c:strRef>
          </c:tx>
          <c:marker>
            <c:symbol val="none"/>
          </c:marker>
          <c:xVal>
            <c:numRef>
              <c:f>Sheet1!$C$3:$C$8</c:f>
              <c:numCache>
                <c:formatCode>General</c:formatCode>
                <c:ptCount val="6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</c:numCache>
            </c:numRef>
          </c:xVal>
          <c:yVal>
            <c:numRef>
              <c:f>Sheet1!$D$3:$D$8</c:f>
              <c:numCache>
                <c:formatCode>General</c:formatCode>
                <c:ptCount val="6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Welded</c:v>
                </c:pt>
              </c:strCache>
            </c:strRef>
          </c:tx>
          <c:spPr>
            <a:ln>
              <a:prstDash val="lgDash"/>
            </a:ln>
          </c:spPr>
          <c:marker>
            <c:symbol val="none"/>
          </c:marker>
          <c:xVal>
            <c:numRef>
              <c:f>Sheet1!$C$3:$C$8</c:f>
              <c:numCache>
                <c:formatCode>General</c:formatCode>
                <c:ptCount val="6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</c:numCache>
            </c:numRef>
          </c:xVal>
          <c:yVal>
            <c:numRef>
              <c:f>Sheet1!$E$3:$E$8</c:f>
              <c:numCache>
                <c:formatCode>General</c:formatCode>
                <c:ptCount val="6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</c:numCache>
            </c:numRef>
          </c:yVal>
          <c:smooth val="1"/>
        </c:ser>
        <c:axId val="82968960"/>
        <c:axId val="82970880"/>
      </c:scatterChart>
      <c:valAx>
        <c:axId val="82968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Base metal</a:t>
                </a:r>
                <a:r>
                  <a:rPr lang="sv-SE" baseline="0"/>
                  <a:t>  tensile strength (MPa)</a:t>
                </a:r>
                <a:endParaRPr lang="sv-SE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baseline="0"/>
            </a:pPr>
            <a:endParaRPr lang="sv-SE"/>
          </a:p>
        </c:txPr>
        <c:crossAx val="82970880"/>
        <c:crosses val="autoZero"/>
        <c:crossBetween val="midCat"/>
      </c:valAx>
      <c:valAx>
        <c:axId val="829708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Fatigue strerngth (MPa)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2968960"/>
        <c:crosses val="autoZero"/>
        <c:crossBetween val="midCat"/>
      </c:valAx>
    </c:plotArea>
    <c:legend>
      <c:legendPos val="r"/>
      <c:layout/>
    </c:legend>
    <c:plotVisOnly val="1"/>
  </c:chart>
  <c:spPr>
    <a:solidFill>
      <a:schemeClr val="bg1">
        <a:lumMod val="85000"/>
      </a:schemeClr>
    </a:solidFill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0.35629</cdr:x>
      <cdr:y>0.53829</cdr:y>
    </cdr:from>
    <cdr:to>
      <cdr:x>0.49701</cdr:x>
      <cdr:y>0.61261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66976" y="2276477"/>
          <a:ext cx="895324" cy="314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600" b="1"/>
            <a:t>Mn-Mo</a:t>
          </a:r>
        </a:p>
      </cdr:txBody>
    </cdr:sp>
  </cdr:relSizeAnchor>
  <cdr:relSizeAnchor xmlns:cdr="http://schemas.openxmlformats.org/drawingml/2006/chartDrawing">
    <cdr:from>
      <cdr:x>0.41916</cdr:x>
      <cdr:y>0.22522</cdr:y>
    </cdr:from>
    <cdr:to>
      <cdr:x>0.55838</cdr:x>
      <cdr:y>0.29955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6993" y="952495"/>
          <a:ext cx="885832" cy="314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600" b="1"/>
            <a:t>Mn-Ni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0.54491</cdr:x>
      <cdr:y>0.39414</cdr:y>
    </cdr:from>
    <cdr:to>
      <cdr:x>0.8009</cdr:x>
      <cdr:y>0.46847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67100" y="1666858"/>
          <a:ext cx="1628775" cy="314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600" b="1"/>
            <a:t>Low Mn-high Ni</a:t>
          </a:r>
        </a:p>
      </cdr:txBody>
    </cdr:sp>
  </cdr:relSizeAnchor>
  <cdr:relSizeAnchor xmlns:cdr="http://schemas.openxmlformats.org/drawingml/2006/chartDrawing">
    <cdr:from>
      <cdr:x>0.28294</cdr:x>
      <cdr:y>0.55856</cdr:y>
    </cdr:from>
    <cdr:to>
      <cdr:x>0.42814</cdr:x>
      <cdr:y>0.63288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0251" y="2362202"/>
          <a:ext cx="923899" cy="314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600" b="1"/>
            <a:t>Mn-Mo</a:t>
          </a:r>
        </a:p>
      </cdr:txBody>
    </cdr:sp>
  </cdr:relSizeAnchor>
  <cdr:relSizeAnchor xmlns:cdr="http://schemas.openxmlformats.org/drawingml/2006/chartDrawing">
    <cdr:from>
      <cdr:x>0.2994</cdr:x>
      <cdr:y>0.23423</cdr:y>
    </cdr:from>
    <cdr:to>
      <cdr:x>0.43413</cdr:x>
      <cdr:y>0.30856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04993" y="990595"/>
          <a:ext cx="857258" cy="314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600" b="1"/>
            <a:t>Mn-Ni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0.23171</cdr:x>
      <cdr:y>0.40351</cdr:y>
    </cdr:from>
    <cdr:to>
      <cdr:x>0.76537</cdr:x>
      <cdr:y>0.63026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357322" y="1643074"/>
          <a:ext cx="3126177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isometricOffAxis1Left"/>
            <a:lightRig rig="threePt" dir="t"/>
          </a:scene3d>
        </a:bodyPr>
        <a:lstStyle xmlns:a="http://schemas.openxmlformats.org/drawingml/2006/main"/>
        <a:p xmlns:a="http://schemas.openxmlformats.org/drawingml/2006/main">
          <a:pPr algn="ctr"/>
          <a:r>
            <a: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Schematic</a:t>
          </a:r>
          <a:endParaRPr lang="en-US" sz="5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5C46F-B5C6-4F05-8D66-8A03CFCAFE36}" type="datetimeFigureOut">
              <a:rPr lang="sv-SE" smtClean="0"/>
              <a:pPr/>
              <a:t>2010-11-03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FE151-445B-4CD6-A2E1-216558D977B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E151-445B-4CD6-A2E1-216558D977B4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7158" y="6302398"/>
            <a:ext cx="571504" cy="365125"/>
          </a:xfrm>
        </p:spPr>
        <p:txBody>
          <a:bodyPr/>
          <a:lstStyle/>
          <a:p>
            <a:fld id="{655EA0EA-DC3A-4400-82BA-A6A006C7215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7158" y="6302398"/>
            <a:ext cx="571504" cy="365125"/>
          </a:xfrm>
        </p:spPr>
        <p:txBody>
          <a:bodyPr/>
          <a:lstStyle/>
          <a:p>
            <a:fld id="{655EA0EA-DC3A-4400-82BA-A6A006C7215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2DB4A-0961-454E-98DD-82B7B78D4270}" type="datetime1">
              <a:rPr lang="sv-SE" smtClean="0"/>
              <a:pPr/>
              <a:t>2010-11-03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Lars-Erik Svensson, University West, Engineering Science, Production West, Welding Technology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A0EA-DC3A-4400-82BA-A6A006C7215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870469-5A61-4727-9097-61791C832176}" type="datetime1">
              <a:rPr lang="sv-SE" smtClean="0"/>
              <a:pPr/>
              <a:t>2010-11-03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Lars-Erik Svensson, University West, Engineering Science, Production West, Welding Technology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A0EA-DC3A-4400-82BA-A6A006C7215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71743"/>
            <a:ext cx="8229600" cy="355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596" y="638177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55EA0EA-DC3A-4400-82BA-A6A006C7215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CA7D8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CA7D8"/>
        </a:buClr>
        <a:buFont typeface="Courier New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CA7D8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CA7D8"/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CA7D8"/>
        </a:buClr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S-lay%20welding%20and%20coating_final.wm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488" y="714375"/>
            <a:ext cx="703262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643314"/>
            <a:ext cx="8429652" cy="1470025"/>
          </a:xfrm>
        </p:spPr>
        <p:txBody>
          <a:bodyPr>
            <a:normAutofit/>
          </a:bodyPr>
          <a:lstStyle/>
          <a:p>
            <a:r>
              <a:rPr lang="sv-SE" sz="4000" b="1" dirty="0" err="1" smtClean="0">
                <a:solidFill>
                  <a:srgbClr val="FF0000"/>
                </a:solidFill>
              </a:rPr>
              <a:t>What</a:t>
            </a:r>
            <a:r>
              <a:rPr lang="sv-SE" sz="4000" b="1" dirty="0" smtClean="0">
                <a:solidFill>
                  <a:srgbClr val="FF0000"/>
                </a:solidFill>
              </a:rPr>
              <a:t> science is </a:t>
            </a:r>
            <a:r>
              <a:rPr lang="sv-SE" sz="4000" b="1" dirty="0" err="1" smtClean="0">
                <a:solidFill>
                  <a:srgbClr val="FF0000"/>
                </a:solidFill>
              </a:rPr>
              <a:t>there</a:t>
            </a:r>
            <a:r>
              <a:rPr lang="sv-SE" sz="4000" b="1" dirty="0" smtClean="0">
                <a:solidFill>
                  <a:srgbClr val="FF0000"/>
                </a:solidFill>
              </a:rPr>
              <a:t> in </a:t>
            </a:r>
            <a:r>
              <a:rPr lang="sv-SE" sz="4000" b="1" dirty="0" err="1" smtClean="0">
                <a:solidFill>
                  <a:srgbClr val="FF0000"/>
                </a:solidFill>
              </a:rPr>
              <a:t>welding</a:t>
            </a:r>
            <a:r>
              <a:rPr lang="sv-SE" sz="4000" b="1" dirty="0" smtClean="0">
                <a:solidFill>
                  <a:srgbClr val="FF0000"/>
                </a:solidFill>
              </a:rPr>
              <a:t>?</a:t>
            </a:r>
            <a:endParaRPr lang="sv-SE" sz="4000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High </a:t>
            </a:r>
            <a:r>
              <a:rPr lang="sv-SE" dirty="0" err="1" smtClean="0"/>
              <a:t>strength</a:t>
            </a:r>
            <a:r>
              <a:rPr lang="sv-SE" dirty="0" smtClean="0"/>
              <a:t> –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weight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714488"/>
            <a:ext cx="86439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rgbClr val="FF0000"/>
                </a:solidFill>
              </a:rPr>
              <a:t>Steel (Fe – 0.2%C – 1% </a:t>
            </a:r>
            <a:r>
              <a:rPr lang="sv-SE" sz="3200" dirty="0" err="1" smtClean="0">
                <a:solidFill>
                  <a:srgbClr val="FF0000"/>
                </a:solidFill>
              </a:rPr>
              <a:t>Mn</a:t>
            </a:r>
            <a:r>
              <a:rPr lang="sv-SE" sz="3200" dirty="0" smtClean="0">
                <a:solidFill>
                  <a:srgbClr val="FF0000"/>
                </a:solidFill>
              </a:rPr>
              <a:t> – (0.5% </a:t>
            </a:r>
            <a:r>
              <a:rPr lang="sv-SE" sz="3200" dirty="0" err="1" smtClean="0">
                <a:solidFill>
                  <a:srgbClr val="FF0000"/>
                </a:solidFill>
              </a:rPr>
              <a:t>Cr</a:t>
            </a:r>
            <a:r>
              <a:rPr lang="sv-SE" sz="3200" dirty="0" smtClean="0">
                <a:solidFill>
                  <a:srgbClr val="FF0000"/>
                </a:solidFill>
              </a:rPr>
              <a:t> – 1% Ni – 0.5% Mo - 0.01 Ti/Nb/V)</a:t>
            </a:r>
          </a:p>
          <a:p>
            <a:endParaRPr lang="sv-SE" sz="3200" dirty="0" smtClean="0">
              <a:solidFill>
                <a:srgbClr val="FF0000"/>
              </a:solidFill>
            </a:endParaRPr>
          </a:p>
          <a:p>
            <a:r>
              <a:rPr lang="sv-SE" sz="3200" dirty="0" err="1" smtClean="0">
                <a:solidFill>
                  <a:srgbClr val="FF0000"/>
                </a:solidFill>
              </a:rPr>
              <a:t>Yield</a:t>
            </a:r>
            <a:r>
              <a:rPr lang="sv-SE" sz="3200" dirty="0" smtClean="0">
                <a:solidFill>
                  <a:srgbClr val="FF0000"/>
                </a:solidFill>
              </a:rPr>
              <a:t> </a:t>
            </a:r>
            <a:r>
              <a:rPr lang="sv-SE" sz="3200" dirty="0" err="1" smtClean="0">
                <a:solidFill>
                  <a:srgbClr val="FF0000"/>
                </a:solidFill>
              </a:rPr>
              <a:t>Strength</a:t>
            </a:r>
            <a:r>
              <a:rPr lang="sv-SE" sz="3200" dirty="0" smtClean="0">
                <a:solidFill>
                  <a:srgbClr val="FF0000"/>
                </a:solidFill>
              </a:rPr>
              <a:t> 200 – 1100 </a:t>
            </a:r>
            <a:r>
              <a:rPr lang="sv-SE" sz="3200" dirty="0" err="1" smtClean="0">
                <a:solidFill>
                  <a:srgbClr val="FF0000"/>
                </a:solidFill>
              </a:rPr>
              <a:t>MPa</a:t>
            </a:r>
            <a:endParaRPr lang="sv-SE" sz="3200" dirty="0" smtClean="0">
              <a:solidFill>
                <a:srgbClr val="FF0000"/>
              </a:solidFill>
            </a:endParaRPr>
          </a:p>
          <a:p>
            <a:endParaRPr lang="sv-SE" sz="3200" dirty="0" smtClean="0"/>
          </a:p>
          <a:p>
            <a:r>
              <a:rPr lang="sv-SE" sz="3200" dirty="0" smtClean="0"/>
              <a:t>(Stainless </a:t>
            </a:r>
            <a:r>
              <a:rPr lang="sv-SE" sz="3200" dirty="0" err="1" smtClean="0"/>
              <a:t>steel</a:t>
            </a:r>
            <a:r>
              <a:rPr lang="sv-SE" sz="3200" dirty="0" smtClean="0"/>
              <a:t>)</a:t>
            </a:r>
          </a:p>
          <a:p>
            <a:endParaRPr lang="sv-SE" sz="3200" dirty="0" smtClean="0"/>
          </a:p>
          <a:p>
            <a:r>
              <a:rPr lang="sv-SE" sz="3200" dirty="0" smtClean="0"/>
              <a:t>(Aluminium)</a:t>
            </a:r>
            <a:endParaRPr lang="sv-SE" sz="32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High </a:t>
            </a:r>
            <a:r>
              <a:rPr lang="sv-SE" dirty="0" err="1" smtClean="0"/>
              <a:t>strength</a:t>
            </a:r>
            <a:r>
              <a:rPr lang="sv-SE" dirty="0" smtClean="0"/>
              <a:t> –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weight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307181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High </a:t>
            </a:r>
            <a:r>
              <a:rPr lang="sv-SE" sz="3200" dirty="0" err="1" smtClean="0"/>
              <a:t>strength</a:t>
            </a:r>
            <a:r>
              <a:rPr lang="sv-SE" sz="3200" dirty="0" smtClean="0"/>
              <a:t> of </a:t>
            </a:r>
            <a:r>
              <a:rPr lang="sv-SE" sz="3200" dirty="0" err="1" smtClean="0">
                <a:solidFill>
                  <a:srgbClr val="FF0000"/>
                </a:solidFill>
              </a:rPr>
              <a:t>weld</a:t>
            </a:r>
            <a:r>
              <a:rPr lang="sv-SE" sz="3200" dirty="0" smtClean="0">
                <a:solidFill>
                  <a:srgbClr val="FF0000"/>
                </a:solidFill>
              </a:rPr>
              <a:t> metal????</a:t>
            </a:r>
            <a:endParaRPr lang="sv-SE" sz="32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High </a:t>
            </a:r>
            <a:r>
              <a:rPr lang="sv-SE" dirty="0" err="1" smtClean="0"/>
              <a:t>strength</a:t>
            </a:r>
            <a:r>
              <a:rPr lang="sv-SE" dirty="0" smtClean="0"/>
              <a:t> –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weight</a:t>
            </a:r>
            <a:endParaRPr lang="sv-SE" dirty="0"/>
          </a:p>
        </p:txBody>
      </p:sp>
      <p:pic>
        <p:nvPicPr>
          <p:cNvPr id="5" name="Picture 4" descr="bild på sv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358483"/>
            <a:ext cx="6232540" cy="4713723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High </a:t>
            </a:r>
            <a:r>
              <a:rPr lang="sv-SE" dirty="0" err="1" smtClean="0"/>
              <a:t>strength</a:t>
            </a:r>
            <a:r>
              <a:rPr lang="sv-SE" dirty="0" smtClean="0"/>
              <a:t> –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weight</a:t>
            </a:r>
            <a:endParaRPr lang="sv-S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857224" y="1214422"/>
            <a:ext cx="7843862" cy="48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High </a:t>
            </a:r>
            <a:r>
              <a:rPr lang="sv-SE" dirty="0" err="1" smtClean="0"/>
              <a:t>strength</a:t>
            </a:r>
            <a:r>
              <a:rPr lang="sv-SE" dirty="0" smtClean="0"/>
              <a:t> –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weight</a:t>
            </a:r>
            <a:endParaRPr lang="sv-SE" dirty="0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6500858" cy="379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00" y="1214422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 smtClean="0"/>
              <a:t>Microstructure</a:t>
            </a:r>
            <a:r>
              <a:rPr lang="sv-SE" sz="2800" dirty="0" smtClean="0"/>
              <a:t> - </a:t>
            </a:r>
            <a:r>
              <a:rPr lang="sv-SE" sz="2800" dirty="0" err="1" smtClean="0"/>
              <a:t>low</a:t>
            </a:r>
            <a:r>
              <a:rPr lang="sv-SE" sz="2800" dirty="0" smtClean="0"/>
              <a:t> and medium </a:t>
            </a:r>
            <a:r>
              <a:rPr lang="sv-SE" sz="2800" dirty="0" err="1" smtClean="0"/>
              <a:t>strength</a:t>
            </a:r>
            <a:endParaRPr lang="sv-SE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78605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GBF</a:t>
            </a:r>
            <a:endParaRPr lang="sv-SE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928926" y="250030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chemeClr val="bg1"/>
                </a:solidFill>
              </a:rPr>
              <a:t>AF</a:t>
            </a:r>
            <a:endParaRPr lang="sv-SE" sz="40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14414" y="2786058"/>
            <a:ext cx="357190" cy="214314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6248" y="378619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chemeClr val="bg1"/>
                </a:solidFill>
              </a:rPr>
              <a:t>WF</a:t>
            </a:r>
            <a:endParaRPr lang="sv-SE" sz="4000" dirty="0">
              <a:solidFill>
                <a:schemeClr val="bg1"/>
              </a:solidFill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High </a:t>
            </a:r>
            <a:r>
              <a:rPr lang="sv-SE" dirty="0" err="1" smtClean="0"/>
              <a:t>strength</a:t>
            </a:r>
            <a:r>
              <a:rPr lang="sv-SE" dirty="0" smtClean="0"/>
              <a:t> –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weight</a:t>
            </a:r>
            <a:endParaRPr lang="sv-S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2910" y="1071546"/>
            <a:ext cx="77724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Microstructure low – high strength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965200" y="2355850"/>
            <a:ext cx="299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>
            <a:off x="4714876" y="2349500"/>
            <a:ext cx="3228974" cy="79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1039813" y="5643578"/>
            <a:ext cx="6727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14546" y="1785926"/>
            <a:ext cx="16811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dirty="0"/>
              <a:t>”</a:t>
            </a:r>
            <a:r>
              <a:rPr lang="sv-SE" sz="2400" dirty="0" err="1"/>
              <a:t>Ferrite</a:t>
            </a:r>
            <a:r>
              <a:rPr lang="sv-SE" sz="2800" dirty="0"/>
              <a:t>”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84738" y="1782763"/>
            <a:ext cx="327183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dirty="0" err="1"/>
              <a:t>Bainite</a:t>
            </a:r>
            <a:r>
              <a:rPr lang="sv-SE" sz="2400" dirty="0"/>
              <a:t> + </a:t>
            </a:r>
            <a:r>
              <a:rPr lang="sv-SE" sz="2400" dirty="0" err="1"/>
              <a:t>Martensite</a:t>
            </a:r>
            <a:endParaRPr lang="sv-SE" sz="24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48200" y="5615006"/>
            <a:ext cx="35194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err="1"/>
              <a:t>Yield</a:t>
            </a:r>
            <a:r>
              <a:rPr lang="sv-SE" dirty="0"/>
              <a:t> </a:t>
            </a:r>
            <a:r>
              <a:rPr lang="sv-SE" dirty="0" err="1"/>
              <a:t>Strength</a:t>
            </a:r>
            <a:r>
              <a:rPr lang="sv-SE" dirty="0"/>
              <a:t> (</a:t>
            </a:r>
            <a:r>
              <a:rPr lang="sv-SE" dirty="0" err="1"/>
              <a:t>MPa</a:t>
            </a:r>
            <a:r>
              <a:rPr lang="sv-SE" dirty="0"/>
              <a:t>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550988" y="5131370"/>
            <a:ext cx="603091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/>
              <a:t>500 </a:t>
            </a:r>
            <a:r>
              <a:rPr lang="sv-SE" dirty="0" err="1"/>
              <a:t>MPa</a:t>
            </a:r>
            <a:r>
              <a:rPr lang="sv-SE" dirty="0"/>
              <a:t>	      </a:t>
            </a:r>
            <a:r>
              <a:rPr lang="sv-SE" dirty="0" smtClean="0"/>
              <a:t>                      700 </a:t>
            </a:r>
            <a:r>
              <a:rPr lang="sv-SE" dirty="0" err="1"/>
              <a:t>MPa</a:t>
            </a:r>
            <a:r>
              <a:rPr lang="sv-SE" dirty="0"/>
              <a:t>	 	  900 </a:t>
            </a:r>
            <a:r>
              <a:rPr lang="sv-SE" dirty="0" err="1"/>
              <a:t>MPa</a:t>
            </a:r>
            <a:endParaRPr lang="sv-SE" dirty="0"/>
          </a:p>
        </p:txBody>
      </p:sp>
      <p:pic>
        <p:nvPicPr>
          <p:cNvPr id="14" name="Picture 10" descr="Struktur höghållf"/>
          <p:cNvPicPr>
            <a:picLocks noChangeAspect="1" noChangeArrowheads="1"/>
          </p:cNvPicPr>
          <p:nvPr/>
        </p:nvPicPr>
        <p:blipFill>
          <a:blip r:embed="rId2" cstate="print"/>
          <a:srcRect t="16582"/>
          <a:stretch>
            <a:fillRect/>
          </a:stretch>
        </p:blipFill>
        <p:spPr bwMode="auto">
          <a:xfrm>
            <a:off x="515383" y="2428867"/>
            <a:ext cx="7628517" cy="271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32"/>
          </a:xfrm>
        </p:spPr>
        <p:txBody>
          <a:bodyPr/>
          <a:lstStyle/>
          <a:p>
            <a:pPr algn="ctr"/>
            <a:r>
              <a:rPr lang="sv-SE" dirty="0" smtClean="0"/>
              <a:t>High </a:t>
            </a:r>
            <a:r>
              <a:rPr lang="sv-SE" dirty="0" err="1" smtClean="0"/>
              <a:t>strength</a:t>
            </a:r>
            <a:r>
              <a:rPr lang="sv-SE" dirty="0" smtClean="0"/>
              <a:t> –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weight</a:t>
            </a:r>
            <a:endParaRPr lang="sv-SE" dirty="0"/>
          </a:p>
        </p:txBody>
      </p:sp>
      <p:sp>
        <p:nvSpPr>
          <p:cNvPr id="5" name="Right Arrow 4"/>
          <p:cNvSpPr/>
          <p:nvPr/>
        </p:nvSpPr>
        <p:spPr>
          <a:xfrm>
            <a:off x="428596" y="3429000"/>
            <a:ext cx="785818" cy="78581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6" name="Chart 5"/>
          <p:cNvGraphicFramePr/>
          <p:nvPr/>
        </p:nvGraphicFramePr>
        <p:xfrm>
          <a:off x="1428728" y="1643050"/>
          <a:ext cx="7039002" cy="475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14612" y="100010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/>
              <a:t>Toughness</a:t>
            </a:r>
            <a:r>
              <a:rPr lang="sv-SE" sz="3200" dirty="0" smtClean="0"/>
              <a:t> vs </a:t>
            </a:r>
            <a:r>
              <a:rPr lang="sv-SE" sz="3200" dirty="0" err="1" smtClean="0"/>
              <a:t>strength</a:t>
            </a:r>
            <a:endParaRPr lang="sv-SE" sz="32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Graphic spid="6" grpId="0">
        <p:bldAsOne/>
      </p:bldGraphic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High </a:t>
            </a:r>
            <a:r>
              <a:rPr lang="sv-SE" dirty="0" err="1" smtClean="0"/>
              <a:t>strength</a:t>
            </a:r>
            <a:r>
              <a:rPr lang="sv-SE" dirty="0" smtClean="0"/>
              <a:t> –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weight</a:t>
            </a:r>
            <a:endParaRPr lang="sv-SE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71600" y="1752600"/>
            <a:ext cx="6223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GB" sz="3200"/>
              <a:t>Keehan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50800" y="2676525"/>
            <a:ext cx="8997950" cy="3254375"/>
            <a:chOff x="32" y="1686"/>
            <a:chExt cx="5668" cy="2050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575" y="3448"/>
              <a:ext cx="94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GB"/>
                <a:t>OK</a:t>
              </a:r>
              <a:r>
                <a:rPr lang="en-GB">
                  <a:solidFill>
                    <a:schemeClr val="bg1"/>
                  </a:solidFill>
                </a:rPr>
                <a:t> </a:t>
              </a:r>
              <a:r>
                <a:rPr lang="en-GB"/>
                <a:t>75.78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414" y="3448"/>
              <a:ext cx="136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GB"/>
                <a:t>0.5 Mn – 7 Ni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520" y="3448"/>
              <a:ext cx="110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GB"/>
                <a:t>2 Mn – 7 Ni</a:t>
              </a:r>
            </a:p>
          </p:txBody>
        </p:sp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32" y="1686"/>
              <a:ext cx="5668" cy="1428"/>
              <a:chOff x="236" y="1686"/>
              <a:chExt cx="5668" cy="1428"/>
            </a:xfrm>
          </p:grpSpPr>
          <p:pic>
            <p:nvPicPr>
              <p:cNvPr id="17" name="Picture 4" descr="05M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28" y="1686"/>
                <a:ext cx="1867" cy="1359"/>
              </a:xfrm>
              <a:prstGeom prst="rect">
                <a:avLst/>
              </a:prstGeom>
              <a:noFill/>
            </p:spPr>
          </p:pic>
          <p:pic>
            <p:nvPicPr>
              <p:cNvPr id="18" name="Picture 5" descr="2M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40" y="1686"/>
                <a:ext cx="1864" cy="1386"/>
              </a:xfrm>
              <a:prstGeom prst="rect">
                <a:avLst/>
              </a:prstGeom>
              <a:noFill/>
            </p:spPr>
          </p:pic>
          <p:pic>
            <p:nvPicPr>
              <p:cNvPr id="19" name="Picture 9" descr="OK7578 beskure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6" y="1686"/>
                <a:ext cx="1866" cy="142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0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High </a:t>
            </a:r>
            <a:r>
              <a:rPr lang="sv-SE" dirty="0" err="1" smtClean="0"/>
              <a:t>strength</a:t>
            </a:r>
            <a:r>
              <a:rPr lang="sv-SE" dirty="0" smtClean="0"/>
              <a:t> –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weight</a:t>
            </a:r>
            <a:endParaRPr lang="sv-SE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1214414" y="1428736"/>
          <a:ext cx="6505576" cy="437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8"/>
            <a:ext cx="85725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High </a:t>
            </a:r>
            <a:r>
              <a:rPr lang="sv-SE" dirty="0" err="1" smtClean="0"/>
              <a:t>strength</a:t>
            </a:r>
            <a:r>
              <a:rPr lang="sv-SE" dirty="0" smtClean="0"/>
              <a:t> –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weight</a:t>
            </a:r>
            <a:r>
              <a:rPr lang="sv-SE" dirty="0" smtClean="0"/>
              <a:t> - </a:t>
            </a:r>
            <a:r>
              <a:rPr lang="sv-SE" dirty="0" err="1" smtClean="0"/>
              <a:t>long</a:t>
            </a:r>
            <a:r>
              <a:rPr lang="sv-SE" dirty="0" smtClean="0"/>
              <a:t> life </a:t>
            </a:r>
            <a:br>
              <a:rPr lang="sv-SE" dirty="0" smtClean="0"/>
            </a:br>
            <a:r>
              <a:rPr lang="sv-SE" dirty="0" err="1" smtClean="0"/>
              <a:t>fatigue</a:t>
            </a:r>
            <a:endParaRPr lang="sv-SE" dirty="0"/>
          </a:p>
        </p:txBody>
      </p:sp>
      <p:pic>
        <p:nvPicPr>
          <p:cNvPr id="20" name="Picture 50" descr="3075090 Tag makro sv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598862" cy="3575050"/>
          </a:xfrm>
          <a:prstGeom prst="rect">
            <a:avLst/>
          </a:prstGeom>
          <a:noFill/>
        </p:spPr>
      </p:pic>
      <p:pic>
        <p:nvPicPr>
          <p:cNvPr id="21" name="Picture 51" descr="3075090 sv 3 detalj undre f-k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54254"/>
            <a:ext cx="4824413" cy="3632200"/>
          </a:xfrm>
          <a:prstGeom prst="rect">
            <a:avLst/>
          </a:prstGeom>
          <a:noFill/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angw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785794"/>
            <a:ext cx="2222500" cy="295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3570" y="392906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Young PhD student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392906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US Home </a:t>
            </a:r>
            <a:r>
              <a:rPr lang="sv-SE" dirty="0" err="1" smtClean="0"/>
              <a:t>security</a:t>
            </a:r>
            <a:endParaRPr lang="sv-SE" dirty="0"/>
          </a:p>
        </p:txBody>
      </p:sp>
      <p:pic>
        <p:nvPicPr>
          <p:cNvPr id="6" name="Picture 5" descr="stallon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14356"/>
            <a:ext cx="4179884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435769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you </a:t>
            </a:r>
            <a:r>
              <a:rPr lang="sv-SE" dirty="0" err="1" smtClean="0"/>
              <a:t>do</a:t>
            </a:r>
            <a:r>
              <a:rPr lang="sv-SE" dirty="0" smtClean="0"/>
              <a:t> in the US?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4893479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What</a:t>
            </a:r>
            <a:r>
              <a:rPr lang="sv-SE" dirty="0" smtClean="0"/>
              <a:t> kind of </a:t>
            </a:r>
            <a:r>
              <a:rPr lang="sv-SE" dirty="0" err="1" smtClean="0"/>
              <a:t>conference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528638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subject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2285984" y="592933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What</a:t>
            </a:r>
            <a:r>
              <a:rPr lang="sv-SE" sz="2800" b="1" dirty="0" smtClean="0"/>
              <a:t> science is </a:t>
            </a:r>
            <a:r>
              <a:rPr lang="sv-SE" sz="2800" b="1" dirty="0" err="1" smtClean="0"/>
              <a:t>there</a:t>
            </a:r>
            <a:r>
              <a:rPr lang="sv-SE" sz="2800" b="1" dirty="0" smtClean="0"/>
              <a:t> in </a:t>
            </a:r>
            <a:r>
              <a:rPr lang="sv-SE" sz="2800" b="1" dirty="0" err="1" smtClean="0"/>
              <a:t>welding</a:t>
            </a:r>
            <a:r>
              <a:rPr lang="sv-SE" sz="2800" b="1" dirty="0" smtClean="0"/>
              <a:t>?</a:t>
            </a:r>
            <a:endParaRPr lang="sv-SE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435769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attend</a:t>
            </a:r>
            <a:r>
              <a:rPr lang="sv-SE" dirty="0" smtClean="0"/>
              <a:t> a </a:t>
            </a:r>
            <a:r>
              <a:rPr lang="sv-SE" dirty="0" err="1" smtClean="0"/>
              <a:t>conference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5429256" y="4822041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 </a:t>
            </a:r>
            <a:r>
              <a:rPr lang="sv-SE" dirty="0" err="1" smtClean="0"/>
              <a:t>scientific</a:t>
            </a:r>
            <a:r>
              <a:rPr lang="sv-SE" dirty="0" smtClean="0"/>
              <a:t> </a:t>
            </a:r>
            <a:r>
              <a:rPr lang="sv-SE" dirty="0" err="1" smtClean="0"/>
              <a:t>conference</a:t>
            </a:r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528638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Welding</a:t>
            </a:r>
            <a:endParaRPr lang="sv-SE" dirty="0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/>
        </p:nvGraphicFramePr>
        <p:xfrm>
          <a:off x="1357290" y="1285860"/>
          <a:ext cx="628654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</a:t>
            </a:r>
            <a:r>
              <a:rPr kumimoji="0" lang="sv-S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strength</a:t>
            </a:r>
            <a:r>
              <a:rPr kumimoji="0" lang="sv-S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sv-S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</a:t>
            </a:r>
            <a:r>
              <a:rPr kumimoji="0" lang="sv-S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v-S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weight</a:t>
            </a:r>
            <a:r>
              <a:rPr kumimoji="0" lang="sv-S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sv-S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long</a:t>
            </a:r>
            <a:r>
              <a:rPr kumimoji="0" lang="sv-S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life </a:t>
            </a:r>
            <a:r>
              <a:rPr kumimoji="0" lang="sv-S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fatigue</a:t>
            </a: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High </a:t>
            </a:r>
            <a:r>
              <a:rPr lang="sv-SE" dirty="0" err="1" smtClean="0"/>
              <a:t>strength</a:t>
            </a:r>
            <a:r>
              <a:rPr lang="sv-SE" dirty="0" smtClean="0"/>
              <a:t> –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weight</a:t>
            </a:r>
            <a:r>
              <a:rPr lang="sv-SE" dirty="0" smtClean="0"/>
              <a:t> - </a:t>
            </a:r>
            <a:r>
              <a:rPr lang="sv-SE" dirty="0" err="1" smtClean="0"/>
              <a:t>long</a:t>
            </a:r>
            <a:r>
              <a:rPr lang="sv-SE" dirty="0" smtClean="0"/>
              <a:t> life </a:t>
            </a:r>
            <a:br>
              <a:rPr lang="sv-SE" dirty="0" smtClean="0"/>
            </a:br>
            <a:r>
              <a:rPr lang="sv-SE" dirty="0" err="1" smtClean="0"/>
              <a:t>fatigue</a:t>
            </a:r>
            <a:endParaRPr lang="sv-SE" dirty="0"/>
          </a:p>
        </p:txBody>
      </p:sp>
      <p:pic>
        <p:nvPicPr>
          <p:cNvPr id="5" name="Picture 51" descr="3075090 sv 3 detalj undre f-k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662" y="1368436"/>
            <a:ext cx="5963050" cy="4489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2202412"/>
            <a:ext cx="221457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Stress </a:t>
            </a:r>
            <a:r>
              <a:rPr lang="sv-SE" dirty="0" err="1" smtClean="0"/>
              <a:t>concentration</a:t>
            </a:r>
            <a:endParaRPr lang="sv-SE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5986" y="2571746"/>
            <a:ext cx="1357320" cy="100013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86380" y="2773916"/>
            <a:ext cx="114300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 err="1" smtClean="0"/>
              <a:t>Defects</a:t>
            </a:r>
            <a:endParaRPr lang="sv-SE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506633" y="2792129"/>
            <a:ext cx="559362" cy="10001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00364" y="4714884"/>
            <a:ext cx="185738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 err="1" smtClean="0"/>
              <a:t>Residual</a:t>
            </a:r>
            <a:r>
              <a:rPr lang="sv-SE" dirty="0" smtClean="0"/>
              <a:t> </a:t>
            </a:r>
            <a:r>
              <a:rPr lang="sv-SE" dirty="0" err="1" smtClean="0"/>
              <a:t>stresses</a:t>
            </a:r>
            <a:endParaRPr lang="sv-SE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14546" y="4500570"/>
            <a:ext cx="3214710" cy="158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High </a:t>
            </a:r>
            <a:r>
              <a:rPr lang="sv-SE" dirty="0" err="1" smtClean="0"/>
              <a:t>strength</a:t>
            </a:r>
            <a:r>
              <a:rPr lang="sv-SE" dirty="0" smtClean="0"/>
              <a:t> –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weight</a:t>
            </a:r>
            <a:r>
              <a:rPr lang="sv-SE" dirty="0" smtClean="0"/>
              <a:t> - </a:t>
            </a:r>
            <a:r>
              <a:rPr lang="sv-SE" dirty="0" err="1" smtClean="0"/>
              <a:t>long</a:t>
            </a:r>
            <a:r>
              <a:rPr lang="sv-SE" dirty="0" smtClean="0"/>
              <a:t> life  </a:t>
            </a:r>
            <a:br>
              <a:rPr lang="sv-SE" dirty="0" smtClean="0"/>
            </a:br>
            <a:r>
              <a:rPr lang="sv-SE" dirty="0" err="1" smtClean="0"/>
              <a:t>fatigue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1500174"/>
            <a:ext cx="878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/>
              <a:t>Conventional</a:t>
            </a:r>
            <a:r>
              <a:rPr lang="sv-SE" sz="3200" dirty="0" smtClean="0"/>
              <a:t> </a:t>
            </a:r>
            <a:r>
              <a:rPr lang="sv-SE" sz="3200" dirty="0" err="1" smtClean="0"/>
              <a:t>approaches</a:t>
            </a:r>
            <a:r>
              <a:rPr lang="sv-SE" sz="3200" dirty="0" smtClean="0"/>
              <a:t>: </a:t>
            </a:r>
            <a:r>
              <a:rPr lang="sv-SE" sz="3200" dirty="0" err="1" smtClean="0"/>
              <a:t>Improvement</a:t>
            </a:r>
            <a:r>
              <a:rPr lang="sv-SE" sz="3200" dirty="0" smtClean="0"/>
              <a:t> </a:t>
            </a:r>
            <a:r>
              <a:rPr lang="sv-SE" sz="3200" dirty="0" err="1" smtClean="0"/>
              <a:t>methods</a:t>
            </a:r>
            <a:endParaRPr lang="sv-SE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7158" y="2643182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400" dirty="0" smtClean="0"/>
              <a:t> Grinding (</a:t>
            </a:r>
            <a:r>
              <a:rPr lang="sv-SE" sz="2400" dirty="0" err="1" smtClean="0"/>
              <a:t>affects</a:t>
            </a:r>
            <a:r>
              <a:rPr lang="sv-SE" sz="2400" dirty="0" smtClean="0"/>
              <a:t> stress </a:t>
            </a:r>
            <a:r>
              <a:rPr lang="sv-SE" sz="2400" dirty="0" err="1" smtClean="0"/>
              <a:t>concentration</a:t>
            </a:r>
            <a:r>
              <a:rPr lang="sv-SE" sz="2400" dirty="0" smtClean="0"/>
              <a:t>, </a:t>
            </a:r>
            <a:r>
              <a:rPr lang="sv-SE" sz="2400" dirty="0" err="1" smtClean="0"/>
              <a:t>maybe</a:t>
            </a:r>
            <a:r>
              <a:rPr lang="sv-SE" sz="2400" dirty="0" smtClean="0"/>
              <a:t> </a:t>
            </a:r>
            <a:r>
              <a:rPr lang="sv-SE" sz="2400" dirty="0" err="1" smtClean="0"/>
              <a:t>defect</a:t>
            </a:r>
            <a:r>
              <a:rPr lang="sv-SE" sz="2400" dirty="0" smtClean="0"/>
              <a:t> </a:t>
            </a:r>
            <a:r>
              <a:rPr lang="sv-SE" sz="2400" dirty="0" err="1" smtClean="0"/>
              <a:t>occurrence</a:t>
            </a:r>
            <a:r>
              <a:rPr lang="sv-SE" sz="2400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3315772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 smtClean="0"/>
              <a:t> </a:t>
            </a:r>
            <a:r>
              <a:rPr lang="sv-SE" sz="2400" dirty="0" smtClean="0"/>
              <a:t>TIG </a:t>
            </a:r>
            <a:r>
              <a:rPr lang="sv-SE" sz="2400" dirty="0" err="1" smtClean="0"/>
              <a:t>remelting</a:t>
            </a:r>
            <a:r>
              <a:rPr lang="sv-SE" sz="2400" dirty="0" smtClean="0"/>
              <a:t> (</a:t>
            </a:r>
            <a:r>
              <a:rPr lang="sv-SE" sz="2400" dirty="0" err="1" smtClean="0"/>
              <a:t>affects</a:t>
            </a:r>
            <a:r>
              <a:rPr lang="sv-SE" sz="2400" dirty="0" smtClean="0"/>
              <a:t> stress </a:t>
            </a:r>
            <a:r>
              <a:rPr lang="sv-SE" sz="2400" dirty="0" err="1" smtClean="0"/>
              <a:t>concentration</a:t>
            </a:r>
            <a:r>
              <a:rPr lang="sv-SE" sz="2400" dirty="0" smtClean="0"/>
              <a:t>, </a:t>
            </a:r>
            <a:r>
              <a:rPr lang="sv-SE" sz="2400" dirty="0" err="1" smtClean="0"/>
              <a:t>defect</a:t>
            </a:r>
            <a:r>
              <a:rPr lang="sv-SE" sz="2400" dirty="0" smtClean="0"/>
              <a:t> </a:t>
            </a:r>
            <a:r>
              <a:rPr lang="sv-SE" sz="2400" dirty="0" err="1" smtClean="0"/>
              <a:t>occurrence</a:t>
            </a:r>
            <a:r>
              <a:rPr lang="sv-SE" sz="2400" dirty="0" smtClean="0"/>
              <a:t> </a:t>
            </a:r>
            <a:r>
              <a:rPr lang="sv-SE" sz="2400" dirty="0" err="1" smtClean="0"/>
              <a:t>although</a:t>
            </a:r>
            <a:r>
              <a:rPr lang="sv-SE" sz="2400" dirty="0" smtClean="0"/>
              <a:t> not </a:t>
            </a:r>
            <a:r>
              <a:rPr lang="sv-SE" sz="2400" dirty="0" err="1" smtClean="0"/>
              <a:t>completely</a:t>
            </a:r>
            <a:r>
              <a:rPr lang="sv-SE" sz="2400" dirty="0" smtClean="0"/>
              <a:t> and </a:t>
            </a:r>
            <a:r>
              <a:rPr lang="sv-SE" sz="2400" dirty="0" err="1" smtClean="0"/>
              <a:t>residual</a:t>
            </a:r>
            <a:r>
              <a:rPr lang="sv-SE" sz="2400" dirty="0" smtClean="0"/>
              <a:t> stress)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4357694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 smtClean="0"/>
              <a:t> </a:t>
            </a:r>
            <a:r>
              <a:rPr lang="sv-SE" sz="2400" dirty="0" err="1" smtClean="0"/>
              <a:t>Blasting/shot-peening/hammer</a:t>
            </a:r>
            <a:r>
              <a:rPr lang="sv-SE" sz="2400" dirty="0" smtClean="0"/>
              <a:t> </a:t>
            </a:r>
            <a:r>
              <a:rPr lang="sv-SE" sz="2400" dirty="0" err="1" smtClean="0"/>
              <a:t>peening</a:t>
            </a:r>
            <a:r>
              <a:rPr lang="sv-SE" sz="2400" dirty="0" smtClean="0"/>
              <a:t> (</a:t>
            </a:r>
            <a:r>
              <a:rPr lang="sv-SE" sz="2400" dirty="0" err="1" smtClean="0"/>
              <a:t>introduce</a:t>
            </a:r>
            <a:r>
              <a:rPr lang="sv-SE" sz="2400" dirty="0" smtClean="0"/>
              <a:t> </a:t>
            </a:r>
            <a:r>
              <a:rPr lang="sv-SE" sz="2400" dirty="0" err="1" smtClean="0"/>
              <a:t>compressive</a:t>
            </a:r>
            <a:r>
              <a:rPr lang="sv-SE" sz="2400" dirty="0" smtClean="0"/>
              <a:t> stress)</a:t>
            </a:r>
            <a:endParaRPr lang="sv-SE" sz="24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High </a:t>
            </a:r>
            <a:r>
              <a:rPr lang="sv-SE" dirty="0" err="1" smtClean="0"/>
              <a:t>strength</a:t>
            </a:r>
            <a:r>
              <a:rPr lang="sv-SE" dirty="0" smtClean="0"/>
              <a:t> –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weight</a:t>
            </a:r>
            <a:r>
              <a:rPr lang="sv-SE" dirty="0" smtClean="0"/>
              <a:t> - </a:t>
            </a:r>
            <a:r>
              <a:rPr lang="sv-SE" dirty="0" err="1" smtClean="0"/>
              <a:t>long</a:t>
            </a:r>
            <a:r>
              <a:rPr lang="sv-SE" dirty="0" smtClean="0"/>
              <a:t> life  </a:t>
            </a:r>
            <a:br>
              <a:rPr lang="sv-SE" dirty="0" smtClean="0"/>
            </a:br>
            <a:r>
              <a:rPr lang="sv-SE" dirty="0" err="1" smtClean="0"/>
              <a:t>fatigue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1571612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/>
              <a:t>Assuming</a:t>
            </a:r>
            <a:r>
              <a:rPr lang="sv-SE" sz="3200" dirty="0" smtClean="0"/>
              <a:t> a </a:t>
            </a:r>
            <a:r>
              <a:rPr lang="sv-SE" sz="3200" dirty="0" err="1" smtClean="0">
                <a:solidFill>
                  <a:srgbClr val="FF0000"/>
                </a:solidFill>
              </a:rPr>
              <a:t>smooth</a:t>
            </a:r>
            <a:r>
              <a:rPr lang="sv-SE" sz="3200" dirty="0" smtClean="0">
                <a:solidFill>
                  <a:srgbClr val="FF0000"/>
                </a:solidFill>
              </a:rPr>
              <a:t> </a:t>
            </a:r>
            <a:r>
              <a:rPr lang="sv-SE" sz="3200" dirty="0" err="1" smtClean="0">
                <a:solidFill>
                  <a:srgbClr val="FF0000"/>
                </a:solidFill>
              </a:rPr>
              <a:t>weld</a:t>
            </a:r>
            <a:r>
              <a:rPr lang="sv-SE" sz="3200" dirty="0" smtClean="0">
                <a:solidFill>
                  <a:srgbClr val="FF0000"/>
                </a:solidFill>
              </a:rPr>
              <a:t> </a:t>
            </a:r>
            <a:r>
              <a:rPr lang="sv-SE" sz="3200" dirty="0" err="1" smtClean="0">
                <a:solidFill>
                  <a:srgbClr val="FF0000"/>
                </a:solidFill>
              </a:rPr>
              <a:t>without</a:t>
            </a:r>
            <a:r>
              <a:rPr lang="sv-SE" sz="3200" dirty="0" smtClean="0">
                <a:solidFill>
                  <a:srgbClr val="FF0000"/>
                </a:solidFill>
              </a:rPr>
              <a:t> </a:t>
            </a:r>
            <a:r>
              <a:rPr lang="sv-SE" sz="3200" dirty="0" err="1" smtClean="0">
                <a:solidFill>
                  <a:srgbClr val="FF0000"/>
                </a:solidFill>
              </a:rPr>
              <a:t>defects</a:t>
            </a:r>
            <a:endParaRPr lang="sv-SE" sz="3200" dirty="0" smtClean="0">
              <a:solidFill>
                <a:srgbClr val="FF0000"/>
              </a:solidFill>
            </a:endParaRPr>
          </a:p>
          <a:p>
            <a:r>
              <a:rPr lang="sv-SE" sz="3200" dirty="0" err="1" smtClean="0"/>
              <a:t>Would</a:t>
            </a:r>
            <a:r>
              <a:rPr lang="sv-SE" sz="3200" dirty="0" smtClean="0"/>
              <a:t> </a:t>
            </a:r>
            <a:r>
              <a:rPr lang="sv-SE" sz="3200" dirty="0" err="1" smtClean="0"/>
              <a:t>we</a:t>
            </a:r>
            <a:r>
              <a:rPr lang="sv-SE" sz="3200" dirty="0" smtClean="0"/>
              <a:t> </a:t>
            </a:r>
            <a:r>
              <a:rPr lang="sv-SE" sz="3200" dirty="0" err="1" smtClean="0"/>
              <a:t>see</a:t>
            </a:r>
            <a:r>
              <a:rPr lang="sv-SE" sz="3200" dirty="0" smtClean="0"/>
              <a:t>:</a:t>
            </a:r>
            <a:endParaRPr lang="sv-SE" sz="32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14546" y="31432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29520" y="3714752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 smtClean="0">
                <a:solidFill>
                  <a:srgbClr val="FF0000"/>
                </a:solidFill>
              </a:rPr>
              <a:t>?</a:t>
            </a:r>
            <a:endParaRPr lang="sv-SE" sz="9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500306"/>
            <a:ext cx="19594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00636"/>
            <a:ext cx="28162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angw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285860"/>
            <a:ext cx="2222500" cy="2959100"/>
          </a:xfrm>
          <a:prstGeom prst="rect">
            <a:avLst/>
          </a:prstGeom>
        </p:spPr>
      </p:pic>
      <p:pic>
        <p:nvPicPr>
          <p:cNvPr id="6" name="Picture 5" descr="stallon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14422"/>
            <a:ext cx="4179884" cy="3143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4643446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What</a:t>
            </a:r>
            <a:r>
              <a:rPr lang="sv-SE" sz="2800" b="1" dirty="0" smtClean="0"/>
              <a:t> science is </a:t>
            </a:r>
            <a:r>
              <a:rPr lang="sv-SE" sz="2800" b="1" dirty="0" err="1" smtClean="0"/>
              <a:t>there</a:t>
            </a:r>
            <a:r>
              <a:rPr lang="sv-SE" sz="2800" b="1" dirty="0" smtClean="0"/>
              <a:t> in </a:t>
            </a:r>
            <a:r>
              <a:rPr lang="sv-SE" sz="2800" b="1" dirty="0" err="1" smtClean="0"/>
              <a:t>welding</a:t>
            </a:r>
            <a:r>
              <a:rPr lang="sv-SE" sz="2800" b="1" dirty="0" smtClean="0"/>
              <a:t>?</a:t>
            </a:r>
            <a:endParaRPr lang="sv-SE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478632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 </a:t>
            </a:r>
            <a:r>
              <a:rPr lang="sv-SE" dirty="0" err="1" smtClean="0"/>
              <a:t>lot</a:t>
            </a:r>
            <a:r>
              <a:rPr lang="sv-SE" dirty="0" smtClean="0"/>
              <a:t> Sir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528638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it’s</a:t>
            </a:r>
            <a:r>
              <a:rPr lang="sv-SE" dirty="0" smtClean="0"/>
              <a:t> </a:t>
            </a:r>
            <a:r>
              <a:rPr lang="sv-SE" dirty="0" err="1" smtClean="0"/>
              <a:t>impossible</a:t>
            </a:r>
            <a:r>
              <a:rPr lang="sv-SE" dirty="0" smtClean="0"/>
              <a:t> to </a:t>
            </a:r>
            <a:r>
              <a:rPr lang="sv-SE" dirty="0" err="1" smtClean="0"/>
              <a:t>explain</a:t>
            </a:r>
            <a:r>
              <a:rPr lang="sv-SE" dirty="0" smtClean="0"/>
              <a:t> for </a:t>
            </a:r>
            <a:r>
              <a:rPr lang="sv-SE" dirty="0" err="1" smtClean="0"/>
              <a:t>someone</a:t>
            </a:r>
            <a:r>
              <a:rPr lang="sv-SE" dirty="0" smtClean="0"/>
              <a:t> who </a:t>
            </a:r>
            <a:r>
              <a:rPr lang="sv-SE" dirty="0" err="1" smtClean="0"/>
              <a:t>don’t</a:t>
            </a:r>
            <a:r>
              <a:rPr lang="sv-SE" dirty="0" smtClean="0"/>
              <a:t> </a:t>
            </a:r>
            <a:r>
              <a:rPr lang="sv-SE" dirty="0" err="1" smtClean="0"/>
              <a:t>understand</a:t>
            </a:r>
            <a:r>
              <a:rPr lang="sv-SE" dirty="0" smtClean="0"/>
              <a:t>!*</a:t>
            </a:r>
            <a:endParaRPr lang="sv-SE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592933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*Free </a:t>
            </a:r>
            <a:r>
              <a:rPr lang="sv-SE" sz="800" dirty="0" err="1" smtClean="0"/>
              <a:t>translation</a:t>
            </a:r>
            <a:r>
              <a:rPr lang="sv-SE" sz="800" dirty="0" smtClean="0"/>
              <a:t> of </a:t>
            </a:r>
            <a:r>
              <a:rPr lang="sv-SE" sz="800" dirty="0" err="1" smtClean="0"/>
              <a:t>reply</a:t>
            </a:r>
            <a:r>
              <a:rPr lang="sv-SE" sz="800" dirty="0" smtClean="0"/>
              <a:t> by Ingemar Stenmark, </a:t>
            </a:r>
            <a:r>
              <a:rPr lang="sv-SE" sz="800" dirty="0" err="1" smtClean="0"/>
              <a:t>Swedens</a:t>
            </a:r>
            <a:r>
              <a:rPr lang="sv-SE" sz="800" dirty="0" smtClean="0"/>
              <a:t> </a:t>
            </a:r>
            <a:r>
              <a:rPr lang="sv-SE" sz="800" dirty="0" err="1" smtClean="0"/>
              <a:t>most</a:t>
            </a:r>
            <a:r>
              <a:rPr lang="sv-SE" sz="800" dirty="0" smtClean="0"/>
              <a:t> </a:t>
            </a:r>
            <a:r>
              <a:rPr lang="sv-SE" sz="800" dirty="0" err="1" smtClean="0"/>
              <a:t>famous</a:t>
            </a:r>
            <a:r>
              <a:rPr lang="sv-SE" sz="800" dirty="0" smtClean="0"/>
              <a:t> </a:t>
            </a:r>
            <a:r>
              <a:rPr lang="sv-SE" sz="800" dirty="0" err="1" smtClean="0"/>
              <a:t>downhill</a:t>
            </a:r>
            <a:r>
              <a:rPr lang="sv-SE" sz="800" dirty="0" smtClean="0"/>
              <a:t> ski  master, in a TV </a:t>
            </a:r>
            <a:r>
              <a:rPr lang="sv-SE" sz="800" dirty="0" err="1" smtClean="0"/>
              <a:t>interview</a:t>
            </a:r>
            <a:r>
              <a:rPr lang="sv-SE" sz="800" dirty="0" smtClean="0"/>
              <a:t>, on the </a:t>
            </a:r>
            <a:r>
              <a:rPr lang="sv-SE" sz="800" dirty="0" err="1" smtClean="0"/>
              <a:t>question</a:t>
            </a:r>
            <a:r>
              <a:rPr lang="sv-SE" sz="800" dirty="0" smtClean="0"/>
              <a:t>: </a:t>
            </a:r>
            <a:r>
              <a:rPr lang="sv-SE" sz="800" dirty="0" err="1" smtClean="0"/>
              <a:t>W</a:t>
            </a:r>
            <a:r>
              <a:rPr lang="sv-SE" sz="800" dirty="0" err="1" smtClean="0"/>
              <a:t>hy</a:t>
            </a:r>
            <a:r>
              <a:rPr lang="sv-SE" sz="800" dirty="0" smtClean="0"/>
              <a:t> </a:t>
            </a:r>
            <a:r>
              <a:rPr lang="sv-SE" sz="800" dirty="0" err="1" smtClean="0"/>
              <a:t>did</a:t>
            </a:r>
            <a:r>
              <a:rPr lang="sv-SE" sz="800" dirty="0" smtClean="0"/>
              <a:t> you not </a:t>
            </a:r>
            <a:r>
              <a:rPr lang="sv-SE" sz="800" dirty="0" err="1" smtClean="0"/>
              <a:t>win</a:t>
            </a:r>
            <a:r>
              <a:rPr lang="sv-SE" sz="800" dirty="0" smtClean="0"/>
              <a:t> today?</a:t>
            </a:r>
            <a:endParaRPr lang="sv-S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science is </a:t>
            </a:r>
            <a:r>
              <a:rPr lang="sv-SE" dirty="0" err="1" smtClean="0"/>
              <a:t>there</a:t>
            </a:r>
            <a:r>
              <a:rPr lang="sv-SE" dirty="0" smtClean="0"/>
              <a:t> in </a:t>
            </a:r>
            <a:r>
              <a:rPr lang="sv-SE" dirty="0" err="1" smtClean="0"/>
              <a:t>welding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5335801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/>
              <a:t>Mechanisation</a:t>
            </a:r>
            <a:r>
              <a:rPr lang="sv-SE" sz="1400" dirty="0" smtClean="0"/>
              <a:t>–</a:t>
            </a:r>
            <a:r>
              <a:rPr lang="sv-SE" sz="1400" dirty="0" err="1" smtClean="0"/>
              <a:t>control</a:t>
            </a:r>
            <a:r>
              <a:rPr lang="sv-SE" sz="1400" dirty="0" smtClean="0"/>
              <a:t>–</a:t>
            </a:r>
            <a:r>
              <a:rPr lang="sv-SE" sz="1400" dirty="0" err="1" smtClean="0"/>
              <a:t>quality-ergonomics</a:t>
            </a:r>
            <a:r>
              <a:rPr lang="sv-SE" sz="1400" dirty="0" smtClean="0"/>
              <a:t>–</a:t>
            </a:r>
            <a:r>
              <a:rPr lang="sv-SE" sz="1400" dirty="0" err="1" smtClean="0"/>
              <a:t>health&amp;safety</a:t>
            </a:r>
            <a:endParaRPr lang="sv-SE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2976" y="1714488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3200" dirty="0" smtClean="0"/>
              <a:t> Technology/science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976" y="2536025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3200" dirty="0" smtClean="0"/>
              <a:t> High </a:t>
            </a:r>
            <a:r>
              <a:rPr lang="sv-SE" sz="3200" dirty="0" err="1" smtClean="0"/>
              <a:t>strength</a:t>
            </a:r>
            <a:r>
              <a:rPr lang="sv-SE" sz="3200" dirty="0" smtClean="0"/>
              <a:t> – </a:t>
            </a:r>
            <a:r>
              <a:rPr lang="sv-SE" sz="3200" dirty="0" err="1" smtClean="0"/>
              <a:t>low</a:t>
            </a:r>
            <a:r>
              <a:rPr lang="sv-SE" sz="3200" dirty="0" smtClean="0"/>
              <a:t> </a:t>
            </a:r>
            <a:r>
              <a:rPr lang="sv-SE" sz="3200" dirty="0" err="1" smtClean="0"/>
              <a:t>weight</a:t>
            </a:r>
            <a:r>
              <a:rPr lang="sv-SE" sz="3200" dirty="0" smtClean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4786322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Process–material–</a:t>
            </a:r>
            <a:r>
              <a:rPr lang="sv-SE" sz="1400" dirty="0" err="1" smtClean="0"/>
              <a:t>design-heat</a:t>
            </a:r>
            <a:r>
              <a:rPr lang="sv-SE" sz="1400" dirty="0" smtClean="0"/>
              <a:t>–</a:t>
            </a:r>
            <a:r>
              <a:rPr lang="sv-SE" sz="1400" dirty="0" err="1" smtClean="0"/>
              <a:t>stresses</a:t>
            </a:r>
            <a:r>
              <a:rPr lang="sv-SE" sz="1400" dirty="0" smtClean="0"/>
              <a:t>–deformation–</a:t>
            </a:r>
            <a:r>
              <a:rPr lang="sv-SE" sz="1400" dirty="0" err="1" smtClean="0"/>
              <a:t>microstructure</a:t>
            </a:r>
            <a:r>
              <a:rPr lang="sv-SE" sz="1400" dirty="0" smtClean="0"/>
              <a:t>–</a:t>
            </a:r>
            <a:r>
              <a:rPr lang="sv-SE" sz="1400" dirty="0" err="1" smtClean="0"/>
              <a:t>properties</a:t>
            </a:r>
            <a:endParaRPr lang="sv-SE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14348" y="5835867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 smtClean="0"/>
              <a:t>Economy</a:t>
            </a:r>
            <a:endParaRPr lang="sv-SE" sz="14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335756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3200" dirty="0" smtClean="0"/>
              <a:t> High </a:t>
            </a:r>
            <a:r>
              <a:rPr lang="sv-SE" sz="3200" dirty="0" err="1" smtClean="0"/>
              <a:t>strength</a:t>
            </a:r>
            <a:r>
              <a:rPr lang="sv-SE" sz="3200" dirty="0" smtClean="0"/>
              <a:t> – </a:t>
            </a:r>
            <a:r>
              <a:rPr lang="sv-SE" sz="3200" dirty="0" err="1" smtClean="0"/>
              <a:t>low</a:t>
            </a:r>
            <a:r>
              <a:rPr lang="sv-SE" sz="3200" dirty="0" smtClean="0"/>
              <a:t> </a:t>
            </a:r>
            <a:r>
              <a:rPr lang="sv-SE" sz="3200" dirty="0" err="1" smtClean="0"/>
              <a:t>weight</a:t>
            </a:r>
            <a:r>
              <a:rPr lang="sv-SE" sz="3200" dirty="0" smtClean="0"/>
              <a:t> – </a:t>
            </a:r>
            <a:r>
              <a:rPr lang="sv-SE" sz="3200" dirty="0" err="1" smtClean="0"/>
              <a:t>long</a:t>
            </a:r>
            <a:r>
              <a:rPr lang="sv-SE" sz="3200" dirty="0" smtClean="0"/>
              <a:t> life?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Technology/science</a:t>
            </a:r>
            <a:endParaRPr lang="sv-SE" dirty="0"/>
          </a:p>
        </p:txBody>
      </p:sp>
      <p:pic>
        <p:nvPicPr>
          <p:cNvPr id="7" name="Picture 6" descr="svets1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493744"/>
            <a:ext cx="4500594" cy="4515596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Technology/science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7215238" cy="503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Technology/science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313" y="1285860"/>
            <a:ext cx="689148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Technology/science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286775" cy="507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Technology/science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858180" cy="491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Technology/science</a:t>
            </a:r>
            <a:endParaRPr lang="sv-SE" dirty="0"/>
          </a:p>
        </p:txBody>
      </p:sp>
      <p:pic>
        <p:nvPicPr>
          <p:cNvPr id="7" name="Picture 6" descr="svet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428736"/>
            <a:ext cx="4500594" cy="4515596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500034" y="6429396"/>
            <a:ext cx="6500858" cy="285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Lars-Erik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Svensson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West, Engineering Science, Production West, Welding Technology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l_PowerPoint_16-9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753</Words>
  <Application>Microsoft Office PowerPoint</Application>
  <PresentationFormat>On-screen Show (4:3)</PresentationFormat>
  <Paragraphs>112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Mall_PowerPoint_16-9_EN</vt:lpstr>
      <vt:lpstr>What science is there in welding?</vt:lpstr>
      <vt:lpstr>Slide 2</vt:lpstr>
      <vt:lpstr>What science is there in welding?</vt:lpstr>
      <vt:lpstr>Technology/science</vt:lpstr>
      <vt:lpstr>Technology/science</vt:lpstr>
      <vt:lpstr>Technology/science</vt:lpstr>
      <vt:lpstr>Technology/science</vt:lpstr>
      <vt:lpstr>Technology/science</vt:lpstr>
      <vt:lpstr>Technology/science</vt:lpstr>
      <vt:lpstr>High strength – low weight</vt:lpstr>
      <vt:lpstr>High strength – low weight</vt:lpstr>
      <vt:lpstr>High strength – low weight</vt:lpstr>
      <vt:lpstr>High strength – low weight</vt:lpstr>
      <vt:lpstr>High strength – low weight</vt:lpstr>
      <vt:lpstr>High strength – low weight</vt:lpstr>
      <vt:lpstr>High strength – low weight</vt:lpstr>
      <vt:lpstr>High strength – low weight</vt:lpstr>
      <vt:lpstr>High strength – low weight</vt:lpstr>
      <vt:lpstr>High strength – low weight - long life  fatigue</vt:lpstr>
      <vt:lpstr>Slide 20</vt:lpstr>
      <vt:lpstr>High strength – low weight - long life  fatigue</vt:lpstr>
      <vt:lpstr>High strength – low weight - long life   fatigue</vt:lpstr>
      <vt:lpstr>High strength – low weight - long life   fatigue</vt:lpstr>
      <vt:lpstr>Slide 24</vt:lpstr>
    </vt:vector>
  </TitlesOfParts>
  <Company>University West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larsve</dc:creator>
  <cp:lastModifiedBy>larsve</cp:lastModifiedBy>
  <cp:revision>39</cp:revision>
  <dcterms:created xsi:type="dcterms:W3CDTF">2010-09-07T14:30:41Z</dcterms:created>
  <dcterms:modified xsi:type="dcterms:W3CDTF">2010-11-03T10:13:23Z</dcterms:modified>
</cp:coreProperties>
</file>