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71" r:id="rId3"/>
    <p:sldId id="259" r:id="rId4"/>
    <p:sldId id="295" r:id="rId5"/>
    <p:sldId id="264" r:id="rId6"/>
    <p:sldId id="263" r:id="rId7"/>
    <p:sldId id="313" r:id="rId8"/>
    <p:sldId id="314" r:id="rId9"/>
    <p:sldId id="285" r:id="rId10"/>
    <p:sldId id="289" r:id="rId11"/>
    <p:sldId id="298" r:id="rId12"/>
    <p:sldId id="261" r:id="rId13"/>
    <p:sldId id="262" r:id="rId14"/>
    <p:sldId id="300" r:id="rId15"/>
    <p:sldId id="283" r:id="rId16"/>
    <p:sldId id="299" r:id="rId17"/>
    <p:sldId id="301" r:id="rId18"/>
    <p:sldId id="302" r:id="rId19"/>
    <p:sldId id="305" r:id="rId20"/>
    <p:sldId id="306" r:id="rId21"/>
    <p:sldId id="284" r:id="rId22"/>
    <p:sldId id="290" r:id="rId23"/>
    <p:sldId id="307" r:id="rId24"/>
    <p:sldId id="308" r:id="rId25"/>
    <p:sldId id="309" r:id="rId26"/>
    <p:sldId id="311" r:id="rId27"/>
    <p:sldId id="312" r:id="rId28"/>
  </p:sldIdLst>
  <p:sldSz cx="9144000" cy="6858000" type="screen4x3"/>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4496" autoAdjust="0"/>
  </p:normalViewPr>
  <p:slideViewPr>
    <p:cSldViewPr>
      <p:cViewPr varScale="1">
        <p:scale>
          <a:sx n="67" d="100"/>
          <a:sy n="67" d="100"/>
        </p:scale>
        <p:origin x="-162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25F4947-1522-4D61-964B-F651C3BB8DF7}" type="datetimeFigureOut">
              <a:rPr lang="ko-KR" altLang="en-US" smtClean="0"/>
              <a:pPr/>
              <a:t>2011-04-13</a:t>
            </a:fld>
            <a:endParaRPr lang="ko-KR" altLang="en-US"/>
          </a:p>
        </p:txBody>
      </p:sp>
      <p:sp>
        <p:nvSpPr>
          <p:cNvPr id="4" name="바닥글 개체 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B4ABB3B-0BB6-473C-87F7-9DDDAE4C51B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9CCC771-9937-499B-88EE-1DCCB51A0991}" type="datetimeFigureOut">
              <a:rPr lang="ko-KR" altLang="en-US" smtClean="0"/>
              <a:pPr/>
              <a:t>2011-04-13</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03A8F09F-AED2-40B7-9ED9-256EAAC69ED0}"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55CD58E-9156-4E5B-BB18-C6F828556E3A}" type="slidenum">
              <a:rPr lang="en-US" altLang="ko-KR" smtClean="0">
                <a:latin typeface="굴림" charset="-127"/>
                <a:ea typeface="굴림" charset="-127"/>
              </a:rPr>
              <a:pPr/>
              <a:t>1</a:t>
            </a:fld>
            <a:endParaRPr lang="en-US" altLang="ko-KR" smtClean="0">
              <a:latin typeface="굴림" charset="-127"/>
              <a:ea typeface="굴림" charset="-127"/>
            </a:endParaRPr>
          </a:p>
        </p:txBody>
      </p:sp>
      <p:sp>
        <p:nvSpPr>
          <p:cNvPr id="34819" name="Rectangle 7"/>
          <p:cNvSpPr txBox="1">
            <a:spLocks noGrp="1" noChangeArrowheads="1"/>
          </p:cNvSpPr>
          <p:nvPr/>
        </p:nvSpPr>
        <p:spPr bwMode="auto">
          <a:xfrm>
            <a:off x="3849689" y="9428712"/>
            <a:ext cx="2946400" cy="496332"/>
          </a:xfrm>
          <a:prstGeom prst="rect">
            <a:avLst/>
          </a:prstGeom>
          <a:noFill/>
          <a:ln w="9525">
            <a:noFill/>
            <a:miter lim="800000"/>
            <a:headEnd/>
            <a:tailEnd/>
          </a:ln>
        </p:spPr>
        <p:txBody>
          <a:bodyPr anchor="b"/>
          <a:lstStyle/>
          <a:p>
            <a:pPr algn="r"/>
            <a:fld id="{2B3D9DF8-989E-40C2-96AD-33B89A633037}" type="slidenum">
              <a:rPr lang="en-US" altLang="ko-KR" sz="1200"/>
              <a:pPr algn="r"/>
              <a:t>1</a:t>
            </a:fld>
            <a:endParaRPr lang="en-US" altLang="ko-KR"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pPr eaLnBrk="1" hangingPunct="1"/>
            <a:endParaRPr lang="en-US" altLang="ko-KR" sz="1200" kern="1200" dirty="0" smtClean="0">
              <a:solidFill>
                <a:schemeClr val="tx1"/>
              </a:solidFill>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b="0"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10</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11</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12</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endParaRPr lang="en-US" altLang="ko-KR" baseline="0" dirty="0" smtClean="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13</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14</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200" kern="1200" dirty="0" smtClean="0">
                <a:solidFill>
                  <a:schemeClr val="tx1"/>
                </a:solidFill>
                <a:latin typeface="+mn-lt"/>
                <a:ea typeface="+mn-ea"/>
                <a:cs typeface="+mn-cs"/>
              </a:rPr>
              <a:t>Fig. 5.2.3 shows the BSE images of oxides formed on Alloy 2 at 1000 </a:t>
            </a:r>
            <a:r>
              <a:rPr lang="ko-KR" altLang="ko-KR" sz="1200"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C for 2 hours. The oxides were composed of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O</a:t>
            </a:r>
            <a:r>
              <a:rPr lang="en-US" altLang="ko-KR" sz="1200" kern="1200" baseline="-25000" dirty="0" smtClean="0">
                <a:solidFill>
                  <a:schemeClr val="tx1"/>
                </a:solidFill>
                <a:latin typeface="+mn-lt"/>
                <a:ea typeface="+mn-ea"/>
                <a:cs typeface="+mn-cs"/>
              </a:rPr>
              <a:t>3</a:t>
            </a:r>
            <a:r>
              <a:rPr lang="en-US" altLang="ko-KR" sz="1200" kern="1200" dirty="0" smtClean="0">
                <a:solidFill>
                  <a:schemeClr val="tx1"/>
                </a:solidFill>
                <a:latin typeface="+mn-lt"/>
                <a:ea typeface="+mn-ea"/>
                <a:cs typeface="+mn-cs"/>
              </a:rPr>
              <a:t>, Fe</a:t>
            </a:r>
            <a:r>
              <a:rPr lang="en-US" altLang="ko-KR" sz="1200" kern="1200" baseline="-25000" dirty="0" smtClean="0">
                <a:solidFill>
                  <a:schemeClr val="tx1"/>
                </a:solidFill>
                <a:latin typeface="+mn-lt"/>
                <a:ea typeface="+mn-ea"/>
                <a:cs typeface="+mn-cs"/>
              </a:rPr>
              <a:t>3</a:t>
            </a:r>
            <a:r>
              <a:rPr lang="en-US" altLang="ko-KR" sz="1200" kern="1200" dirty="0" smtClean="0">
                <a:solidFill>
                  <a:schemeClr val="tx1"/>
                </a:solidFill>
                <a:latin typeface="+mn-lt"/>
                <a:ea typeface="+mn-ea"/>
                <a:cs typeface="+mn-cs"/>
              </a:rPr>
              <a:t>O</a:t>
            </a:r>
            <a:r>
              <a:rPr lang="en-US" altLang="ko-KR" sz="1200" kern="1200" baseline="-25000" dirty="0" smtClean="0">
                <a:solidFill>
                  <a:schemeClr val="tx1"/>
                </a:solidFill>
                <a:latin typeface="+mn-lt"/>
                <a:ea typeface="+mn-ea"/>
                <a:cs typeface="+mn-cs"/>
              </a:rPr>
              <a:t>4</a:t>
            </a:r>
            <a:r>
              <a:rPr lang="en-US" altLang="ko-KR" sz="1200" kern="1200" dirty="0" smtClean="0">
                <a:solidFill>
                  <a:schemeClr val="tx1"/>
                </a:solidFill>
                <a:latin typeface="+mn-lt"/>
                <a:ea typeface="+mn-ea"/>
                <a:cs typeface="+mn-cs"/>
              </a:rPr>
              <a:t>, and a mixture of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and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a:t>
            </a:r>
            <a:r>
              <a:rPr lang="en-US" altLang="ko-KR" sz="1200" kern="1200" dirty="0" smtClean="0">
                <a:solidFill>
                  <a:schemeClr val="tx1"/>
                </a:solidFill>
                <a:latin typeface="+mn-lt"/>
                <a:ea typeface="+mn-ea"/>
                <a:cs typeface="+mn-cs"/>
              </a:rPr>
              <a:t>, going from gas to the substrate. It is known that the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layer takes about 95% of the entire oxide. However in this study, it is not because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is not stable under 570C. </a:t>
            </a:r>
          </a:p>
          <a:p>
            <a:r>
              <a:rPr lang="en-US" altLang="ko-KR" sz="1200" kern="1200" dirty="0" smtClean="0">
                <a:solidFill>
                  <a:schemeClr val="tx1"/>
                </a:solidFill>
                <a:latin typeface="+mn-lt"/>
                <a:ea typeface="+mn-ea"/>
                <a:cs typeface="+mn-cs"/>
              </a:rPr>
              <a:t>Since the size of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 </a:t>
            </a:r>
            <a:r>
              <a:rPr lang="en-US" altLang="ko-KR" sz="1200" kern="1200" dirty="0" smtClean="0">
                <a:solidFill>
                  <a:schemeClr val="tx1"/>
                </a:solidFill>
                <a:latin typeface="+mn-lt"/>
                <a:ea typeface="+mn-ea"/>
                <a:cs typeface="+mn-cs"/>
              </a:rPr>
              <a:t>was less than 700 nm, phases was identified by TEM EDS. Also, the distribution of each element was obtained by EPMA </a:t>
            </a:r>
          </a:p>
          <a:p>
            <a:r>
              <a:rPr lang="en-US" altLang="ko-KR" sz="1200" kern="1200" dirty="0" smtClean="0">
                <a:solidFill>
                  <a:schemeClr val="tx1"/>
                </a:solidFill>
                <a:latin typeface="+mn-lt"/>
                <a:ea typeface="+mn-ea"/>
                <a:cs typeface="+mn-cs"/>
              </a:rPr>
              <a:t>It is found that if silicon-added steel oxidizes, silicon forms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a:t>
            </a:r>
            <a:r>
              <a:rPr lang="en-US" altLang="ko-KR" sz="1200" kern="1200" dirty="0" smtClean="0">
                <a:solidFill>
                  <a:schemeClr val="tx1"/>
                </a:solidFill>
                <a:latin typeface="+mn-lt"/>
                <a:ea typeface="+mn-ea"/>
                <a:cs typeface="+mn-cs"/>
              </a:rPr>
              <a:t> at the interface between steel and oxide and does not form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in this experimental condition. The thickness of a mixture of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and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 </a:t>
            </a:r>
            <a:r>
              <a:rPr lang="en-US" altLang="ko-KR" sz="1200" kern="1200" dirty="0" smtClean="0">
                <a:solidFill>
                  <a:schemeClr val="tx1"/>
                </a:solidFill>
                <a:latin typeface="+mn-lt"/>
                <a:ea typeface="+mn-ea"/>
                <a:cs typeface="+mn-cs"/>
              </a:rPr>
              <a:t>was</a:t>
            </a:r>
            <a:r>
              <a:rPr lang="en-US" altLang="ko-KR" sz="1200" kern="1200" baseline="-250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about 30 </a:t>
            </a:r>
            <a:r>
              <a:rPr lang="ko-KR" altLang="ko-KR" sz="1200" kern="1200" dirty="0" smtClean="0">
                <a:solidFill>
                  <a:schemeClr val="tx1"/>
                </a:solidFill>
                <a:latin typeface="+mn-lt"/>
                <a:ea typeface="+mn-ea"/>
                <a:cs typeface="+mn-cs"/>
              </a:rPr>
              <a:t>μ</a:t>
            </a:r>
            <a:r>
              <a:rPr lang="en-US" altLang="ko-KR" sz="1200" kern="1200" dirty="0" smtClean="0">
                <a:solidFill>
                  <a:schemeClr val="tx1"/>
                </a:solidFill>
                <a:latin typeface="+mn-lt"/>
                <a:ea typeface="+mn-ea"/>
                <a:cs typeface="+mn-cs"/>
              </a:rPr>
              <a:t>m and the total thickness was 200 </a:t>
            </a:r>
            <a:r>
              <a:rPr lang="ko-KR" altLang="ko-KR" sz="1200" kern="1200" dirty="0" smtClean="0">
                <a:solidFill>
                  <a:schemeClr val="tx1"/>
                </a:solidFill>
                <a:latin typeface="+mn-lt"/>
                <a:ea typeface="+mn-ea"/>
                <a:cs typeface="+mn-cs"/>
              </a:rPr>
              <a:t>μ</a:t>
            </a:r>
            <a:r>
              <a:rPr lang="en-US" altLang="ko-KR" sz="1200" kern="1200" dirty="0" smtClean="0">
                <a:solidFill>
                  <a:schemeClr val="tx1"/>
                </a:solidFill>
                <a:latin typeface="+mn-lt"/>
                <a:ea typeface="+mn-ea"/>
                <a:cs typeface="+mn-cs"/>
              </a:rPr>
              <a:t>m.</a:t>
            </a:r>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15</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16</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228600" indent="-228600">
              <a:buAutoNum type="alphaLcParenBoth"/>
            </a:pPr>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17</a:t>
            </a:fld>
            <a:endParaRPr lang="ko-K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18</a:t>
            </a:fld>
            <a:endParaRPr lang="ko-K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19</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ltLang="ko-KR" dirty="0" smtClean="0">
              <a:latin typeface="굴림" charset="-127"/>
              <a:ea typeface="굴림"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20</a:t>
            </a:fld>
            <a:endParaRPr lang="ko-K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21</a:t>
            </a:fld>
            <a:endParaRPr lang="ko-K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22</a:t>
            </a:fld>
            <a:endParaRPr lang="ko-K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ko-KR" sz="1200" kern="1200" dirty="0" smtClean="0">
                <a:solidFill>
                  <a:schemeClr val="tx1"/>
                </a:solidFill>
                <a:latin typeface="+mn-lt"/>
                <a:ea typeface="+mn-ea"/>
                <a:cs typeface="+mn-cs"/>
              </a:rPr>
              <a:t>To predict the oxide formation, free energies of the oxide per one mole of 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was calculated with a regarding of the actual composition of the steel and partial pressure of oxygen. the activity of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a:t>
            </a:r>
            <a:r>
              <a:rPr lang="en-US" altLang="ko-KR" sz="1200" kern="1200" dirty="0" smtClean="0">
                <a:solidFill>
                  <a:schemeClr val="tx1"/>
                </a:solidFill>
                <a:latin typeface="+mn-lt"/>
                <a:ea typeface="+mn-ea"/>
                <a:cs typeface="+mn-cs"/>
              </a:rPr>
              <a:t>, and Fe was assumed to be 1 because those phases were considered to be pure solids, which are the reference states. The values of  were found in SSUB4 database with ThermoCalc. </a:t>
            </a:r>
            <a:endParaRPr lang="en-US" altLang="ko-KR" dirty="0" smtClean="0">
              <a:latin typeface="굴림" charset="-127"/>
              <a:ea typeface="굴림"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ko-KR" sz="1200" kern="1200" dirty="0" smtClean="0">
                <a:solidFill>
                  <a:schemeClr val="tx1"/>
                </a:solidFill>
                <a:latin typeface="+mn-lt"/>
                <a:ea typeface="+mn-ea"/>
                <a:cs typeface="+mn-cs"/>
              </a:rPr>
              <a:t>at 1000 °C and 1250 °C, the oxides,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a:t>
            </a:r>
            <a:r>
              <a:rPr lang="en-US" altLang="ko-KR" sz="1200" kern="1200" dirty="0" smtClean="0">
                <a:solidFill>
                  <a:schemeClr val="tx1"/>
                </a:solidFill>
                <a:latin typeface="+mn-lt"/>
                <a:ea typeface="+mn-ea"/>
                <a:cs typeface="+mn-cs"/>
              </a:rPr>
              <a:t>, can be all form from a thermodynamic point of view in the </a:t>
            </a:r>
            <a:r>
              <a:rPr lang="en-US" altLang="ko-KR" sz="1200" kern="1200" dirty="0" err="1" smtClean="0">
                <a:solidFill>
                  <a:schemeClr val="tx1"/>
                </a:solidFill>
                <a:latin typeface="+mn-lt"/>
                <a:ea typeface="+mn-ea"/>
                <a:cs typeface="+mn-cs"/>
              </a:rPr>
              <a:t>air.but</a:t>
            </a:r>
            <a:r>
              <a:rPr lang="en-US" altLang="ko-KR" sz="1200" kern="1200" dirty="0" smtClean="0">
                <a:solidFill>
                  <a:schemeClr val="tx1"/>
                </a:solidFill>
                <a:latin typeface="+mn-lt"/>
                <a:ea typeface="+mn-ea"/>
                <a:cs typeface="+mn-cs"/>
              </a:rPr>
              <a:t> it can</a:t>
            </a:r>
            <a:r>
              <a:rPr lang="en-US" altLang="ko-KR" sz="1200" kern="1200" baseline="0" dirty="0" smtClean="0">
                <a:solidFill>
                  <a:schemeClr val="tx1"/>
                </a:solidFill>
                <a:latin typeface="+mn-lt"/>
                <a:ea typeface="+mn-ea"/>
                <a:cs typeface="+mn-cs"/>
              </a:rPr>
              <a:t> vary depending on the partial pressure of oxygen.</a:t>
            </a:r>
            <a:r>
              <a:rPr lang="en-US" altLang="ko-KR" sz="1200" kern="1200" dirty="0" smtClean="0">
                <a:solidFill>
                  <a:schemeClr val="tx1"/>
                </a:solidFill>
                <a:latin typeface="+mn-lt"/>
                <a:ea typeface="+mn-ea"/>
                <a:cs typeface="+mn-cs"/>
              </a:rPr>
              <a:t> In this calculations,</a:t>
            </a:r>
            <a:r>
              <a:rPr lang="en-US" altLang="ko-KR" sz="1200" kern="1200" baseline="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is more stable than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a:t>
            </a:r>
            <a:r>
              <a:rPr lang="en-US" altLang="ko-KR" sz="1200" kern="1200" dirty="0" smtClean="0">
                <a:solidFill>
                  <a:schemeClr val="tx1"/>
                </a:solidFill>
                <a:latin typeface="+mn-lt"/>
                <a:ea typeface="+mn-ea"/>
                <a:cs typeface="+mn-cs"/>
              </a:rPr>
              <a:t>. </a:t>
            </a:r>
          </a:p>
          <a:p>
            <a:r>
              <a:rPr lang="en-US" altLang="ko-KR" sz="1200" kern="1200" dirty="0" smtClean="0">
                <a:solidFill>
                  <a:schemeClr val="tx1"/>
                </a:solidFill>
                <a:latin typeface="+mn-lt"/>
                <a:ea typeface="+mn-ea"/>
                <a:cs typeface="+mn-cs"/>
              </a:rPr>
              <a:t>But this calculation</a:t>
            </a:r>
            <a:r>
              <a:rPr lang="en-US" altLang="ko-KR" sz="1200" kern="1200" baseline="0" dirty="0" smtClean="0">
                <a:solidFill>
                  <a:schemeClr val="tx1"/>
                </a:solidFill>
                <a:latin typeface="+mn-lt"/>
                <a:ea typeface="+mn-ea"/>
                <a:cs typeface="+mn-cs"/>
              </a:rPr>
              <a:t> assumes that only one phase formation. If more than one phase could form at the same time, it should be considered together.</a:t>
            </a:r>
            <a:endParaRPr lang="en-US" altLang="ko-KR" dirty="0" smtClean="0">
              <a:latin typeface="굴림" charset="-127"/>
              <a:ea typeface="굴림"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These are calculated thickness of </a:t>
            </a:r>
            <a:r>
              <a:rPr lang="en-US" altLang="ko-KR" dirty="0" err="1" smtClean="0"/>
              <a:t>FeO</a:t>
            </a:r>
            <a:r>
              <a:rPr lang="en-US" altLang="ko-KR" dirty="0" smtClean="0"/>
              <a:t>, SiO2,</a:t>
            </a:r>
            <a:r>
              <a:rPr lang="en-US" altLang="ko-KR" baseline="0" dirty="0" smtClean="0"/>
              <a:t> Fe2SiO4 according to the time. It can be confirmed that growth of </a:t>
            </a:r>
            <a:r>
              <a:rPr lang="en-US" altLang="ko-KR" baseline="0" dirty="0" err="1" smtClean="0"/>
              <a:t>FeO</a:t>
            </a:r>
            <a:r>
              <a:rPr lang="en-US" altLang="ko-KR" baseline="0" dirty="0" smtClean="0"/>
              <a:t> is much faster than Fe2SiO4 and SiO2. Since SiO2 needs more silicon diffusion, its growth is slow compared with the Fe2SiO4.</a:t>
            </a:r>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25</a:t>
            </a:fld>
            <a:endParaRPr lang="ko-K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altLang="ko-KR" sz="1200" kern="1200" dirty="0" smtClean="0">
                <a:solidFill>
                  <a:schemeClr val="tx1"/>
                </a:solidFill>
                <a:latin typeface="+mn-lt"/>
                <a:ea typeface="+mn-ea"/>
                <a:cs typeface="+mn-cs"/>
              </a:rPr>
              <a:t>For oxides on Fe – 1 Si wt% steel, the volume fraction of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is almost 1. It can be explained the growth rate of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is much faster than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and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 </a:t>
            </a:r>
            <a:r>
              <a:rPr lang="en-US" altLang="ko-KR" sz="1200" kern="1200" dirty="0" smtClean="0">
                <a:solidFill>
                  <a:schemeClr val="tx1"/>
                </a:solidFill>
                <a:latin typeface="+mn-lt"/>
                <a:ea typeface="+mn-ea"/>
                <a:cs typeface="+mn-cs"/>
              </a:rPr>
              <a:t>The volume fraction of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is less than 10</a:t>
            </a:r>
            <a:r>
              <a:rPr lang="en-US" altLang="ko-KR" sz="1200" kern="1200" baseline="30000" dirty="0" smtClean="0">
                <a:solidFill>
                  <a:schemeClr val="tx1"/>
                </a:solidFill>
                <a:latin typeface="+mn-lt"/>
                <a:ea typeface="+mn-ea"/>
                <a:cs typeface="+mn-cs"/>
              </a:rPr>
              <a:t>-12</a:t>
            </a:r>
            <a:r>
              <a:rPr lang="en-US" altLang="ko-KR" sz="1200" kern="1200" dirty="0" smtClean="0">
                <a:solidFill>
                  <a:schemeClr val="tx1"/>
                </a:solidFill>
                <a:latin typeface="+mn-lt"/>
                <a:ea typeface="+mn-ea"/>
                <a:cs typeface="+mn-cs"/>
              </a:rPr>
              <a:t>. It is reasonable because the diffusion of Fe in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is much greater than the diffusion of Si in austenite. Moreover,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needs more silicon diffusion than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a:t>
            </a:r>
            <a:r>
              <a:rPr lang="en-US" altLang="ko-KR" sz="1200" kern="1200" dirty="0" smtClean="0">
                <a:solidFill>
                  <a:schemeClr val="tx1"/>
                </a:solidFill>
                <a:latin typeface="+mn-lt"/>
                <a:ea typeface="+mn-ea"/>
                <a:cs typeface="+mn-cs"/>
              </a:rPr>
              <a:t>.</a:t>
            </a:r>
            <a:endParaRPr lang="ko-KR" altLang="ko-KR" sz="1200" kern="1200" dirty="0" smtClean="0">
              <a:solidFill>
                <a:schemeClr val="tx1"/>
              </a:solidFill>
              <a:latin typeface="+mn-lt"/>
              <a:ea typeface="+mn-ea"/>
              <a:cs typeface="+mn-cs"/>
            </a:endParaRPr>
          </a:p>
          <a:p>
            <a:r>
              <a:rPr lang="en-US" altLang="ko-KR" sz="1200" kern="1200" dirty="0" smtClean="0">
                <a:solidFill>
                  <a:schemeClr val="tx1"/>
                </a:solidFill>
                <a:latin typeface="+mn-lt"/>
                <a:ea typeface="+mn-ea"/>
                <a:cs typeface="+mn-cs"/>
              </a:rPr>
              <a:t> For oxides on Fe – 10 Si wt% steel, the volume fraction of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is almost 1 The volume fractions of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and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a:t>
            </a:r>
            <a:r>
              <a:rPr lang="en-US" altLang="ko-KR" sz="1200" kern="1200" dirty="0" smtClean="0">
                <a:solidFill>
                  <a:schemeClr val="tx1"/>
                </a:solidFill>
                <a:latin typeface="+mn-lt"/>
                <a:ea typeface="+mn-ea"/>
                <a:cs typeface="+mn-cs"/>
              </a:rPr>
              <a:t> are relatively larger than those of Fe – 1 Si wt% steel. This can contribute to the increase of silicon in steel. However, the volume fraction of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is still very small.</a:t>
            </a:r>
            <a:endParaRPr lang="en-US" altLang="ko-KR" baseline="0" dirty="0" smtClean="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26</a:t>
            </a:fld>
            <a:endParaRPr lang="ko-K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228600" indent="-228600">
              <a:buAutoNum type="alphaLcParenBoth"/>
            </a:pPr>
            <a:r>
              <a:rPr lang="en-US" altLang="ko-KR" sz="1200" kern="1200" dirty="0" smtClean="0">
                <a:solidFill>
                  <a:schemeClr val="tx1"/>
                </a:solidFill>
                <a:latin typeface="+mn-lt"/>
                <a:ea typeface="+mn-ea"/>
                <a:cs typeface="+mn-cs"/>
              </a:rPr>
              <a:t>shows XRD results for the oxides formed at 1250 </a:t>
            </a:r>
            <a:r>
              <a:rPr lang="ko-KR" altLang="ko-KR" sz="1200"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C. The black and red line presents the oxides of Alloy 1 and Alloy 2, respectively. All the oxides were powdered before the XRD analysis. The green presents the oxides of Alloy 2. The upper part oxides were removed before the analysis. (b) shows the calculated XRD peaks of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a:t>
            </a:r>
          </a:p>
          <a:p>
            <a:pPr marL="228600" indent="-228600">
              <a:buNone/>
            </a:pPr>
            <a:r>
              <a:rPr lang="en-US" altLang="ko-KR" sz="1200" kern="1200" dirty="0" smtClean="0">
                <a:solidFill>
                  <a:schemeClr val="tx1"/>
                </a:solidFill>
                <a:latin typeface="+mn-lt"/>
                <a:ea typeface="+mn-ea"/>
                <a:cs typeface="+mn-cs"/>
              </a:rPr>
              <a:t>It</a:t>
            </a:r>
            <a:r>
              <a:rPr lang="en-US" altLang="ko-KR" sz="1200" kern="1200" baseline="0" dirty="0" smtClean="0">
                <a:solidFill>
                  <a:schemeClr val="tx1"/>
                </a:solidFill>
                <a:latin typeface="+mn-lt"/>
                <a:ea typeface="+mn-ea"/>
                <a:cs typeface="+mn-cs"/>
              </a:rPr>
              <a:t> is confirmed that, Fe2SiO4 formed not Sio2.</a:t>
            </a:r>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27</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altLang="ko-KR" baseline="0" dirty="0" smtClean="0">
              <a:latin typeface="굴림" charset="-127"/>
              <a:ea typeface="굴림"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altLang="ko-KR" baseline="0" dirty="0" smtClean="0">
              <a:latin typeface="굴림" charset="-127"/>
              <a:ea typeface="굴림"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smtClean="0">
                <a:latin typeface="굴림" charset="-127"/>
                <a:ea typeface="굴림" charset="-127"/>
              </a:rPr>
              <a:t>Silicon in the steel produce more red-scale. </a:t>
            </a:r>
            <a:r>
              <a:rPr lang="en-US" altLang="ko-KR" sz="1200" kern="1200" smtClean="0">
                <a:solidFill>
                  <a:schemeClr val="tx1"/>
                </a:solidFill>
                <a:latin typeface="+mn-lt"/>
                <a:ea typeface="+mn-ea"/>
                <a:cs typeface="+mn-cs"/>
              </a:rPr>
              <a:t>When silicon is added, Fe</a:t>
            </a:r>
            <a:r>
              <a:rPr lang="en-US" altLang="ko-KR" sz="1200" kern="1200" baseline="-25000" smtClean="0">
                <a:solidFill>
                  <a:schemeClr val="tx1"/>
                </a:solidFill>
                <a:latin typeface="+mn-lt"/>
                <a:ea typeface="+mn-ea"/>
                <a:cs typeface="+mn-cs"/>
              </a:rPr>
              <a:t>2</a:t>
            </a:r>
            <a:r>
              <a:rPr lang="en-US" altLang="ko-KR" sz="1200" kern="1200" smtClean="0">
                <a:solidFill>
                  <a:schemeClr val="tx1"/>
                </a:solidFill>
                <a:latin typeface="+mn-lt"/>
                <a:ea typeface="+mn-ea"/>
                <a:cs typeface="+mn-cs"/>
              </a:rPr>
              <a:t>SiO</a:t>
            </a:r>
            <a:r>
              <a:rPr lang="en-US" altLang="ko-KR" sz="1200" kern="1200" baseline="-25000" smtClean="0">
                <a:solidFill>
                  <a:schemeClr val="tx1"/>
                </a:solidFill>
                <a:latin typeface="+mn-lt"/>
                <a:ea typeface="+mn-ea"/>
                <a:cs typeface="+mn-cs"/>
              </a:rPr>
              <a:t>4</a:t>
            </a:r>
            <a:r>
              <a:rPr lang="en-US" altLang="ko-KR" sz="1200" kern="1200" smtClean="0">
                <a:solidFill>
                  <a:schemeClr val="tx1"/>
                </a:solidFill>
                <a:latin typeface="+mn-lt"/>
                <a:ea typeface="+mn-ea"/>
                <a:cs typeface="+mn-cs"/>
              </a:rPr>
              <a:t> is formed at the scale/steel interface. As shown in the FeO-SiO</a:t>
            </a:r>
            <a:r>
              <a:rPr lang="en-US" altLang="ko-KR" sz="1200" kern="1200" baseline="-25000" smtClean="0">
                <a:solidFill>
                  <a:schemeClr val="tx1"/>
                </a:solidFill>
                <a:latin typeface="+mn-lt"/>
                <a:ea typeface="+mn-ea"/>
                <a:cs typeface="+mn-cs"/>
              </a:rPr>
              <a:t>2</a:t>
            </a:r>
            <a:r>
              <a:rPr lang="en-US" altLang="ko-KR" sz="1200" kern="1200" smtClean="0">
                <a:solidFill>
                  <a:schemeClr val="tx1"/>
                </a:solidFill>
                <a:latin typeface="+mn-lt"/>
                <a:ea typeface="+mn-ea"/>
                <a:cs typeface="+mn-cs"/>
              </a:rPr>
              <a:t> phase, the Fe</a:t>
            </a:r>
            <a:r>
              <a:rPr lang="en-US" altLang="ko-KR" sz="1200" kern="1200" baseline="-25000" smtClean="0">
                <a:solidFill>
                  <a:schemeClr val="tx1"/>
                </a:solidFill>
                <a:latin typeface="+mn-lt"/>
                <a:ea typeface="+mn-ea"/>
                <a:cs typeface="+mn-cs"/>
              </a:rPr>
              <a:t>2</a:t>
            </a:r>
            <a:r>
              <a:rPr lang="en-US" altLang="ko-KR" sz="1200" kern="1200" smtClean="0">
                <a:solidFill>
                  <a:schemeClr val="tx1"/>
                </a:solidFill>
                <a:latin typeface="+mn-lt"/>
                <a:ea typeface="+mn-ea"/>
                <a:cs typeface="+mn-cs"/>
              </a:rPr>
              <a:t>SiO</a:t>
            </a:r>
            <a:r>
              <a:rPr lang="en-US" altLang="ko-KR" sz="1200" kern="1200" baseline="-25000" smtClean="0">
                <a:solidFill>
                  <a:schemeClr val="tx1"/>
                </a:solidFill>
                <a:latin typeface="+mn-lt"/>
                <a:ea typeface="+mn-ea"/>
                <a:cs typeface="+mn-cs"/>
              </a:rPr>
              <a:t>4</a:t>
            </a:r>
            <a:r>
              <a:rPr lang="en-US" altLang="ko-KR" sz="1200" kern="1200" smtClean="0">
                <a:solidFill>
                  <a:schemeClr val="tx1"/>
                </a:solidFill>
                <a:latin typeface="+mn-lt"/>
                <a:ea typeface="+mn-ea"/>
                <a:cs typeface="+mn-cs"/>
              </a:rPr>
              <a:t> starts to melt at a temperature of about 1173 ºC during the reheating process. When this happens, the liquid phase penetrates into grain boundaries of the FeO. As it cools, the eutectic compound FeO/Fe</a:t>
            </a:r>
            <a:r>
              <a:rPr lang="en-US" altLang="ko-KR" sz="1200" kern="1200" baseline="-25000" smtClean="0">
                <a:solidFill>
                  <a:schemeClr val="tx1"/>
                </a:solidFill>
                <a:latin typeface="+mn-lt"/>
                <a:ea typeface="+mn-ea"/>
                <a:cs typeface="+mn-cs"/>
              </a:rPr>
              <a:t>2</a:t>
            </a:r>
            <a:r>
              <a:rPr lang="en-US" altLang="ko-KR" sz="1200" kern="1200" smtClean="0">
                <a:solidFill>
                  <a:schemeClr val="tx1"/>
                </a:solidFill>
                <a:latin typeface="+mn-lt"/>
                <a:ea typeface="+mn-ea"/>
                <a:cs typeface="+mn-cs"/>
              </a:rPr>
              <a:t>SiO</a:t>
            </a:r>
            <a:r>
              <a:rPr lang="en-US" altLang="ko-KR" sz="1200" kern="1200" baseline="-25000" smtClean="0">
                <a:solidFill>
                  <a:schemeClr val="tx1"/>
                </a:solidFill>
                <a:latin typeface="+mn-lt"/>
                <a:ea typeface="+mn-ea"/>
                <a:cs typeface="+mn-cs"/>
              </a:rPr>
              <a:t>4</a:t>
            </a:r>
            <a:r>
              <a:rPr lang="en-US" altLang="ko-KR" sz="1200" kern="1200" smtClean="0">
                <a:solidFill>
                  <a:schemeClr val="tx1"/>
                </a:solidFill>
                <a:latin typeface="+mn-lt"/>
                <a:ea typeface="+mn-ea"/>
                <a:cs typeface="+mn-cs"/>
              </a:rPr>
              <a:t> is formed with a morphology that anchors the oxide after solidification.</a:t>
            </a:r>
            <a:r>
              <a:rPr lang="en-US" altLang="ko-KR" smtClean="0">
                <a:latin typeface="굴림" charset="-127"/>
                <a:ea typeface="굴림" charset="-127"/>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mtClean="0">
                <a:latin typeface="굴림" charset="-127"/>
                <a:ea typeface="굴림" charset="-127"/>
              </a:rPr>
              <a:t>This makes descaling</a:t>
            </a:r>
            <a:r>
              <a:rPr lang="en-US" altLang="ko-KR" baseline="0" smtClean="0">
                <a:latin typeface="굴림" charset="-127"/>
                <a:ea typeface="굴림" charset="-127"/>
              </a:rPr>
              <a:t> difficult and cause residual primary scale, which is the main cause of the red-scale problem. </a:t>
            </a:r>
            <a:r>
              <a:rPr lang="en-US" altLang="ko-KR" sz="1200" kern="1200" smtClean="0">
                <a:solidFill>
                  <a:schemeClr val="tx1"/>
                </a:solidFill>
                <a:latin typeface="+mn-lt"/>
                <a:ea typeface="+mn-ea"/>
                <a:cs typeface="+mn-cs"/>
              </a:rPr>
              <a:t>If it is fractured by hot rolling, the underlying region is exposed to air and hence increase the oxygen supply comparing with the iron. Then</a:t>
            </a:r>
            <a:r>
              <a:rPr lang="en-US" altLang="ko-KR" sz="1200" kern="1200" baseline="0" smtClean="0">
                <a:solidFill>
                  <a:schemeClr val="tx1"/>
                </a:solidFill>
                <a:latin typeface="+mn-lt"/>
                <a:ea typeface="+mn-ea"/>
                <a:cs typeface="+mn-cs"/>
              </a:rPr>
              <a:t> the fractured FeO becomes powdered Fe2O3, which is called red-scale. </a:t>
            </a:r>
            <a:r>
              <a:rPr lang="en-US" altLang="ko-KR" smtClean="0">
                <a:latin typeface="굴림" charset="-127"/>
                <a:ea typeface="굴림" charset="-127"/>
              </a:rPr>
              <a:t>Powdered</a:t>
            </a:r>
            <a:r>
              <a:rPr lang="en-US" altLang="ko-KR" baseline="0" smtClean="0">
                <a:latin typeface="굴림" charset="-127"/>
                <a:ea typeface="굴림" charset="-127"/>
              </a:rPr>
              <a:t> Fe2O3 is called red-scale. </a:t>
            </a:r>
            <a:endParaRPr lang="en-US" altLang="ko-KR" sz="1200" kern="1200" baseline="0" smtClean="0">
              <a:solidFill>
                <a:schemeClr val="tx1"/>
              </a:solidFill>
              <a:latin typeface="+mn-lt"/>
              <a:ea typeface="+mn-ea"/>
              <a:cs typeface="+mn-cs"/>
            </a:endParaRPr>
          </a:p>
          <a:p>
            <a:endParaRPr lang="en-US" altLang="ko-KR" dirty="0" smtClean="0">
              <a:latin typeface="굴림" charset="-127"/>
              <a:ea typeface="굴림"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As you see in this</a:t>
            </a:r>
            <a:r>
              <a:rPr lang="en-US" altLang="ko-KR" sz="1200" kern="1200" baseline="0" dirty="0" smtClean="0">
                <a:solidFill>
                  <a:schemeClr val="tx1"/>
                </a:solidFill>
                <a:latin typeface="+mn-lt"/>
                <a:ea typeface="+mn-ea"/>
                <a:cs typeface="+mn-cs"/>
              </a:rPr>
              <a:t> figure, Ni addition makes the interface between scale and steel uneven and it makes descale difficult. </a:t>
            </a:r>
            <a:r>
              <a:rPr lang="en-US" altLang="ko-KR" sz="1200" kern="1200" dirty="0" smtClean="0">
                <a:solidFill>
                  <a:schemeClr val="tx1"/>
                </a:solidFill>
                <a:latin typeface="+mn-lt"/>
                <a:ea typeface="+mn-ea"/>
                <a:cs typeface="+mn-cs"/>
              </a:rPr>
              <a:t>It is found that the removal of nickel reduces red-scale by improving the descalability.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The mechanism of uneven</a:t>
            </a:r>
            <a:r>
              <a:rPr lang="en-US" altLang="ko-KR" sz="1200" kern="1200" baseline="0" dirty="0" smtClean="0">
                <a:solidFill>
                  <a:schemeClr val="tx1"/>
                </a:solidFill>
                <a:latin typeface="+mn-lt"/>
                <a:ea typeface="+mn-ea"/>
                <a:cs typeface="+mn-cs"/>
              </a:rPr>
              <a:t> interface is illustrated in this figure. s</a:t>
            </a:r>
            <a:r>
              <a:rPr lang="en-US" altLang="ko-KR" sz="1200" kern="1200" dirty="0" smtClean="0">
                <a:solidFill>
                  <a:schemeClr val="tx1"/>
                </a:solidFill>
                <a:latin typeface="+mn-lt"/>
                <a:ea typeface="+mn-ea"/>
                <a:cs typeface="+mn-cs"/>
              </a:rPr>
              <a:t>ince Ni is more noble than iron, the iron in nickel-added steel is selectively oxidized and the concentration of Ni is enriched at the interface. </a:t>
            </a:r>
            <a:r>
              <a:rPr lang="en-US" altLang="ko-KR" sz="1200" kern="1200" baseline="0" dirty="0" smtClean="0">
                <a:solidFill>
                  <a:schemeClr val="tx1"/>
                </a:solidFill>
                <a:latin typeface="+mn-lt"/>
                <a:ea typeface="+mn-ea"/>
                <a:cs typeface="+mn-cs"/>
              </a:rPr>
              <a:t>Then </a:t>
            </a:r>
            <a:r>
              <a:rPr lang="en-US" altLang="ko-KR" sz="1200" kern="1200" dirty="0" smtClean="0">
                <a:solidFill>
                  <a:schemeClr val="tx1"/>
                </a:solidFill>
                <a:latin typeface="+mn-lt"/>
                <a:ea typeface="+mn-ea"/>
                <a:cs typeface="+mn-cs"/>
              </a:rPr>
              <a:t>the grain boundaries oxidize preferentially, internal oxides precipitate and Ni enriches around them. Heterogeneously enriched Ni makes the oxidation irregular and results in the rough scale/steel interface</a:t>
            </a:r>
            <a:endParaRPr lang="en-US" altLang="ko-KR" dirty="0" smtClean="0">
              <a:latin typeface="굴림" charset="-127"/>
              <a:ea typeface="굴림"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ko-KR" sz="1200" kern="1200" dirty="0" smtClean="0">
                <a:solidFill>
                  <a:schemeClr val="tx1"/>
                </a:solidFill>
                <a:latin typeface="+mn-lt"/>
                <a:ea typeface="+mn-ea"/>
                <a:cs typeface="+mn-cs"/>
              </a:rPr>
              <a:t>To predict the oxide formation, free energies of the oxide per one mole of 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was calculated with a regarding of the actual composition of the steel and partial pressure of oxygen. the activity of </a:t>
            </a:r>
            <a:r>
              <a:rPr lang="en-US" altLang="ko-KR" sz="1200" kern="1200" dirty="0" err="1" smtClean="0">
                <a:solidFill>
                  <a:schemeClr val="tx1"/>
                </a:solidFill>
                <a:latin typeface="+mn-lt"/>
                <a:ea typeface="+mn-ea"/>
                <a:cs typeface="+mn-cs"/>
              </a:rPr>
              <a:t>FeO</a:t>
            </a:r>
            <a:r>
              <a:rPr lang="en-US" altLang="ko-KR" sz="1200" kern="1200" dirty="0" smtClean="0">
                <a:solidFill>
                  <a:schemeClr val="tx1"/>
                </a:solidFill>
                <a:latin typeface="+mn-lt"/>
                <a:ea typeface="+mn-ea"/>
                <a:cs typeface="+mn-cs"/>
              </a:rPr>
              <a:t>, SiO</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 Fe</a:t>
            </a:r>
            <a:r>
              <a:rPr lang="en-US" altLang="ko-KR" sz="1200" kern="1200" baseline="-25000" dirty="0" smtClean="0">
                <a:solidFill>
                  <a:schemeClr val="tx1"/>
                </a:solidFill>
                <a:latin typeface="+mn-lt"/>
                <a:ea typeface="+mn-ea"/>
                <a:cs typeface="+mn-cs"/>
              </a:rPr>
              <a:t>2</a:t>
            </a:r>
            <a:r>
              <a:rPr lang="en-US" altLang="ko-KR" sz="1200" kern="1200" dirty="0" smtClean="0">
                <a:solidFill>
                  <a:schemeClr val="tx1"/>
                </a:solidFill>
                <a:latin typeface="+mn-lt"/>
                <a:ea typeface="+mn-ea"/>
                <a:cs typeface="+mn-cs"/>
              </a:rPr>
              <a:t>SiO</a:t>
            </a:r>
            <a:r>
              <a:rPr lang="en-US" altLang="ko-KR" sz="1200" kern="1200" baseline="-25000" dirty="0" smtClean="0">
                <a:solidFill>
                  <a:schemeClr val="tx1"/>
                </a:solidFill>
                <a:latin typeface="+mn-lt"/>
                <a:ea typeface="+mn-ea"/>
                <a:cs typeface="+mn-cs"/>
              </a:rPr>
              <a:t>4</a:t>
            </a:r>
            <a:r>
              <a:rPr lang="en-US" altLang="ko-KR" sz="1200" kern="1200" dirty="0" smtClean="0">
                <a:solidFill>
                  <a:schemeClr val="tx1"/>
                </a:solidFill>
                <a:latin typeface="+mn-lt"/>
                <a:ea typeface="+mn-ea"/>
                <a:cs typeface="+mn-cs"/>
              </a:rPr>
              <a:t>, and Fe was assumed to be 1 because those phases were considered to be pure solids, which are the reference states. The values of  were found in SSUB4 database with ThermoCalc. </a:t>
            </a:r>
            <a:endParaRPr lang="en-US" altLang="ko-KR" dirty="0" smtClean="0">
              <a:latin typeface="굴림" charset="-127"/>
              <a:ea typeface="굴림"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altLang="ko-KR" dirty="0" smtClean="0">
              <a:latin typeface="굴림" charset="-127"/>
              <a:ea typeface="굴림"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03A8F09F-AED2-40B7-9ED9-256EAAC69ED0}" type="slidenum">
              <a:rPr lang="ko-KR" altLang="en-US" smtClean="0"/>
              <a:pPr/>
              <a:t>9</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pPr/>
              <a:t>2011-04-13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DBD-1C2D-4C1E-B459-B60219FAB484}" type="datetimeFigureOut">
              <a:rPr lang="ko-KR" altLang="en-US" smtClean="0"/>
              <a:pPr/>
              <a:t>2011-04-13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D84E-25D4-4983-8AA1-2863C96F08D9}"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9.bin"/><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pn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857224" y="857232"/>
            <a:ext cx="7429552" cy="2298704"/>
          </a:xfrm>
          <a:noFill/>
        </p:spPr>
        <p:txBody>
          <a:bodyPr>
            <a:normAutofit/>
          </a:bodyPr>
          <a:lstStyle/>
          <a:p>
            <a:pPr eaLnBrk="1" hangingPunct="1"/>
            <a:r>
              <a:rPr lang="en-US" altLang="ko-KR" sz="3200" dirty="0" smtClean="0"/>
              <a:t>High temperature Oxidation</a:t>
            </a:r>
            <a:br>
              <a:rPr lang="en-US" altLang="ko-KR" sz="3200" dirty="0" smtClean="0"/>
            </a:br>
            <a:r>
              <a:rPr lang="en-US" altLang="ko-KR" sz="3200" dirty="0" smtClean="0"/>
              <a:t>of Si Containing Steel</a:t>
            </a:r>
          </a:p>
        </p:txBody>
      </p:sp>
      <p:sp>
        <p:nvSpPr>
          <p:cNvPr id="5123" name="Rectangle 3"/>
          <p:cNvSpPr>
            <a:spLocks noGrp="1" noChangeArrowheads="1"/>
          </p:cNvSpPr>
          <p:nvPr>
            <p:ph type="subTitle" idx="4294967295"/>
          </p:nvPr>
        </p:nvSpPr>
        <p:spPr>
          <a:xfrm>
            <a:off x="1357290" y="5072074"/>
            <a:ext cx="6934200" cy="1214446"/>
          </a:xfrm>
          <a:noFill/>
        </p:spPr>
        <p:txBody>
          <a:bodyPr>
            <a:normAutofit/>
          </a:bodyPr>
          <a:lstStyle/>
          <a:p>
            <a:pPr marL="0" indent="0" algn="ctr" eaLnBrk="1" hangingPunct="1">
              <a:buFontTx/>
              <a:buNone/>
            </a:pPr>
            <a:r>
              <a:rPr lang="en-US" altLang="ko-KR" sz="2000" dirty="0" smtClean="0"/>
              <a:t>Computational Metallurgy Lab.</a:t>
            </a:r>
          </a:p>
          <a:p>
            <a:pPr marL="0" indent="0" algn="ctr" eaLnBrk="1" hangingPunct="1">
              <a:buFontTx/>
              <a:buNone/>
            </a:pPr>
            <a:r>
              <a:rPr lang="en-US" altLang="ko-KR" sz="2000" dirty="0" smtClean="0"/>
              <a:t>Graduate Institute of Ferrous Technology</a:t>
            </a:r>
          </a:p>
          <a:p>
            <a:pPr marL="0" indent="0" algn="ctr" eaLnBrk="1" hangingPunct="1">
              <a:buFontTx/>
              <a:buNone/>
            </a:pPr>
            <a:r>
              <a:rPr lang="en-US" altLang="ko-KR" sz="2000" dirty="0" smtClean="0"/>
              <a:t>Pohang University of Science and Technology</a:t>
            </a:r>
            <a:endParaRPr lang="en-US" altLang="ko-KR" dirty="0" smtClean="0"/>
          </a:p>
        </p:txBody>
      </p:sp>
      <p:sp>
        <p:nvSpPr>
          <p:cNvPr id="5124" name="Text Box 4"/>
          <p:cNvSpPr txBox="1">
            <a:spLocks noChangeArrowheads="1"/>
          </p:cNvSpPr>
          <p:nvPr/>
        </p:nvSpPr>
        <p:spPr bwMode="auto">
          <a:xfrm>
            <a:off x="3655317" y="2930052"/>
            <a:ext cx="1818126" cy="400110"/>
          </a:xfrm>
          <a:prstGeom prst="rect">
            <a:avLst/>
          </a:prstGeom>
          <a:noFill/>
          <a:ln w="9525">
            <a:noFill/>
            <a:miter lim="800000"/>
            <a:headEnd/>
            <a:tailEnd/>
          </a:ln>
        </p:spPr>
        <p:txBody>
          <a:bodyPr wrap="none">
            <a:spAutoFit/>
          </a:bodyPr>
          <a:lstStyle/>
          <a:p>
            <a:pPr algn="ctr" latinLnBrk="0"/>
            <a:r>
              <a:rPr lang="en-US" altLang="ko-KR" sz="2000" dirty="0" smtClean="0"/>
              <a:t>Song,  Eun </a:t>
            </a:r>
            <a:r>
              <a:rPr lang="en-US" altLang="ko-KR" sz="2000" dirty="0" err="1" smtClean="0"/>
              <a:t>Ju</a:t>
            </a:r>
            <a:endParaRPr lang="en-US" altLang="ko-KR"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000000">
                      <a:alpha val="43137"/>
                    </a:srgbClr>
                  </a:outerShdw>
                </a:effectLst>
                <a:latin typeface="Arial Black" pitchFamily="34" charset="0"/>
                <a:ea typeface="굴림" pitchFamily="50" charset="-127"/>
              </a:rPr>
              <a:t>Prediction of Oxides Growth</a:t>
            </a:r>
            <a:endParaRPr lang="en-US" altLang="ko-KR" sz="2000" dirty="0">
              <a:solidFill>
                <a:srgbClr val="660033"/>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28" name="그림 27" descr="kinetic.jpg"/>
          <p:cNvPicPr/>
          <p:nvPr/>
        </p:nvPicPr>
        <p:blipFill>
          <a:blip r:embed="rId3" cstate="print"/>
          <a:stretch>
            <a:fillRect/>
          </a:stretch>
        </p:blipFill>
        <p:spPr>
          <a:xfrm>
            <a:off x="1187624" y="3356992"/>
            <a:ext cx="3468624" cy="2164080"/>
          </a:xfrm>
          <a:prstGeom prst="rect">
            <a:avLst/>
          </a:prstGeom>
        </p:spPr>
      </p:pic>
      <p:sp>
        <p:nvSpPr>
          <p:cNvPr id="481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5" name="Text Box 4"/>
          <p:cNvSpPr txBox="1">
            <a:spLocks noChangeArrowheads="1"/>
          </p:cNvSpPr>
          <p:nvPr/>
        </p:nvSpPr>
        <p:spPr bwMode="auto">
          <a:xfrm>
            <a:off x="500034" y="863727"/>
            <a:ext cx="7643866" cy="1015663"/>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b="1" dirty="0" smtClean="0">
                <a:latin typeface="Times New Roman" pitchFamily="18" charset="0"/>
              </a:rPr>
              <a:t> </a:t>
            </a:r>
            <a:r>
              <a:rPr lang="en-US" altLang="ko-KR" sz="2000" dirty="0" smtClean="0"/>
              <a:t>Growth of Fe</a:t>
            </a:r>
            <a:r>
              <a:rPr lang="en-US" altLang="ko-KR" sz="2000" baseline="-25000" dirty="0" smtClean="0"/>
              <a:t>2</a:t>
            </a:r>
            <a:r>
              <a:rPr lang="en-US" altLang="ko-KR" sz="2000" dirty="0" smtClean="0"/>
              <a:t>SiO</a:t>
            </a:r>
            <a:r>
              <a:rPr lang="en-US" altLang="ko-KR" sz="2000" baseline="-25000" dirty="0" smtClean="0"/>
              <a:t>4</a:t>
            </a:r>
            <a:r>
              <a:rPr lang="en-US" altLang="ko-KR" sz="2000" dirty="0" smtClean="0"/>
              <a:t>, SiO</a:t>
            </a:r>
            <a:r>
              <a:rPr lang="en-US" altLang="ko-KR" sz="2000" baseline="-25000" dirty="0" smtClean="0"/>
              <a:t>2</a:t>
            </a:r>
          </a:p>
          <a:p>
            <a:pPr latinLnBrk="0"/>
            <a:r>
              <a:rPr lang="en-US" altLang="ko-KR" sz="2000" dirty="0" smtClean="0"/>
              <a:t>   - controlled by outward diffusion of Si (∵             )</a:t>
            </a:r>
          </a:p>
          <a:p>
            <a:pPr latinLnBrk="0"/>
            <a:endParaRPr lang="en-US" altLang="ko-KR" sz="2000" dirty="0" smtClean="0"/>
          </a:p>
        </p:txBody>
      </p:sp>
      <p:pic>
        <p:nvPicPr>
          <p:cNvPr id="48142"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76834" y="1196752"/>
            <a:ext cx="1095375" cy="371475"/>
          </a:xfrm>
          <a:prstGeom prst="rect">
            <a:avLst/>
          </a:prstGeom>
          <a:noFill/>
        </p:spPr>
      </p:pic>
      <p:sp>
        <p:nvSpPr>
          <p:cNvPr id="48144" name="Rectangle 1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81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71" name="그룹 70"/>
          <p:cNvGrpSpPr/>
          <p:nvPr/>
        </p:nvGrpSpPr>
        <p:grpSpPr>
          <a:xfrm>
            <a:off x="4893518" y="3661792"/>
            <a:ext cx="2990850" cy="1532359"/>
            <a:chOff x="585278" y="4361681"/>
            <a:chExt cx="2990850" cy="1532359"/>
          </a:xfrm>
        </p:grpSpPr>
        <p:pic>
          <p:nvPicPr>
            <p:cNvPr id="48138"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5808" y="4361681"/>
              <a:ext cx="2619375" cy="457200"/>
            </a:xfrm>
            <a:prstGeom prst="rect">
              <a:avLst/>
            </a:prstGeom>
            <a:noFill/>
          </p:spPr>
        </p:pic>
        <p:pic>
          <p:nvPicPr>
            <p:cNvPr id="4813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5278" y="4937745"/>
              <a:ext cx="2990850" cy="428625"/>
            </a:xfrm>
            <a:prstGeom prst="rect">
              <a:avLst/>
            </a:prstGeom>
            <a:noFill/>
          </p:spPr>
        </p:pic>
        <p:pic>
          <p:nvPicPr>
            <p:cNvPr id="48145"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59904" y="5589240"/>
              <a:ext cx="828675" cy="304800"/>
            </a:xfrm>
            <a:prstGeom prst="rect">
              <a:avLst/>
            </a:prstGeom>
            <a:noFill/>
          </p:spPr>
        </p:pic>
      </p:grpSp>
      <p:sp>
        <p:nvSpPr>
          <p:cNvPr id="48147" name="Rectangle 19"/>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1" u="none" strike="noStrike" cap="none" normalizeH="0" baseline="0" smtClean="0">
                <a:ln>
                  <a:noFill/>
                </a:ln>
                <a:solidFill>
                  <a:schemeClr val="tx1"/>
                </a:solidFill>
                <a:effectLst/>
                <a:latin typeface="Times New Roman" pitchFamily="18" charset="0"/>
                <a:ea typeface="맑은 고딕" pitchFamily="50" charset="-127"/>
                <a:cs typeface="Times New Roman" pitchFamily="18" charset="0"/>
              </a:rPr>
              <a:t> </a:t>
            </a:r>
            <a:r>
              <a:rPr kumimoji="1" lang="en-US" altLang="ko-KR" sz="800" b="0" i="0" u="none" strike="noStrike" cap="none" normalizeH="0" baseline="0" smtClean="0">
                <a:ln>
                  <a:noFill/>
                </a:ln>
                <a:solidFill>
                  <a:schemeClr val="tx1"/>
                </a:solidFill>
                <a:effectLst/>
                <a:latin typeface="굴림" pitchFamily="50" charset="-127"/>
                <a:ea typeface="굴림" pitchFamily="50" charset="-127"/>
              </a:rPr>
              <a:t> </a:t>
            </a:r>
            <a:endParaRPr kumimoji="1" lang="en-US"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8169" name="Rectangle 4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8170" name="Picture 4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0"/>
            <a:ext cx="57150" cy="295275"/>
          </a:xfrm>
          <a:prstGeom prst="rect">
            <a:avLst/>
          </a:prstGeom>
          <a:noFill/>
        </p:spPr>
      </p:pic>
      <p:sp>
        <p:nvSpPr>
          <p:cNvPr id="48174"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76"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78" name="Rectangle 5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87" name="그룹 86"/>
          <p:cNvGrpSpPr/>
          <p:nvPr/>
        </p:nvGrpSpPr>
        <p:grpSpPr>
          <a:xfrm>
            <a:off x="1368360" y="1734880"/>
            <a:ext cx="3995728" cy="902032"/>
            <a:chOff x="1368360" y="1653514"/>
            <a:chExt cx="3995728" cy="902032"/>
          </a:xfrm>
        </p:grpSpPr>
        <p:grpSp>
          <p:nvGrpSpPr>
            <p:cNvPr id="78" name="그룹 77"/>
            <p:cNvGrpSpPr/>
            <p:nvPr/>
          </p:nvGrpSpPr>
          <p:grpSpPr>
            <a:xfrm>
              <a:off x="1368360" y="1653514"/>
              <a:ext cx="3995728" cy="400110"/>
              <a:chOff x="1259632" y="1653514"/>
              <a:chExt cx="3995728" cy="400110"/>
            </a:xfrm>
          </p:grpSpPr>
          <p:pic>
            <p:nvPicPr>
              <p:cNvPr id="48168" name="Picture 4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59632" y="1700808"/>
                <a:ext cx="590550" cy="342900"/>
              </a:xfrm>
              <a:prstGeom prst="rect">
                <a:avLst/>
              </a:prstGeom>
              <a:noFill/>
            </p:spPr>
          </p:pic>
          <p:sp>
            <p:nvSpPr>
              <p:cNvPr id="48172" name="Rectangle 44"/>
              <p:cNvSpPr>
                <a:spLocks noChangeArrowheads="1"/>
              </p:cNvSpPr>
              <p:nvPr/>
            </p:nvSpPr>
            <p:spPr bwMode="auto">
              <a:xfrm>
                <a:off x="1858276" y="1653514"/>
                <a:ext cx="339708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chemeClr val="tx1"/>
                    </a:solidFill>
                    <a:effectLst/>
                    <a:latin typeface="Times New Roman" pitchFamily="18" charset="0"/>
                    <a:ea typeface="맑은 고딕" pitchFamily="50" charset="-127"/>
                    <a:cs typeface="Times New Roman" pitchFamily="18" charset="0"/>
                  </a:rPr>
                  <a:t> 8.58 </a:t>
                </a:r>
                <a:r>
                  <a:rPr kumimoji="1" lang="en-US" altLang="ko-KR" sz="2000" b="0" i="0" u="none" strike="noStrike" cap="none" normalizeH="0" baseline="0" dirty="0" smtClean="0">
                    <a:ln>
                      <a:noFill/>
                    </a:ln>
                    <a:solidFill>
                      <a:schemeClr val="tx1"/>
                    </a:solidFill>
                    <a:effectLst/>
                    <a:latin typeface="Times New Roman"/>
                    <a:ea typeface="맑은 고딕" pitchFamily="50" charset="-127"/>
                    <a:cs typeface="Times New Roman"/>
                  </a:rPr>
                  <a:t>×10</a:t>
                </a:r>
                <a:r>
                  <a:rPr kumimoji="1" lang="en-US" altLang="ko-KR" sz="2000" b="0" i="0" u="none" strike="noStrike" cap="none" normalizeH="0" baseline="30000" dirty="0" smtClean="0">
                    <a:ln>
                      <a:noFill/>
                    </a:ln>
                    <a:solidFill>
                      <a:schemeClr val="tx1"/>
                    </a:solidFill>
                    <a:effectLst/>
                    <a:latin typeface="Times New Roman"/>
                    <a:ea typeface="맑은 고딕" pitchFamily="50" charset="-127"/>
                    <a:cs typeface="Times New Roman"/>
                  </a:rPr>
                  <a:t>-4</a:t>
                </a:r>
                <a:r>
                  <a:rPr kumimoji="1" lang="en-US" altLang="ko-KR" sz="2000" b="0" i="0" u="none" strike="noStrike" cap="none" normalizeH="0" baseline="0" dirty="0" smtClean="0">
                    <a:ln>
                      <a:noFill/>
                    </a:ln>
                    <a:solidFill>
                      <a:schemeClr val="tx1"/>
                    </a:solidFill>
                    <a:effectLst/>
                    <a:latin typeface="Times New Roman"/>
                    <a:ea typeface="맑은 고딕" pitchFamily="50" charset="-127"/>
                    <a:cs typeface="Times New Roman"/>
                  </a:rPr>
                  <a:t> </a:t>
                </a:r>
                <a:r>
                  <a:rPr kumimoji="1" lang="en-US" altLang="ko-KR" sz="2000" b="0" i="0" u="none" strike="noStrike" cap="none" normalizeH="0" baseline="0" dirty="0" smtClean="0">
                    <a:ln>
                      <a:noFill/>
                    </a:ln>
                    <a:solidFill>
                      <a:schemeClr val="tx1"/>
                    </a:solidFill>
                    <a:effectLst/>
                    <a:latin typeface="Times New Roman" pitchFamily="18" charset="0"/>
                    <a:ea typeface="맑은 고딕" pitchFamily="50" charset="-127"/>
                    <a:cs typeface="Times New Roman" pitchFamily="18" charset="0"/>
                  </a:rPr>
                  <a:t>μm</a:t>
                </a:r>
                <a:r>
                  <a:rPr kumimoji="1" lang="en-US" altLang="ko-KR" sz="2000" b="0" i="0" u="none" strike="noStrike" cap="none" normalizeH="0" baseline="30000" dirty="0" smtClean="0">
                    <a:ln>
                      <a:noFill/>
                    </a:ln>
                    <a:solidFill>
                      <a:schemeClr val="tx1"/>
                    </a:solidFill>
                    <a:effectLst/>
                    <a:latin typeface="Times New Roman" pitchFamily="18" charset="0"/>
                    <a:ea typeface="맑은 고딕" pitchFamily="50" charset="-127"/>
                    <a:cs typeface="Times New Roman" pitchFamily="18" charset="0"/>
                  </a:rPr>
                  <a:t>2</a:t>
                </a:r>
                <a:r>
                  <a:rPr kumimoji="1" lang="en-US" altLang="ko-KR" sz="2000" b="0" i="0" u="none" strike="noStrike" cap="none" normalizeH="0" baseline="0" dirty="0" smtClean="0">
                    <a:ln>
                      <a:noFill/>
                    </a:ln>
                    <a:solidFill>
                      <a:schemeClr val="tx1"/>
                    </a:solidFill>
                    <a:effectLst/>
                    <a:latin typeface="Times New Roman" pitchFamily="18" charset="0"/>
                    <a:ea typeface="맑은 고딕" pitchFamily="50" charset="-127"/>
                    <a:cs typeface="Times New Roman" pitchFamily="18" charset="0"/>
                  </a:rPr>
                  <a:t> s</a:t>
                </a:r>
                <a:r>
                  <a:rPr kumimoji="1" lang="en-US" altLang="ko-KR" sz="2000" b="0" i="0" u="none" strike="noStrike" cap="none" normalizeH="0" baseline="30000" dirty="0" smtClean="0">
                    <a:ln>
                      <a:noFill/>
                    </a:ln>
                    <a:solidFill>
                      <a:schemeClr val="tx1"/>
                    </a:solidFill>
                    <a:effectLst/>
                    <a:latin typeface="Times New Roman" pitchFamily="18" charset="0"/>
                    <a:ea typeface="맑은 고딕" pitchFamily="50" charset="-127"/>
                    <a:cs typeface="Times New Roman" pitchFamily="18" charset="0"/>
                  </a:rPr>
                  <a:t>-1</a:t>
                </a:r>
                <a:r>
                  <a:rPr kumimoji="1" lang="en-US" altLang="ko-KR" sz="2000" b="0" i="0" u="none" strike="noStrike" cap="none" normalizeH="0" baseline="0" dirty="0" smtClean="0">
                    <a:ln>
                      <a:noFill/>
                    </a:ln>
                    <a:solidFill>
                      <a:schemeClr val="tx1"/>
                    </a:solidFill>
                    <a:effectLst/>
                    <a:latin typeface="Times New Roman" pitchFamily="18" charset="0"/>
                    <a:ea typeface="맑은 고딕" pitchFamily="50" charset="-127"/>
                    <a:cs typeface="Times New Roman" pitchFamily="18" charset="0"/>
                  </a:rPr>
                  <a:t> at 1000 °C</a:t>
                </a:r>
                <a:r>
                  <a:rPr kumimoji="1" lang="en-US" altLang="ko-KR" sz="800" b="0" i="0" u="none" strike="noStrike" cap="none" normalizeH="0" baseline="0" dirty="0" smtClean="0">
                    <a:ln>
                      <a:noFill/>
                    </a:ln>
                    <a:solidFill>
                      <a:schemeClr val="tx1"/>
                    </a:solidFill>
                    <a:effectLst/>
                    <a:latin typeface="굴림" pitchFamily="50" charset="-127"/>
                    <a:ea typeface="굴림" pitchFamily="50" charset="-127"/>
                  </a:rPr>
                  <a:t> </a:t>
                </a:r>
                <a:endParaRPr kumimoji="1" lang="en-US" altLang="ko-KR" sz="1800" b="0" i="0" u="none" strike="noStrike" cap="none" normalizeH="0" baseline="0" dirty="0" smtClean="0">
                  <a:ln>
                    <a:noFill/>
                  </a:ln>
                  <a:solidFill>
                    <a:schemeClr val="tx1"/>
                  </a:solidFill>
                  <a:effectLst/>
                  <a:latin typeface="굴림" pitchFamily="50" charset="-127"/>
                  <a:ea typeface="굴림" pitchFamily="50" charset="-127"/>
                </a:endParaRPr>
              </a:p>
            </p:txBody>
          </p:sp>
        </p:grpSp>
        <p:grpSp>
          <p:nvGrpSpPr>
            <p:cNvPr id="86" name="그룹 85"/>
            <p:cNvGrpSpPr/>
            <p:nvPr/>
          </p:nvGrpSpPr>
          <p:grpSpPr>
            <a:xfrm>
              <a:off x="1408212" y="2155436"/>
              <a:ext cx="3881427" cy="400110"/>
              <a:chOff x="1408212" y="2155436"/>
              <a:chExt cx="3881427" cy="400110"/>
            </a:xfrm>
          </p:grpSpPr>
          <p:pic>
            <p:nvPicPr>
              <p:cNvPr id="48177" name="Picture 4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408212" y="2204864"/>
                <a:ext cx="571500" cy="333375"/>
              </a:xfrm>
              <a:prstGeom prst="rect">
                <a:avLst/>
              </a:prstGeom>
              <a:noFill/>
            </p:spPr>
          </p:pic>
          <p:sp>
            <p:nvSpPr>
              <p:cNvPr id="85" name="Rectangle 44"/>
              <p:cNvSpPr>
                <a:spLocks noChangeArrowheads="1"/>
              </p:cNvSpPr>
              <p:nvPr/>
            </p:nvSpPr>
            <p:spPr bwMode="auto">
              <a:xfrm>
                <a:off x="1963087" y="2155436"/>
                <a:ext cx="332655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chemeClr val="tx1"/>
                    </a:solidFill>
                    <a:effectLst/>
                    <a:latin typeface="Times New Roman" pitchFamily="18" charset="0"/>
                    <a:ea typeface="맑은 고딕" pitchFamily="50" charset="-127"/>
                    <a:cs typeface="Times New Roman" pitchFamily="18" charset="0"/>
                  </a:rPr>
                  <a:t> 1.99 </a:t>
                </a:r>
                <a:r>
                  <a:rPr kumimoji="1" lang="en-US" altLang="ko-KR" sz="2000" b="0" i="0" u="none" strike="noStrike" cap="none" normalizeH="0" baseline="0" dirty="0" smtClean="0">
                    <a:ln>
                      <a:noFill/>
                    </a:ln>
                    <a:solidFill>
                      <a:schemeClr val="tx1"/>
                    </a:solidFill>
                    <a:effectLst/>
                    <a:latin typeface="Times New Roman"/>
                    <a:ea typeface="맑은 고딕" pitchFamily="50" charset="-127"/>
                    <a:cs typeface="Times New Roman"/>
                  </a:rPr>
                  <a:t>×10</a:t>
                </a:r>
                <a:r>
                  <a:rPr kumimoji="1" lang="en-US" altLang="ko-KR" sz="2000" b="0" i="0" u="none" strike="noStrike" cap="none" normalizeH="0" baseline="30000" dirty="0" smtClean="0">
                    <a:ln>
                      <a:noFill/>
                    </a:ln>
                    <a:solidFill>
                      <a:schemeClr val="tx1"/>
                    </a:solidFill>
                    <a:effectLst/>
                    <a:latin typeface="Times New Roman"/>
                    <a:ea typeface="맑은 고딕" pitchFamily="50" charset="-127"/>
                    <a:cs typeface="Times New Roman"/>
                  </a:rPr>
                  <a:t>1</a:t>
                </a:r>
                <a:r>
                  <a:rPr kumimoji="1" lang="en-US" altLang="ko-KR" sz="2000" b="0" i="0" u="none" strike="noStrike" cap="none" normalizeH="0" baseline="0" dirty="0" smtClean="0">
                    <a:ln>
                      <a:noFill/>
                    </a:ln>
                    <a:solidFill>
                      <a:schemeClr val="tx1"/>
                    </a:solidFill>
                    <a:effectLst/>
                    <a:latin typeface="Times New Roman"/>
                    <a:ea typeface="맑은 고딕" pitchFamily="50" charset="-127"/>
                    <a:cs typeface="Times New Roman"/>
                  </a:rPr>
                  <a:t> </a:t>
                </a:r>
                <a:r>
                  <a:rPr kumimoji="1" lang="en-US" altLang="ko-KR" sz="2000" b="0" i="0" u="none" strike="noStrike" cap="none" normalizeH="0" baseline="0" dirty="0" smtClean="0">
                    <a:ln>
                      <a:noFill/>
                    </a:ln>
                    <a:solidFill>
                      <a:schemeClr val="tx1"/>
                    </a:solidFill>
                    <a:effectLst/>
                    <a:latin typeface="Times New Roman" pitchFamily="18" charset="0"/>
                    <a:ea typeface="맑은 고딕" pitchFamily="50" charset="-127"/>
                    <a:cs typeface="Times New Roman" pitchFamily="18" charset="0"/>
                  </a:rPr>
                  <a:t>μm</a:t>
                </a:r>
                <a:r>
                  <a:rPr kumimoji="1" lang="en-US" altLang="ko-KR" sz="2000" b="0" i="0" u="none" strike="noStrike" cap="none" normalizeH="0" baseline="30000" dirty="0" smtClean="0">
                    <a:ln>
                      <a:noFill/>
                    </a:ln>
                    <a:solidFill>
                      <a:schemeClr val="tx1"/>
                    </a:solidFill>
                    <a:effectLst/>
                    <a:latin typeface="Times New Roman" pitchFamily="18" charset="0"/>
                    <a:ea typeface="맑은 고딕" pitchFamily="50" charset="-127"/>
                    <a:cs typeface="Times New Roman" pitchFamily="18" charset="0"/>
                  </a:rPr>
                  <a:t>2</a:t>
                </a:r>
                <a:r>
                  <a:rPr kumimoji="1" lang="en-US" altLang="ko-KR" sz="2000" b="0" i="0" u="none" strike="noStrike" cap="none" normalizeH="0" baseline="0" dirty="0" smtClean="0">
                    <a:ln>
                      <a:noFill/>
                    </a:ln>
                    <a:solidFill>
                      <a:schemeClr val="tx1"/>
                    </a:solidFill>
                    <a:effectLst/>
                    <a:latin typeface="Times New Roman" pitchFamily="18" charset="0"/>
                    <a:ea typeface="맑은 고딕" pitchFamily="50" charset="-127"/>
                    <a:cs typeface="Times New Roman" pitchFamily="18" charset="0"/>
                  </a:rPr>
                  <a:t> s</a:t>
                </a:r>
                <a:r>
                  <a:rPr kumimoji="1" lang="en-US" altLang="ko-KR" sz="2000" b="0" i="0" u="none" strike="noStrike" cap="none" normalizeH="0" baseline="30000" dirty="0" smtClean="0">
                    <a:ln>
                      <a:noFill/>
                    </a:ln>
                    <a:solidFill>
                      <a:schemeClr val="tx1"/>
                    </a:solidFill>
                    <a:effectLst/>
                    <a:latin typeface="Times New Roman" pitchFamily="18" charset="0"/>
                    <a:ea typeface="맑은 고딕" pitchFamily="50" charset="-127"/>
                    <a:cs typeface="Times New Roman" pitchFamily="18" charset="0"/>
                  </a:rPr>
                  <a:t>-1</a:t>
                </a:r>
                <a:r>
                  <a:rPr kumimoji="1" lang="en-US" altLang="ko-KR" sz="2000" b="0" i="0" u="none" strike="noStrike" cap="none" normalizeH="0" baseline="0" dirty="0" smtClean="0">
                    <a:ln>
                      <a:noFill/>
                    </a:ln>
                    <a:solidFill>
                      <a:schemeClr val="tx1"/>
                    </a:solidFill>
                    <a:effectLst/>
                    <a:latin typeface="Times New Roman" pitchFamily="18" charset="0"/>
                    <a:ea typeface="맑은 고딕" pitchFamily="50" charset="-127"/>
                    <a:cs typeface="Times New Roman" pitchFamily="18" charset="0"/>
                  </a:rPr>
                  <a:t> at 1000 °C</a:t>
                </a:r>
                <a:r>
                  <a:rPr kumimoji="1" lang="en-US" altLang="ko-KR" sz="800" b="0" i="0" u="none" strike="noStrike" cap="none" normalizeH="0" baseline="0" dirty="0" smtClean="0">
                    <a:ln>
                      <a:noFill/>
                    </a:ln>
                    <a:solidFill>
                      <a:schemeClr val="tx1"/>
                    </a:solidFill>
                    <a:effectLst/>
                    <a:latin typeface="굴림" pitchFamily="50" charset="-127"/>
                    <a:ea typeface="굴림" pitchFamily="50" charset="-127"/>
                  </a:rPr>
                  <a:t> </a:t>
                </a:r>
                <a:endParaRPr kumimoji="1" lang="en-US" altLang="ko-KR" sz="1800" b="0" i="0" u="none" strike="noStrike" cap="none" normalizeH="0" baseline="0" dirty="0" smtClean="0">
                  <a:ln>
                    <a:noFill/>
                  </a:ln>
                  <a:solidFill>
                    <a:schemeClr val="tx1"/>
                  </a:solidFill>
                  <a:effectLst/>
                  <a:latin typeface="굴림" pitchFamily="50" charset="-127"/>
                  <a:ea typeface="굴림" pitchFamily="50" charset="-127"/>
                </a:endParaRP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000000">
                      <a:alpha val="43137"/>
                    </a:srgbClr>
                  </a:outerShdw>
                </a:effectLst>
                <a:latin typeface="Arial Black" pitchFamily="34" charset="0"/>
                <a:ea typeface="굴림" pitchFamily="50" charset="-127"/>
              </a:rPr>
              <a:t>Prediction of Oxides Growth</a:t>
            </a:r>
            <a:endParaRPr lang="en-US" altLang="ko-KR" sz="2000" dirty="0">
              <a:solidFill>
                <a:srgbClr val="660033"/>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44" name="Rectangle 1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81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47" name="Rectangle 19"/>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1" u="none" strike="noStrike" cap="none" normalizeH="0" baseline="0" smtClean="0">
                <a:ln>
                  <a:noFill/>
                </a:ln>
                <a:solidFill>
                  <a:schemeClr val="tx1"/>
                </a:solidFill>
                <a:effectLst/>
                <a:latin typeface="Times New Roman" pitchFamily="18" charset="0"/>
                <a:ea typeface="맑은 고딕" pitchFamily="50" charset="-127"/>
                <a:cs typeface="Times New Roman" pitchFamily="18" charset="0"/>
              </a:rPr>
              <a:t> </a:t>
            </a:r>
            <a:r>
              <a:rPr kumimoji="1" lang="en-US" altLang="ko-KR" sz="800" b="0" i="0" u="none" strike="noStrike" cap="none" normalizeH="0" baseline="0" smtClean="0">
                <a:ln>
                  <a:noFill/>
                </a:ln>
                <a:solidFill>
                  <a:schemeClr val="tx1"/>
                </a:solidFill>
                <a:effectLst/>
                <a:latin typeface="굴림" pitchFamily="50" charset="-127"/>
                <a:ea typeface="굴림" pitchFamily="50" charset="-127"/>
              </a:rPr>
              <a:t> </a:t>
            </a:r>
            <a:endParaRPr kumimoji="1" lang="en-US"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24" name="Text Box 8"/>
          <p:cNvSpPr txBox="1">
            <a:spLocks noChangeArrowheads="1"/>
          </p:cNvSpPr>
          <p:nvPr/>
        </p:nvSpPr>
        <p:spPr bwMode="auto">
          <a:xfrm>
            <a:off x="6278059" y="6455470"/>
            <a:ext cx="2734170" cy="307777"/>
          </a:xfrm>
          <a:prstGeom prst="rect">
            <a:avLst/>
          </a:prstGeom>
          <a:noFill/>
          <a:ln w="9525">
            <a:noFill/>
            <a:miter lim="800000"/>
            <a:headEnd/>
            <a:tailEnd/>
          </a:ln>
        </p:spPr>
        <p:txBody>
          <a:bodyPr wrap="square">
            <a:spAutoFit/>
          </a:bodyPr>
          <a:lstStyle/>
          <a:p>
            <a:r>
              <a:rPr lang="en-US" altLang="ko-KR" sz="1400" dirty="0" smtClean="0">
                <a:latin typeface="Times New Roman" pitchFamily="18" charset="0"/>
                <a:cs typeface="Times New Roman" pitchFamily="18" charset="0"/>
              </a:rPr>
              <a:t>Wagner C. Z. Phys. </a:t>
            </a:r>
            <a:r>
              <a:rPr lang="en-US" altLang="ko-KR" sz="1400" dirty="0" err="1" smtClean="0">
                <a:latin typeface="Times New Roman" pitchFamily="18" charset="0"/>
                <a:cs typeface="Times New Roman" pitchFamily="18" charset="0"/>
              </a:rPr>
              <a:t>Chem</a:t>
            </a:r>
            <a:r>
              <a:rPr lang="en-US" altLang="ko-KR" sz="1400" dirty="0" smtClean="0">
                <a:latin typeface="Times New Roman" pitchFamily="18" charset="0"/>
                <a:cs typeface="Times New Roman" pitchFamily="18" charset="0"/>
              </a:rPr>
              <a:t> (1933)</a:t>
            </a:r>
            <a:endParaRPr lang="ko-KR" altLang="ko-KR" sz="1400" dirty="0" smtClean="0">
              <a:latin typeface="Times New Roman" pitchFamily="18" charset="0"/>
              <a:cs typeface="Times New Roman" pitchFamily="18" charset="0"/>
            </a:endParaRPr>
          </a:p>
        </p:txBody>
      </p:sp>
      <p:sp>
        <p:nvSpPr>
          <p:cNvPr id="94211" name="Rectangle 3"/>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9" name="TextBox 18"/>
          <p:cNvSpPr txBox="1"/>
          <p:nvPr/>
        </p:nvSpPr>
        <p:spPr>
          <a:xfrm>
            <a:off x="971600" y="1556792"/>
            <a:ext cx="216024" cy="246221"/>
          </a:xfrm>
          <a:prstGeom prst="rect">
            <a:avLst/>
          </a:prstGeom>
          <a:solidFill>
            <a:schemeClr val="bg1"/>
          </a:solidFill>
        </p:spPr>
        <p:txBody>
          <a:bodyPr wrap="square" rtlCol="0">
            <a:spAutoFit/>
          </a:bodyPr>
          <a:lstStyle/>
          <a:p>
            <a:r>
              <a:rPr lang="en-US" altLang="ko-KR" sz="1000" dirty="0" smtClean="0"/>
              <a:t> </a:t>
            </a:r>
            <a:endParaRPr lang="ko-KR" altLang="en-US" sz="1000" dirty="0"/>
          </a:p>
        </p:txBody>
      </p:sp>
      <p:graphicFrame>
        <p:nvGraphicFramePr>
          <p:cNvPr id="101378" name="Object 2"/>
          <p:cNvGraphicFramePr>
            <a:graphicFrameLocks noChangeAspect="1"/>
          </p:cNvGraphicFramePr>
          <p:nvPr/>
        </p:nvGraphicFramePr>
        <p:xfrm>
          <a:off x="4450201" y="2348880"/>
          <a:ext cx="4946335" cy="3456384"/>
        </p:xfrm>
        <a:graphic>
          <a:graphicData uri="http://schemas.openxmlformats.org/presentationml/2006/ole">
            <p:oleObj spid="_x0000_s101378" name="Graph" r:id="rId4" imgW="4153680" imgH="2901600" progId="Origin50.Graph">
              <p:embed/>
            </p:oleObj>
          </a:graphicData>
        </a:graphic>
      </p:graphicFrame>
      <p:sp>
        <p:nvSpPr>
          <p:cNvPr id="23" name="직사각형 22"/>
          <p:cNvSpPr/>
          <p:nvPr/>
        </p:nvSpPr>
        <p:spPr>
          <a:xfrm>
            <a:off x="2123728" y="5651956"/>
            <a:ext cx="1066318" cy="369332"/>
          </a:xfrm>
          <a:prstGeom prst="rect">
            <a:avLst/>
          </a:prstGeom>
        </p:spPr>
        <p:txBody>
          <a:bodyPr wrap="none">
            <a:spAutoFit/>
          </a:bodyPr>
          <a:lstStyle/>
          <a:p>
            <a:r>
              <a:rPr lang="en-US" altLang="ko-KR" dirty="0" smtClean="0"/>
              <a:t>1000 ˚ C</a:t>
            </a:r>
            <a:endParaRPr lang="ko-KR" altLang="en-US" dirty="0"/>
          </a:p>
        </p:txBody>
      </p:sp>
      <p:sp>
        <p:nvSpPr>
          <p:cNvPr id="25" name="직사각형 24"/>
          <p:cNvSpPr/>
          <p:nvPr/>
        </p:nvSpPr>
        <p:spPr>
          <a:xfrm>
            <a:off x="6588224" y="5651956"/>
            <a:ext cx="1066318" cy="369332"/>
          </a:xfrm>
          <a:prstGeom prst="rect">
            <a:avLst/>
          </a:prstGeom>
        </p:spPr>
        <p:txBody>
          <a:bodyPr wrap="none">
            <a:spAutoFit/>
          </a:bodyPr>
          <a:lstStyle/>
          <a:p>
            <a:r>
              <a:rPr lang="en-US" altLang="ko-KR" dirty="0" smtClean="0"/>
              <a:t>1250 ˚ C</a:t>
            </a:r>
            <a:endParaRPr lang="ko-KR" altLang="en-US" dirty="0"/>
          </a:p>
        </p:txBody>
      </p:sp>
      <p:graphicFrame>
        <p:nvGraphicFramePr>
          <p:cNvPr id="101379" name="Object 3"/>
          <p:cNvGraphicFramePr>
            <a:graphicFrameLocks noChangeAspect="1"/>
          </p:cNvGraphicFramePr>
          <p:nvPr/>
        </p:nvGraphicFramePr>
        <p:xfrm>
          <a:off x="58985" y="2349277"/>
          <a:ext cx="4945063" cy="3455987"/>
        </p:xfrm>
        <a:graphic>
          <a:graphicData uri="http://schemas.openxmlformats.org/presentationml/2006/ole">
            <p:oleObj spid="_x0000_s101379" name="Graph" r:id="rId5" imgW="4153680" imgH="2901600" progId="Origin50.Graph">
              <p:embed/>
            </p:oleObj>
          </a:graphicData>
        </a:graphic>
      </p:graphicFrame>
      <p:sp>
        <p:nvSpPr>
          <p:cNvPr id="1013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138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1772816"/>
            <a:ext cx="2714625" cy="542925"/>
          </a:xfrm>
          <a:prstGeom prst="rect">
            <a:avLst/>
          </a:prstGeom>
          <a:noFill/>
        </p:spPr>
      </p:pic>
      <p:sp>
        <p:nvSpPr>
          <p:cNvPr id="1013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138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5576" y="1052736"/>
            <a:ext cx="2409825" cy="542925"/>
          </a:xfrm>
          <a:prstGeom prst="rect">
            <a:avLst/>
          </a:prstGeom>
          <a:noFill/>
        </p:spPr>
      </p:pic>
      <p:sp>
        <p:nvSpPr>
          <p:cNvPr id="2"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3"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27984" y="1340768"/>
            <a:ext cx="3495675" cy="666750"/>
          </a:xfrm>
          <a:prstGeom prst="rect">
            <a:avLst/>
          </a:prstGeom>
          <a:noFill/>
        </p:spPr>
      </p:pic>
      <p:sp>
        <p:nvSpPr>
          <p:cNvPr id="101382" name="Rectangle 6"/>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C0C0C0"/>
                  </a:outerShdw>
                </a:effectLst>
                <a:latin typeface="Arial Black" pitchFamily="34" charset="0"/>
                <a:ea typeface="굴림" pitchFamily="50" charset="-127"/>
              </a:rPr>
              <a:t>Prediction of Oxides Growth</a:t>
            </a:r>
            <a:endParaRPr lang="en-US" altLang="ko-KR" sz="2000" dirty="0">
              <a:solidFill>
                <a:srgbClr val="660033"/>
              </a:solidFill>
              <a:effectLst>
                <a:outerShdw blurRad="38100" dist="38100" dir="2700000" algn="tl">
                  <a:srgbClr val="C0C0C0"/>
                </a:outerShdw>
              </a:effectLst>
              <a:latin typeface="Arial Black" pitchFamily="34" charset="0"/>
              <a:ea typeface="굴림" pitchFamily="50" charset="-127"/>
            </a:endParaRPr>
          </a:p>
        </p:txBody>
      </p:sp>
      <p:pic>
        <p:nvPicPr>
          <p:cNvPr id="4608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1519721"/>
            <a:ext cx="2438400" cy="304800"/>
          </a:xfrm>
          <a:prstGeom prst="rect">
            <a:avLst/>
          </a:prstGeom>
          <a:noFill/>
        </p:spPr>
      </p:pic>
      <p:pic>
        <p:nvPicPr>
          <p:cNvPr id="4608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3347" y="1968909"/>
            <a:ext cx="2676525" cy="342900"/>
          </a:xfrm>
          <a:prstGeom prst="rect">
            <a:avLst/>
          </a:prstGeom>
          <a:noFill/>
        </p:spPr>
      </p:pic>
      <p:pic>
        <p:nvPicPr>
          <p:cNvPr id="4608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3244" y="2413314"/>
            <a:ext cx="3314700" cy="342900"/>
          </a:xfrm>
          <a:prstGeom prst="rect">
            <a:avLst/>
          </a:prstGeom>
          <a:noFill/>
        </p:spPr>
      </p:pic>
      <p:pic>
        <p:nvPicPr>
          <p:cNvPr id="46083"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2078" y="3101768"/>
            <a:ext cx="4972050" cy="590550"/>
          </a:xfrm>
          <a:prstGeom prst="rect">
            <a:avLst/>
          </a:prstGeom>
          <a:noFill/>
        </p:spPr>
      </p:pic>
      <p:pic>
        <p:nvPicPr>
          <p:cNvPr id="46082"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5119" y="3821848"/>
            <a:ext cx="5153025" cy="590550"/>
          </a:xfrm>
          <a:prstGeom prst="rect">
            <a:avLst/>
          </a:prstGeom>
          <a:noFill/>
        </p:spPr>
      </p:pic>
      <p:pic>
        <p:nvPicPr>
          <p:cNvPr id="46081"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5016" y="4494634"/>
            <a:ext cx="5791200" cy="590550"/>
          </a:xfrm>
          <a:prstGeom prst="rect">
            <a:avLst/>
          </a:prstGeom>
          <a:noFill/>
        </p:spPr>
      </p:pic>
      <p:sp>
        <p:nvSpPr>
          <p:cNvPr id="46088" name="Rectangle 8"/>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6089" name="Rectangle 9"/>
          <p:cNvSpPr>
            <a:spLocks noChangeArrowheads="1"/>
          </p:cNvSpPr>
          <p:nvPr/>
        </p:nvSpPr>
        <p:spPr bwMode="auto">
          <a:xfrm>
            <a:off x="0" y="1104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6090" name="Rectangle 10"/>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6091" name="Rectangle 11"/>
          <p:cNvSpPr>
            <a:spLocks noChangeArrowheads="1"/>
          </p:cNvSpPr>
          <p:nvPr/>
        </p:nvSpPr>
        <p:spPr bwMode="auto">
          <a:xfrm>
            <a:off x="0" y="2038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6092" name="Rectangle 12"/>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6093" name="Rectangle 13"/>
          <p:cNvSpPr>
            <a:spLocks noChangeArrowheads="1"/>
          </p:cNvSpPr>
          <p:nvPr/>
        </p:nvSpPr>
        <p:spPr bwMode="auto">
          <a:xfrm>
            <a:off x="0" y="3219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60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 name="타원 19"/>
          <p:cNvSpPr/>
          <p:nvPr/>
        </p:nvSpPr>
        <p:spPr>
          <a:xfrm>
            <a:off x="6300192" y="1717948"/>
            <a:ext cx="2160240" cy="50405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2" name="직선 연결선 21"/>
          <p:cNvCxnSpPr>
            <a:stCxn id="20" idx="2"/>
          </p:cNvCxnSpPr>
          <p:nvPr/>
        </p:nvCxnSpPr>
        <p:spPr>
          <a:xfrm rot="10800000" flipV="1">
            <a:off x="6300192" y="1969976"/>
            <a:ext cx="0" cy="1044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0" idx="6"/>
          </p:cNvCxnSpPr>
          <p:nvPr/>
        </p:nvCxnSpPr>
        <p:spPr>
          <a:xfrm>
            <a:off x="8460432" y="1969976"/>
            <a:ext cx="0"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타원 24"/>
          <p:cNvSpPr/>
          <p:nvPr/>
        </p:nvSpPr>
        <p:spPr>
          <a:xfrm>
            <a:off x="6300192" y="2798068"/>
            <a:ext cx="2160240" cy="50405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9" name="직선 화살표 연결선 28"/>
          <p:cNvCxnSpPr/>
          <p:nvPr/>
        </p:nvCxnSpPr>
        <p:spPr>
          <a:xfrm rot="5400000" flipH="1" flipV="1">
            <a:off x="7904066" y="2494798"/>
            <a:ext cx="37071" cy="10756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p:nvPr/>
        </p:nvCxnSpPr>
        <p:spPr>
          <a:xfrm rot="16200000" flipV="1">
            <a:off x="6895954" y="2562346"/>
            <a:ext cx="973176" cy="44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100" name="Rectangle 2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2" name="TextBox 41"/>
          <p:cNvSpPr txBox="1"/>
          <p:nvPr/>
        </p:nvSpPr>
        <p:spPr>
          <a:xfrm>
            <a:off x="3563888" y="6309320"/>
            <a:ext cx="5400600" cy="307777"/>
          </a:xfrm>
          <a:prstGeom prst="rect">
            <a:avLst/>
          </a:prstGeom>
          <a:noFill/>
        </p:spPr>
        <p:txBody>
          <a:bodyPr wrap="square" rtlCol="0">
            <a:spAutoFit/>
          </a:bodyPr>
          <a:lstStyle/>
          <a:p>
            <a:r>
              <a:rPr lang="en-US" altLang="ko-KR" sz="1400" dirty="0" err="1" smtClean="0">
                <a:latin typeface="Times New Roman" pitchFamily="18" charset="0"/>
                <a:cs typeface="Times New Roman" pitchFamily="18" charset="0"/>
              </a:rPr>
              <a:t>Bhadeshia</a:t>
            </a:r>
            <a:r>
              <a:rPr lang="en-US" altLang="ko-KR" sz="1400" dirty="0" smtClean="0">
                <a:latin typeface="Times New Roman" pitchFamily="18" charset="0"/>
                <a:cs typeface="Times New Roman" pitchFamily="18" charset="0"/>
              </a:rPr>
              <a:t> H. Proceedings of Solid-Solid Phase Transformations (1999).</a:t>
            </a:r>
            <a:endParaRPr lang="ko-KR" altLang="en-US" dirty="0"/>
          </a:p>
        </p:txBody>
      </p:sp>
      <p:pic>
        <p:nvPicPr>
          <p:cNvPr id="107527"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99592" y="5445224"/>
            <a:ext cx="1152525" cy="304800"/>
          </a:xfrm>
          <a:prstGeom prst="rect">
            <a:avLst/>
          </a:prstGeom>
          <a:noFill/>
        </p:spPr>
      </p:pic>
      <p:pic>
        <p:nvPicPr>
          <p:cNvPr id="107526"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0" y="762000"/>
            <a:ext cx="57150" cy="295275"/>
          </a:xfrm>
          <a:prstGeom prst="rect">
            <a:avLst/>
          </a:prstGeom>
          <a:noFill/>
        </p:spPr>
      </p:pic>
      <p:sp>
        <p:nvSpPr>
          <p:cNvPr id="1075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7529" name="Rectangle 9"/>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30000" smtClean="0">
                <a:ln>
                  <a:noFill/>
                </a:ln>
                <a:solidFill>
                  <a:schemeClr val="tx1"/>
                </a:solidFill>
                <a:effectLst/>
                <a:latin typeface="Times New Roman" pitchFamily="18" charset="0"/>
                <a:ea typeface="맑은 고딕" pitchFamily="50" charset="-127"/>
                <a:cs typeface="Times New Roman" pitchFamily="18" charset="0"/>
              </a:rPr>
              <a:t> </a:t>
            </a:r>
            <a:endParaRPr kumimoji="1" lang="en-US"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0" name="TextBox 39"/>
          <p:cNvSpPr txBox="1"/>
          <p:nvPr/>
        </p:nvSpPr>
        <p:spPr>
          <a:xfrm>
            <a:off x="683568" y="5398861"/>
            <a:ext cx="3816424" cy="369332"/>
          </a:xfrm>
          <a:prstGeom prst="rect">
            <a:avLst/>
          </a:prstGeom>
          <a:noFill/>
        </p:spPr>
        <p:txBody>
          <a:bodyPr wrap="square" rtlCol="0">
            <a:spAutoFit/>
          </a:bodyPr>
          <a:lstStyle/>
          <a:p>
            <a:pPr lvl="0"/>
            <a:r>
              <a:rPr lang="en-US" altLang="ko-KR" dirty="0" smtClean="0"/>
              <a:t>(                </a:t>
            </a:r>
            <a:r>
              <a:rPr kumimoji="1" lang="en-US" altLang="ko-KR" dirty="0" smtClean="0">
                <a:latin typeface="Times New Roman" pitchFamily="18" charset="0"/>
                <a:ea typeface="맑은 고딕" pitchFamily="50" charset="-127"/>
                <a:cs typeface="Times New Roman" pitchFamily="18" charset="0"/>
              </a:rPr>
              <a:t>μm</a:t>
            </a:r>
            <a:r>
              <a:rPr kumimoji="1" lang="en-US" altLang="ko-KR" baseline="30000" dirty="0" smtClean="0">
                <a:latin typeface="Times New Roman" pitchFamily="18" charset="0"/>
                <a:ea typeface="맑은 고딕" pitchFamily="50" charset="-127"/>
                <a:cs typeface="Times New Roman" pitchFamily="18" charset="0"/>
              </a:rPr>
              <a:t>-2</a:t>
            </a:r>
            <a:r>
              <a:rPr lang="en-US" altLang="ko-KR" dirty="0" smtClean="0"/>
              <a:t> , A=1 </a:t>
            </a:r>
            <a:r>
              <a:rPr kumimoji="1" lang="en-US" altLang="ko-KR" dirty="0" smtClean="0">
                <a:latin typeface="Times New Roman" pitchFamily="18" charset="0"/>
                <a:ea typeface="맑은 고딕" pitchFamily="50" charset="-127"/>
                <a:cs typeface="Times New Roman" pitchFamily="18" charset="0"/>
              </a:rPr>
              <a:t>μm</a:t>
            </a:r>
            <a:r>
              <a:rPr kumimoji="1" lang="en-US" altLang="ko-KR" baseline="30000" dirty="0" smtClean="0">
                <a:latin typeface="Times New Roman" pitchFamily="18" charset="0"/>
                <a:ea typeface="맑은 고딕" pitchFamily="50" charset="-127"/>
                <a:cs typeface="Times New Roman" pitchFamily="18" charset="0"/>
              </a:rPr>
              <a:t>2</a:t>
            </a:r>
            <a:r>
              <a:rPr lang="en-US" altLang="ko-KR" dirty="0" smtClean="0"/>
              <a:t>)</a:t>
            </a:r>
            <a:endParaRPr lang="ko-KR" altLang="en-US" dirty="0"/>
          </a:p>
        </p:txBody>
      </p:sp>
      <p:sp>
        <p:nvSpPr>
          <p:cNvPr id="34" name="TextBox 33"/>
          <p:cNvSpPr txBox="1"/>
          <p:nvPr/>
        </p:nvSpPr>
        <p:spPr>
          <a:xfrm>
            <a:off x="6156176" y="1196752"/>
            <a:ext cx="2088232" cy="369332"/>
          </a:xfrm>
          <a:prstGeom prst="rect">
            <a:avLst/>
          </a:prstGeom>
          <a:noFill/>
        </p:spPr>
        <p:txBody>
          <a:bodyPr wrap="square" rtlCol="0">
            <a:spAutoFit/>
          </a:bodyPr>
          <a:lstStyle/>
          <a:p>
            <a:r>
              <a:rPr lang="en-US" altLang="ko-KR" dirty="0" smtClean="0"/>
              <a:t>Oxide,</a:t>
            </a:r>
            <a:r>
              <a:rPr lang="el-GR" altLang="ko-KR" dirty="0" smtClean="0"/>
              <a:t>α</a:t>
            </a:r>
            <a:endParaRPr lang="ko-KR" altLang="en-US" dirty="0"/>
          </a:p>
        </p:txBody>
      </p:sp>
      <p:sp>
        <p:nvSpPr>
          <p:cNvPr id="1218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1857" name="Picture 1"/>
          <p:cNvPicPr>
            <a:picLocks noChangeAspect="1" noChangeArrowheads="1"/>
          </p:cNvPicPr>
          <p:nvPr/>
        </p:nvPicPr>
        <p:blipFill>
          <a:blip r:embed="rId11" cstate="print">
            <a:clrChange>
              <a:clrFrom>
                <a:srgbClr val="FFFFFF"/>
              </a:clrFrom>
              <a:clrTo>
                <a:srgbClr val="FFFFFF">
                  <a:alpha val="0"/>
                </a:srgbClr>
              </a:clrTo>
            </a:clrChange>
          </a:blip>
          <a:srcRect r="55738" b="3078"/>
          <a:stretch>
            <a:fillRect/>
          </a:stretch>
        </p:blipFill>
        <p:spPr bwMode="auto">
          <a:xfrm>
            <a:off x="6804248" y="3717032"/>
            <a:ext cx="1944216" cy="360040"/>
          </a:xfrm>
          <a:prstGeom prst="rect">
            <a:avLst/>
          </a:prstGeom>
          <a:noFill/>
        </p:spPr>
      </p:pic>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1859" name="Picture 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380312" y="2276872"/>
            <a:ext cx="628650" cy="371475"/>
          </a:xfrm>
          <a:prstGeom prst="rect">
            <a:avLst/>
          </a:prstGeom>
          <a:noFill/>
        </p:spPr>
      </p:pic>
      <p:pic>
        <p:nvPicPr>
          <p:cNvPr id="39" name="Picture 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524328" y="3068960"/>
            <a:ext cx="628650" cy="371475"/>
          </a:xfrm>
          <a:prstGeom prst="rect">
            <a:avLst/>
          </a:prstGeom>
          <a:noFill/>
        </p:spPr>
      </p:pic>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1861"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2852936"/>
            <a:ext cx="295275" cy="2952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Prediction of Oxides Growth</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sp>
        <p:nvSpPr>
          <p:cNvPr id="4" name="TextBox 3"/>
          <p:cNvSpPr txBox="1"/>
          <p:nvPr/>
        </p:nvSpPr>
        <p:spPr>
          <a:xfrm>
            <a:off x="683568" y="1268760"/>
            <a:ext cx="4104456" cy="369332"/>
          </a:xfrm>
          <a:prstGeom prst="rect">
            <a:avLst/>
          </a:prstGeom>
          <a:noFill/>
        </p:spPr>
        <p:txBody>
          <a:bodyPr wrap="square" rtlCol="0">
            <a:spAutoFit/>
          </a:bodyPr>
          <a:lstStyle/>
          <a:p>
            <a:r>
              <a:rPr lang="en-US" altLang="ko-KR" dirty="0" smtClean="0"/>
              <a:t>Volume Fraction of Oxides</a:t>
            </a:r>
            <a:endParaRPr lang="ko-KR" altLang="en-US" dirty="0"/>
          </a:p>
        </p:txBody>
      </p:sp>
      <p:graphicFrame>
        <p:nvGraphicFramePr>
          <p:cNvPr id="119810" name="Object 2"/>
          <p:cNvGraphicFramePr>
            <a:graphicFrameLocks noChangeAspect="1"/>
          </p:cNvGraphicFramePr>
          <p:nvPr/>
        </p:nvGraphicFramePr>
        <p:xfrm>
          <a:off x="4283968" y="1988840"/>
          <a:ext cx="4995863" cy="3492500"/>
        </p:xfrm>
        <a:graphic>
          <a:graphicData uri="http://schemas.openxmlformats.org/presentationml/2006/ole">
            <p:oleObj spid="_x0000_s119810" name="Graph" r:id="rId4" imgW="4153680" imgH="2901600" progId="Origin50.Graph">
              <p:embed/>
            </p:oleObj>
          </a:graphicData>
        </a:graphic>
      </p:graphicFrame>
      <p:graphicFrame>
        <p:nvGraphicFramePr>
          <p:cNvPr id="119811" name="Object 3"/>
          <p:cNvGraphicFramePr>
            <a:graphicFrameLocks noChangeAspect="1"/>
          </p:cNvGraphicFramePr>
          <p:nvPr/>
        </p:nvGraphicFramePr>
        <p:xfrm>
          <a:off x="35496" y="1988840"/>
          <a:ext cx="4981575" cy="3479800"/>
        </p:xfrm>
        <a:graphic>
          <a:graphicData uri="http://schemas.openxmlformats.org/presentationml/2006/ole">
            <p:oleObj spid="_x0000_s119811" name="Graph" r:id="rId5" imgW="4153680" imgH="2901600" progId="Origin50.Graph">
              <p:embed/>
            </p:oleObj>
          </a:graphicData>
        </a:graphic>
      </p:graphicFrame>
      <p:sp>
        <p:nvSpPr>
          <p:cNvPr id="8" name="직사각형 7"/>
          <p:cNvSpPr/>
          <p:nvPr/>
        </p:nvSpPr>
        <p:spPr>
          <a:xfrm>
            <a:off x="2051720" y="5157192"/>
            <a:ext cx="1066318" cy="369332"/>
          </a:xfrm>
          <a:prstGeom prst="rect">
            <a:avLst/>
          </a:prstGeom>
        </p:spPr>
        <p:txBody>
          <a:bodyPr wrap="none">
            <a:spAutoFit/>
          </a:bodyPr>
          <a:lstStyle/>
          <a:p>
            <a:r>
              <a:rPr lang="en-US" altLang="ko-KR" dirty="0" smtClean="0"/>
              <a:t>1000 ˚ C</a:t>
            </a:r>
            <a:endParaRPr lang="ko-KR" altLang="en-US" dirty="0"/>
          </a:p>
        </p:txBody>
      </p:sp>
      <p:sp>
        <p:nvSpPr>
          <p:cNvPr id="9" name="직사각형 8"/>
          <p:cNvSpPr/>
          <p:nvPr/>
        </p:nvSpPr>
        <p:spPr>
          <a:xfrm>
            <a:off x="6228184" y="5157192"/>
            <a:ext cx="1066318" cy="369332"/>
          </a:xfrm>
          <a:prstGeom prst="rect">
            <a:avLst/>
          </a:prstGeom>
        </p:spPr>
        <p:txBody>
          <a:bodyPr wrap="none">
            <a:spAutoFit/>
          </a:bodyPr>
          <a:lstStyle/>
          <a:p>
            <a:r>
              <a:rPr lang="en-US" altLang="ko-KR" dirty="0" smtClean="0"/>
              <a:t>1250 ˚ C</a:t>
            </a:r>
            <a:endParaRPr lang="ko-KR"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Oxidation Tests</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sp>
        <p:nvSpPr>
          <p:cNvPr id="5" name="TextBox 4"/>
          <p:cNvSpPr txBox="1"/>
          <p:nvPr/>
        </p:nvSpPr>
        <p:spPr>
          <a:xfrm>
            <a:off x="467544" y="3573016"/>
            <a:ext cx="8064896" cy="1615827"/>
          </a:xfrm>
          <a:prstGeom prst="rect">
            <a:avLst/>
          </a:prstGeom>
          <a:noFill/>
        </p:spPr>
        <p:txBody>
          <a:bodyPr wrap="square" rtlCol="0">
            <a:spAutoFit/>
          </a:bodyPr>
          <a:lstStyle/>
          <a:p>
            <a:pPr marL="342900" indent="-342900">
              <a:lnSpc>
                <a:spcPct val="150000"/>
              </a:lnSpc>
              <a:buAutoNum type="arabicPeriod"/>
            </a:pPr>
            <a:r>
              <a:rPr lang="en-US" altLang="ko-KR" dirty="0" smtClean="0">
                <a:cs typeface="Times New Roman" pitchFamily="18" charset="0"/>
              </a:rPr>
              <a:t>Surface polish</a:t>
            </a:r>
          </a:p>
          <a:p>
            <a:pPr marL="342900" indent="-342900">
              <a:lnSpc>
                <a:spcPct val="150000"/>
              </a:lnSpc>
              <a:buAutoNum type="arabicPeriod"/>
            </a:pPr>
            <a:r>
              <a:rPr lang="en-US" altLang="ko-KR" dirty="0" smtClean="0">
                <a:cs typeface="Times New Roman" pitchFamily="18" charset="0"/>
              </a:rPr>
              <a:t>Oxidation at 1250 </a:t>
            </a:r>
            <a:r>
              <a:rPr lang="en-US" altLang="ko-KR" dirty="0" smtClean="0"/>
              <a:t>˚ </a:t>
            </a:r>
            <a:r>
              <a:rPr lang="en-US" altLang="ko-KR" dirty="0" smtClean="0">
                <a:cs typeface="Times New Roman" pitchFamily="18" charset="0"/>
              </a:rPr>
              <a:t>C and 1000 </a:t>
            </a:r>
            <a:r>
              <a:rPr lang="en-US" altLang="ko-KR" dirty="0" smtClean="0"/>
              <a:t>˚ </a:t>
            </a:r>
            <a:r>
              <a:rPr lang="en-US" altLang="ko-KR" dirty="0" smtClean="0">
                <a:cs typeface="Times New Roman" pitchFamily="18" charset="0"/>
              </a:rPr>
              <a:t>C for 2h in the air</a:t>
            </a:r>
          </a:p>
          <a:p>
            <a:pPr marL="342900" indent="-342900">
              <a:lnSpc>
                <a:spcPct val="150000"/>
              </a:lnSpc>
              <a:buAutoNum type="arabicPeriod"/>
            </a:pPr>
            <a:r>
              <a:rPr lang="en-US" altLang="ko-KR" dirty="0" smtClean="0">
                <a:cs typeface="Times New Roman" pitchFamily="18" charset="0"/>
              </a:rPr>
              <a:t>Microscopy analysis with the cross section of the sample</a:t>
            </a:r>
          </a:p>
          <a:p>
            <a:pPr marL="342900" indent="-342900">
              <a:buAutoNum type="arabicPeriod"/>
            </a:pPr>
            <a:endParaRPr lang="ko-KR" altLang="en-US" dirty="0"/>
          </a:p>
        </p:txBody>
      </p:sp>
      <p:grpSp>
        <p:nvGrpSpPr>
          <p:cNvPr id="6" name="그룹 63"/>
          <p:cNvGrpSpPr/>
          <p:nvPr/>
        </p:nvGrpSpPr>
        <p:grpSpPr>
          <a:xfrm>
            <a:off x="3923928" y="5085184"/>
            <a:ext cx="2448272" cy="1513660"/>
            <a:chOff x="395536" y="4725144"/>
            <a:chExt cx="2448272" cy="1513660"/>
          </a:xfrm>
        </p:grpSpPr>
        <p:sp>
          <p:nvSpPr>
            <p:cNvPr id="7" name="평행 사변형 6"/>
            <p:cNvSpPr/>
            <p:nvPr/>
          </p:nvSpPr>
          <p:spPr>
            <a:xfrm>
              <a:off x="1043608" y="5061181"/>
              <a:ext cx="1800200" cy="588066"/>
            </a:xfrm>
            <a:prstGeom prst="parallelogram">
              <a:avLst>
                <a:gd name="adj" fmla="val 1042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1033098" y="5650738"/>
              <a:ext cx="1224136" cy="588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 name="직선 연결선 8"/>
            <p:cNvCxnSpPr/>
            <p:nvPr/>
          </p:nvCxnSpPr>
          <p:spPr>
            <a:xfrm rot="5400000" flipH="1" flipV="1">
              <a:off x="2261743" y="5655247"/>
              <a:ext cx="588066"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rot="5400000">
              <a:off x="2549775" y="5355214"/>
              <a:ext cx="5880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91680" y="4725144"/>
              <a:ext cx="864096" cy="430887"/>
            </a:xfrm>
            <a:prstGeom prst="rect">
              <a:avLst/>
            </a:prstGeom>
            <a:noFill/>
          </p:spPr>
          <p:txBody>
            <a:bodyPr wrap="square" rtlCol="0">
              <a:spAutoFit/>
            </a:bodyPr>
            <a:lstStyle/>
            <a:p>
              <a:r>
                <a:rPr lang="en-US" altLang="ko-KR" dirty="0" smtClean="0"/>
                <a:t>10mm</a:t>
              </a:r>
              <a:endParaRPr lang="ko-KR" altLang="en-US" dirty="0"/>
            </a:p>
          </p:txBody>
        </p:sp>
        <p:sp>
          <p:nvSpPr>
            <p:cNvPr id="12" name="TextBox 11"/>
            <p:cNvSpPr txBox="1"/>
            <p:nvPr/>
          </p:nvSpPr>
          <p:spPr>
            <a:xfrm>
              <a:off x="899592" y="5061181"/>
              <a:ext cx="792088" cy="430887"/>
            </a:xfrm>
            <a:prstGeom prst="rect">
              <a:avLst/>
            </a:prstGeom>
            <a:noFill/>
          </p:spPr>
          <p:txBody>
            <a:bodyPr wrap="square" rtlCol="0">
              <a:spAutoFit/>
            </a:bodyPr>
            <a:lstStyle/>
            <a:p>
              <a:r>
                <a:rPr lang="en-US" altLang="ko-KR" dirty="0" smtClean="0"/>
                <a:t>7mm</a:t>
              </a:r>
              <a:endParaRPr lang="ko-KR" altLang="en-US" dirty="0"/>
            </a:p>
          </p:txBody>
        </p:sp>
        <p:sp>
          <p:nvSpPr>
            <p:cNvPr id="13" name="TextBox 12"/>
            <p:cNvSpPr txBox="1"/>
            <p:nvPr/>
          </p:nvSpPr>
          <p:spPr>
            <a:xfrm>
              <a:off x="395536" y="5733256"/>
              <a:ext cx="792088" cy="430887"/>
            </a:xfrm>
            <a:prstGeom prst="rect">
              <a:avLst/>
            </a:prstGeom>
            <a:noFill/>
          </p:spPr>
          <p:txBody>
            <a:bodyPr wrap="square" rtlCol="0">
              <a:spAutoFit/>
            </a:bodyPr>
            <a:lstStyle/>
            <a:p>
              <a:r>
                <a:rPr lang="en-US" altLang="ko-KR" dirty="0" smtClean="0"/>
                <a:t>5mm</a:t>
              </a:r>
              <a:endParaRPr lang="ko-KR" altLang="en-US" dirty="0"/>
            </a:p>
          </p:txBody>
        </p:sp>
      </p:grpSp>
      <p:grpSp>
        <p:nvGrpSpPr>
          <p:cNvPr id="14" name="그룹 67"/>
          <p:cNvGrpSpPr/>
          <p:nvPr/>
        </p:nvGrpSpPr>
        <p:grpSpPr>
          <a:xfrm>
            <a:off x="6804248" y="4437112"/>
            <a:ext cx="1656184" cy="1656184"/>
            <a:chOff x="3995936" y="4725144"/>
            <a:chExt cx="1656184" cy="1656184"/>
          </a:xfrm>
        </p:grpSpPr>
        <p:grpSp>
          <p:nvGrpSpPr>
            <p:cNvPr id="15" name="그룹 65"/>
            <p:cNvGrpSpPr/>
            <p:nvPr/>
          </p:nvGrpSpPr>
          <p:grpSpPr>
            <a:xfrm>
              <a:off x="3995936" y="4725144"/>
              <a:ext cx="1656184" cy="1656184"/>
              <a:chOff x="3995936" y="4725144"/>
              <a:chExt cx="1656184" cy="1656184"/>
            </a:xfrm>
          </p:grpSpPr>
          <p:sp>
            <p:nvSpPr>
              <p:cNvPr id="17" name="직사각형 16"/>
              <p:cNvSpPr/>
              <p:nvPr/>
            </p:nvSpPr>
            <p:spPr>
              <a:xfrm>
                <a:off x="4215768" y="5241037"/>
                <a:ext cx="1219661" cy="62940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p:cNvSpPr/>
              <p:nvPr/>
            </p:nvSpPr>
            <p:spPr>
              <a:xfrm>
                <a:off x="4302637" y="5347309"/>
                <a:ext cx="1042783" cy="4355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p:cNvSpPr/>
              <p:nvPr/>
            </p:nvSpPr>
            <p:spPr>
              <a:xfrm>
                <a:off x="3995936" y="4725144"/>
                <a:ext cx="1656184" cy="1656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 name="TextBox 15"/>
            <p:cNvSpPr txBox="1"/>
            <p:nvPr/>
          </p:nvSpPr>
          <p:spPr>
            <a:xfrm>
              <a:off x="4355976" y="5373216"/>
              <a:ext cx="720080" cy="369332"/>
            </a:xfrm>
            <a:prstGeom prst="rect">
              <a:avLst/>
            </a:prstGeom>
            <a:noFill/>
          </p:spPr>
          <p:txBody>
            <a:bodyPr wrap="square" rtlCol="0">
              <a:spAutoFit/>
            </a:bodyPr>
            <a:lstStyle/>
            <a:p>
              <a:r>
                <a:rPr lang="en-US" altLang="ko-KR" dirty="0" smtClean="0">
                  <a:latin typeface="Times New Roman" pitchFamily="18" charset="0"/>
                  <a:cs typeface="Times New Roman" pitchFamily="18" charset="0"/>
                </a:rPr>
                <a:t>Steel</a:t>
              </a:r>
              <a:endParaRPr lang="ko-KR" altLang="en-US" dirty="0">
                <a:latin typeface="Times New Roman" pitchFamily="18" charset="0"/>
                <a:cs typeface="Times New Roman" pitchFamily="18" charset="0"/>
              </a:endParaRPr>
            </a:p>
          </p:txBody>
        </p:sp>
      </p:grpSp>
      <p:graphicFrame>
        <p:nvGraphicFramePr>
          <p:cNvPr id="20" name="표 19"/>
          <p:cNvGraphicFramePr>
            <a:graphicFrameLocks noGrp="1"/>
          </p:cNvGraphicFramePr>
          <p:nvPr/>
        </p:nvGraphicFramePr>
        <p:xfrm>
          <a:off x="395536" y="764704"/>
          <a:ext cx="7272810" cy="2743200"/>
        </p:xfrm>
        <a:graphic>
          <a:graphicData uri="http://schemas.openxmlformats.org/drawingml/2006/table">
            <a:tbl>
              <a:tblPr/>
              <a:tblGrid>
                <a:gridCol w="1049169"/>
                <a:gridCol w="1054267"/>
                <a:gridCol w="1054267"/>
                <a:gridCol w="1090769"/>
                <a:gridCol w="1001451"/>
                <a:gridCol w="981875"/>
                <a:gridCol w="1041012"/>
              </a:tblGrid>
              <a:tr h="417646">
                <a:tc>
                  <a:txBody>
                    <a:bodyPr/>
                    <a:lstStyle/>
                    <a:p>
                      <a:pPr algn="ctr" latinLnBrk="1">
                        <a:lnSpc>
                          <a:spcPct val="200000"/>
                        </a:lnSpc>
                        <a:spcAft>
                          <a:spcPts val="0"/>
                        </a:spcAft>
                      </a:pPr>
                      <a:r>
                        <a:rPr lang="en-US" sz="1800" kern="0" dirty="0">
                          <a:latin typeface="Times New Roman"/>
                          <a:ea typeface="바탕"/>
                          <a:cs typeface="Times New Roman"/>
                        </a:rPr>
                        <a:t>Steel</a:t>
                      </a:r>
                      <a:endParaRPr lang="ko-KR" sz="1800" kern="100" dirty="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dirty="0" smtClean="0">
                          <a:latin typeface="Times New Roman"/>
                          <a:ea typeface="바탕"/>
                          <a:cs typeface="Times New Roman"/>
                        </a:rPr>
                        <a:t>C / wt%</a:t>
                      </a:r>
                      <a:endParaRPr lang="ko-KR" sz="1800" kern="100" dirty="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dirty="0" smtClean="0">
                          <a:latin typeface="Times New Roman"/>
                          <a:ea typeface="바탕"/>
                          <a:cs typeface="Times New Roman"/>
                        </a:rPr>
                        <a:t>Si </a:t>
                      </a:r>
                      <a:r>
                        <a:rPr lang="en-US" altLang="ko-KR" sz="1800" kern="0" dirty="0" smtClean="0">
                          <a:latin typeface="Times New Roman"/>
                          <a:ea typeface="바탕"/>
                          <a:cs typeface="Times New Roman"/>
                        </a:rPr>
                        <a:t>/ wt%</a:t>
                      </a:r>
                      <a:r>
                        <a:rPr lang="en-US" sz="1800" kern="0" dirty="0" smtClean="0">
                          <a:latin typeface="Times New Roman"/>
                          <a:ea typeface="바탕"/>
                          <a:cs typeface="Times New Roman"/>
                        </a:rPr>
                        <a:t> </a:t>
                      </a:r>
                      <a:endParaRPr lang="ko-KR" sz="1800" kern="100" dirty="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dirty="0" err="1" smtClean="0">
                          <a:latin typeface="Times New Roman"/>
                          <a:ea typeface="바탕"/>
                          <a:cs typeface="Times New Roman"/>
                        </a:rPr>
                        <a:t>Mn</a:t>
                      </a:r>
                      <a:r>
                        <a:rPr lang="en-US" sz="1800" kern="0" dirty="0" smtClean="0">
                          <a:latin typeface="Times New Roman"/>
                          <a:ea typeface="바탕"/>
                          <a:cs typeface="Times New Roman"/>
                        </a:rPr>
                        <a:t> </a:t>
                      </a:r>
                      <a:r>
                        <a:rPr lang="en-US" altLang="ko-KR" sz="1800" kern="0" dirty="0" smtClean="0">
                          <a:latin typeface="Times New Roman"/>
                          <a:ea typeface="바탕"/>
                          <a:cs typeface="Times New Roman"/>
                        </a:rPr>
                        <a:t>/ wt%</a:t>
                      </a:r>
                      <a:endParaRPr lang="ko-KR" sz="1800" kern="100" dirty="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dirty="0" smtClean="0">
                          <a:latin typeface="Times New Roman"/>
                          <a:ea typeface="바탕"/>
                          <a:cs typeface="Times New Roman"/>
                        </a:rPr>
                        <a:t>Ni </a:t>
                      </a:r>
                      <a:r>
                        <a:rPr lang="en-US" altLang="ko-KR" sz="1800" kern="0" dirty="0" smtClean="0">
                          <a:latin typeface="Times New Roman"/>
                          <a:ea typeface="바탕"/>
                          <a:cs typeface="Times New Roman"/>
                        </a:rPr>
                        <a:t>/ wt%</a:t>
                      </a:r>
                      <a:endParaRPr lang="ko-KR" sz="1800" kern="100" dirty="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dirty="0" smtClean="0">
                          <a:latin typeface="Times New Roman"/>
                          <a:ea typeface="바탕"/>
                          <a:cs typeface="Times New Roman"/>
                        </a:rPr>
                        <a:t>Al </a:t>
                      </a:r>
                      <a:r>
                        <a:rPr lang="en-US" altLang="ko-KR" sz="1800" kern="0" dirty="0" smtClean="0">
                          <a:latin typeface="Times New Roman"/>
                          <a:ea typeface="바탕"/>
                          <a:cs typeface="Times New Roman"/>
                        </a:rPr>
                        <a:t>/ wt%</a:t>
                      </a:r>
                      <a:endParaRPr lang="ko-KR" sz="1800" kern="100" dirty="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a:latin typeface="Times New Roman"/>
                          <a:ea typeface="바탕"/>
                          <a:cs typeface="Times New Roman"/>
                        </a:rPr>
                        <a:t>Fe</a:t>
                      </a:r>
                      <a:endParaRPr lang="ko-KR" sz="1800" kern="10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6">
                <a:tc>
                  <a:txBody>
                    <a:bodyPr/>
                    <a:lstStyle/>
                    <a:p>
                      <a:pPr algn="ctr" latinLnBrk="1">
                        <a:lnSpc>
                          <a:spcPct val="200000"/>
                        </a:lnSpc>
                        <a:spcAft>
                          <a:spcPts val="0"/>
                        </a:spcAft>
                      </a:pPr>
                      <a:r>
                        <a:rPr lang="en-US" sz="1800" kern="0" dirty="0">
                          <a:latin typeface="Times New Roman"/>
                          <a:ea typeface="바탕"/>
                          <a:cs typeface="Times New Roman"/>
                        </a:rPr>
                        <a:t>Alloy 1</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0.1</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1.5</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lnSpc>
                          <a:spcPct val="200000"/>
                        </a:lnSpc>
                        <a:spcAft>
                          <a:spcPts val="0"/>
                        </a:spcAft>
                      </a:pPr>
                      <a:r>
                        <a:rPr lang="en-US" sz="1800" kern="0">
                          <a:latin typeface="Times New Roman"/>
                          <a:ea typeface="바탕"/>
                          <a:cs typeface="Times New Roman"/>
                        </a:rPr>
                        <a:t>balance</a:t>
                      </a:r>
                      <a:endParaRPr lang="ko-KR" sz="1800" kern="10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17646">
                <a:tc>
                  <a:txBody>
                    <a:bodyPr/>
                    <a:lstStyle/>
                    <a:p>
                      <a:pPr algn="ctr" latinLnBrk="1">
                        <a:lnSpc>
                          <a:spcPct val="200000"/>
                        </a:lnSpc>
                        <a:spcAft>
                          <a:spcPts val="0"/>
                        </a:spcAft>
                      </a:pPr>
                      <a:r>
                        <a:rPr lang="en-US" altLang="ko-KR" sz="1800" kern="0" dirty="0" smtClean="0">
                          <a:latin typeface="Times New Roman"/>
                          <a:ea typeface="바탕"/>
                          <a:cs typeface="Times New Roman"/>
                        </a:rPr>
                        <a:t>Si</a:t>
                      </a:r>
                      <a:r>
                        <a:rPr lang="en-US" altLang="ko-KR" sz="1800" kern="0" baseline="0" dirty="0" smtClean="0">
                          <a:latin typeface="Times New Roman"/>
                          <a:ea typeface="바탕"/>
                          <a:cs typeface="Times New Roman"/>
                        </a:rPr>
                        <a:t> Alloy</a:t>
                      </a:r>
                      <a:endParaRPr lang="ko-KR" sz="1800" kern="100" dirty="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a:latin typeface="Times New Roman"/>
                          <a:ea typeface="바탕"/>
                          <a:cs typeface="Times New Roman"/>
                        </a:rPr>
                        <a:t>0.1</a:t>
                      </a:r>
                      <a:endParaRPr lang="ko-KR" sz="1800" kern="10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a:latin typeface="Times New Roman"/>
                          <a:ea typeface="바탕"/>
                          <a:cs typeface="Times New Roman"/>
                        </a:rPr>
                        <a:t>0.943</a:t>
                      </a:r>
                      <a:endParaRPr lang="ko-KR" sz="1800" kern="10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a:latin typeface="Times New Roman"/>
                          <a:ea typeface="바탕"/>
                          <a:cs typeface="Times New Roman"/>
                        </a:rPr>
                        <a:t>1.54</a:t>
                      </a:r>
                      <a:endParaRPr lang="ko-KR" sz="1800" kern="10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a:latin typeface="Times New Roman"/>
                          <a:ea typeface="바탕"/>
                          <a:cs typeface="Times New Roman"/>
                        </a:rPr>
                        <a:t>-</a:t>
                      </a:r>
                      <a:endParaRPr lang="ko-KR" sz="1800" kern="10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a:t>
                      </a:r>
                      <a:endParaRPr lang="ko-KR" sz="1800" kern="100" dirty="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balance</a:t>
                      </a:r>
                      <a:endParaRPr lang="ko-KR" sz="1800" kern="100" dirty="0">
                        <a:latin typeface="맑은 고딕"/>
                        <a:ea typeface="맑은 고딕"/>
                        <a:cs typeface="Times New Roman"/>
                      </a:endParaRPr>
                    </a:p>
                  </a:txBody>
                  <a:tcPr marL="68580" marR="68580" marT="0" marB="0">
                    <a:lnL>
                      <a:noFill/>
                    </a:lnL>
                    <a:lnR>
                      <a:noFill/>
                    </a:lnR>
                    <a:lnT>
                      <a:noFill/>
                    </a:lnT>
                    <a:lnB>
                      <a:noFill/>
                    </a:lnB>
                  </a:tcPr>
                </a:tc>
              </a:tr>
              <a:tr h="417646">
                <a:tc>
                  <a:txBody>
                    <a:bodyPr/>
                    <a:lstStyle/>
                    <a:p>
                      <a:pPr algn="ctr" latinLnBrk="1">
                        <a:lnSpc>
                          <a:spcPct val="200000"/>
                        </a:lnSpc>
                        <a:spcAft>
                          <a:spcPts val="0"/>
                        </a:spcAft>
                      </a:pPr>
                      <a:r>
                        <a:rPr lang="en-US" sz="1800" kern="0" dirty="0" smtClean="0">
                          <a:latin typeface="Times New Roman"/>
                          <a:ea typeface="바탕"/>
                          <a:cs typeface="Times New Roman"/>
                        </a:rPr>
                        <a:t>Ni Alloy</a:t>
                      </a:r>
                      <a:endParaRPr lang="ko-KR" sz="1800" kern="100" dirty="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a:latin typeface="Times New Roman"/>
                          <a:ea typeface="바탕"/>
                          <a:cs typeface="Times New Roman"/>
                        </a:rPr>
                        <a:t>0.1</a:t>
                      </a:r>
                      <a:endParaRPr lang="ko-KR" sz="1800" kern="10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a:latin typeface="Times New Roman"/>
                          <a:ea typeface="바탕"/>
                          <a:cs typeface="Times New Roman"/>
                        </a:rPr>
                        <a:t>1.0</a:t>
                      </a:r>
                      <a:endParaRPr lang="ko-KR" sz="1800" kern="10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1.50</a:t>
                      </a:r>
                      <a:endParaRPr lang="ko-KR" sz="1800" kern="100" dirty="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0.197</a:t>
                      </a:r>
                      <a:endParaRPr lang="ko-KR" sz="1800" kern="100" dirty="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a:latin typeface="Times New Roman"/>
                          <a:ea typeface="바탕"/>
                          <a:cs typeface="Times New Roman"/>
                        </a:rPr>
                        <a:t>-</a:t>
                      </a:r>
                      <a:endParaRPr lang="ko-KR" sz="1800" kern="100">
                        <a:latin typeface="맑은 고딕"/>
                        <a:ea typeface="맑은 고딕"/>
                        <a:cs typeface="Times New Roman"/>
                      </a:endParaRPr>
                    </a:p>
                  </a:txBody>
                  <a:tcPr marL="68580" marR="68580" marT="0" marB="0">
                    <a:lnL>
                      <a:noFill/>
                    </a:lnL>
                    <a:lnR>
                      <a:noFill/>
                    </a:lnR>
                    <a:lnT>
                      <a:noFill/>
                    </a:lnT>
                    <a:lnB>
                      <a:noFill/>
                    </a:lnB>
                  </a:tcPr>
                </a:tc>
                <a:tc>
                  <a:txBody>
                    <a:bodyPr/>
                    <a:lstStyle/>
                    <a:p>
                      <a:pPr algn="ctr" latinLnBrk="1">
                        <a:lnSpc>
                          <a:spcPct val="200000"/>
                        </a:lnSpc>
                        <a:spcAft>
                          <a:spcPts val="0"/>
                        </a:spcAft>
                      </a:pPr>
                      <a:r>
                        <a:rPr lang="en-US" sz="1800" kern="0" dirty="0">
                          <a:latin typeface="Times New Roman"/>
                          <a:ea typeface="바탕"/>
                          <a:cs typeface="Times New Roman"/>
                        </a:rPr>
                        <a:t>balance</a:t>
                      </a:r>
                      <a:endParaRPr lang="ko-KR" sz="1800" kern="100" dirty="0">
                        <a:latin typeface="맑은 고딕"/>
                        <a:ea typeface="맑은 고딕"/>
                        <a:cs typeface="Times New Roman"/>
                      </a:endParaRPr>
                    </a:p>
                  </a:txBody>
                  <a:tcPr marL="68580" marR="68580" marT="0" marB="0">
                    <a:lnL>
                      <a:noFill/>
                    </a:lnL>
                    <a:lnR>
                      <a:noFill/>
                    </a:lnR>
                    <a:lnT>
                      <a:noFill/>
                    </a:lnT>
                    <a:lnB>
                      <a:noFill/>
                    </a:lnB>
                  </a:tcPr>
                </a:tc>
              </a:tr>
              <a:tr h="417646">
                <a:tc>
                  <a:txBody>
                    <a:bodyPr/>
                    <a:lstStyle/>
                    <a:p>
                      <a:pPr algn="ctr" latinLnBrk="1">
                        <a:lnSpc>
                          <a:spcPct val="200000"/>
                        </a:lnSpc>
                        <a:spcAft>
                          <a:spcPts val="0"/>
                        </a:spcAft>
                      </a:pPr>
                      <a:r>
                        <a:rPr lang="en-US" sz="1800" kern="0" dirty="0" smtClean="0">
                          <a:latin typeface="Times New Roman"/>
                          <a:ea typeface="바탕"/>
                          <a:cs typeface="Times New Roman"/>
                        </a:rPr>
                        <a:t>Al Alloy</a:t>
                      </a:r>
                      <a:endParaRPr lang="ko-KR" sz="1800" kern="100" dirty="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a:latin typeface="Times New Roman"/>
                          <a:ea typeface="바탕"/>
                          <a:cs typeface="Times New Roman"/>
                        </a:rPr>
                        <a:t>0.101</a:t>
                      </a:r>
                      <a:endParaRPr lang="ko-KR" sz="1800" kern="10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a:latin typeface="Times New Roman"/>
                          <a:ea typeface="바탕"/>
                          <a:cs typeface="Times New Roman"/>
                        </a:rPr>
                        <a:t>1.01</a:t>
                      </a:r>
                      <a:endParaRPr lang="ko-KR" sz="1800" kern="10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a:latin typeface="Times New Roman"/>
                          <a:ea typeface="바탕"/>
                          <a:cs typeface="Times New Roman"/>
                        </a:rPr>
                        <a:t>1.49</a:t>
                      </a:r>
                      <a:endParaRPr lang="ko-KR" sz="1800" kern="10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a:latin typeface="Times New Roman"/>
                          <a:ea typeface="바탕"/>
                          <a:cs typeface="Times New Roman"/>
                        </a:rPr>
                        <a:t>-</a:t>
                      </a:r>
                      <a:endParaRPr lang="ko-KR" sz="1800" kern="10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a:latin typeface="Times New Roman"/>
                          <a:ea typeface="바탕"/>
                          <a:cs typeface="Times New Roman"/>
                        </a:rPr>
                        <a:t>0.216</a:t>
                      </a:r>
                      <a:endParaRPr lang="ko-KR" sz="1800" kern="10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latinLnBrk="1">
                        <a:lnSpc>
                          <a:spcPct val="200000"/>
                        </a:lnSpc>
                        <a:spcAft>
                          <a:spcPts val="0"/>
                        </a:spcAft>
                      </a:pPr>
                      <a:r>
                        <a:rPr lang="en-US" sz="1800" kern="0" dirty="0">
                          <a:latin typeface="Times New Roman"/>
                          <a:ea typeface="바탕"/>
                          <a:cs typeface="Times New Roman"/>
                        </a:rPr>
                        <a:t>balance</a:t>
                      </a:r>
                      <a:endParaRPr lang="ko-KR" sz="1800" kern="100" dirty="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Characterization of Oxides</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pic>
        <p:nvPicPr>
          <p:cNvPr id="56" name="그림 55" descr="5.2.1_004.png"/>
          <p:cNvPicPr>
            <a:picLocks noChangeAspect="1"/>
          </p:cNvPicPr>
          <p:nvPr/>
        </p:nvPicPr>
        <p:blipFill>
          <a:blip r:embed="rId3" cstate="print"/>
          <a:srcRect t="7525"/>
          <a:stretch>
            <a:fillRect/>
          </a:stretch>
        </p:blipFill>
        <p:spPr>
          <a:xfrm>
            <a:off x="467544" y="1268760"/>
            <a:ext cx="3543394" cy="2654703"/>
          </a:xfrm>
          <a:prstGeom prst="rect">
            <a:avLst/>
          </a:prstGeom>
        </p:spPr>
      </p:pic>
      <p:pic>
        <p:nvPicPr>
          <p:cNvPr id="57" name="그림 56" descr="5.2.1_004_(b).jpg"/>
          <p:cNvPicPr>
            <a:picLocks noChangeAspect="1"/>
          </p:cNvPicPr>
          <p:nvPr/>
        </p:nvPicPr>
        <p:blipFill>
          <a:blip r:embed="rId4" cstate="print"/>
          <a:srcRect t="7231"/>
          <a:stretch>
            <a:fillRect/>
          </a:stretch>
        </p:blipFill>
        <p:spPr>
          <a:xfrm>
            <a:off x="467544" y="3933056"/>
            <a:ext cx="3601564" cy="2717298"/>
          </a:xfrm>
          <a:prstGeom prst="rect">
            <a:avLst/>
          </a:prstGeom>
        </p:spPr>
      </p:pic>
      <p:sp>
        <p:nvSpPr>
          <p:cNvPr id="63" name="TextBox 62"/>
          <p:cNvSpPr txBox="1"/>
          <p:nvPr/>
        </p:nvSpPr>
        <p:spPr>
          <a:xfrm>
            <a:off x="395536" y="764704"/>
            <a:ext cx="4104456" cy="369332"/>
          </a:xfrm>
          <a:prstGeom prst="rect">
            <a:avLst/>
          </a:prstGeom>
          <a:noFill/>
        </p:spPr>
        <p:txBody>
          <a:bodyPr wrap="square" rtlCol="0">
            <a:spAutoFit/>
          </a:bodyPr>
          <a:lstStyle/>
          <a:p>
            <a:r>
              <a:rPr lang="en-US" altLang="ko-KR" dirty="0" smtClean="0"/>
              <a:t>Si Alloy, 1000 ˚C</a:t>
            </a:r>
            <a:endParaRPr lang="ko-KR" altLang="en-US" dirty="0"/>
          </a:p>
        </p:txBody>
      </p:sp>
      <p:pic>
        <p:nvPicPr>
          <p:cNvPr id="9" name="그림 8" descr="그림1.png"/>
          <p:cNvPicPr>
            <a:picLocks noChangeAspect="1"/>
          </p:cNvPicPr>
          <p:nvPr/>
        </p:nvPicPr>
        <p:blipFill>
          <a:blip r:embed="rId5" cstate="print"/>
          <a:stretch>
            <a:fillRect/>
          </a:stretch>
        </p:blipFill>
        <p:spPr>
          <a:xfrm>
            <a:off x="4139952" y="980728"/>
            <a:ext cx="4863873" cy="3962364"/>
          </a:xfrm>
          <a:prstGeom prst="rect">
            <a:avLst/>
          </a:prstGeom>
        </p:spPr>
      </p:pic>
      <p:sp>
        <p:nvSpPr>
          <p:cNvPr id="8" name="Text Box 4"/>
          <p:cNvSpPr txBox="1">
            <a:spLocks noChangeArrowheads="1"/>
          </p:cNvSpPr>
          <p:nvPr/>
        </p:nvSpPr>
        <p:spPr bwMode="auto">
          <a:xfrm>
            <a:off x="4220344" y="5309592"/>
            <a:ext cx="4528120" cy="707886"/>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b="1" dirty="0" smtClean="0">
                <a:latin typeface="Times New Roman" pitchFamily="18" charset="0"/>
              </a:rPr>
              <a:t> </a:t>
            </a:r>
            <a:r>
              <a:rPr lang="en-US" altLang="ko-KR" sz="2000" dirty="0" smtClean="0"/>
              <a:t>Volume fraction,  </a:t>
            </a:r>
            <a:r>
              <a:rPr lang="en-US" altLang="ko-KR" sz="2000" dirty="0" err="1" smtClean="0"/>
              <a:t>FeO</a:t>
            </a:r>
            <a:r>
              <a:rPr lang="en-US" altLang="ko-KR" sz="2000" baseline="-25000" dirty="0" err="1" smtClean="0"/>
              <a:t>x</a:t>
            </a:r>
            <a:r>
              <a:rPr lang="en-US" altLang="ko-KR" sz="2000" dirty="0" smtClean="0"/>
              <a:t> / Fe</a:t>
            </a:r>
            <a:r>
              <a:rPr lang="en-US" altLang="ko-KR" sz="2000" baseline="-25000" dirty="0" smtClean="0"/>
              <a:t>2</a:t>
            </a:r>
            <a:r>
              <a:rPr lang="en-US" altLang="ko-KR" sz="2000" dirty="0" smtClean="0"/>
              <a:t>SiO</a:t>
            </a:r>
            <a:r>
              <a:rPr lang="en-US" altLang="ko-KR" sz="2000" baseline="-25000" dirty="0" smtClean="0"/>
              <a:t>4</a:t>
            </a:r>
          </a:p>
          <a:p>
            <a:pPr latinLnBrk="0"/>
            <a:r>
              <a:rPr lang="en-US" altLang="ko-KR" sz="2000" dirty="0" smtClean="0"/>
              <a:t>     = </a:t>
            </a:r>
            <a:r>
              <a:rPr lang="en-US" altLang="ko-KR" sz="2000" dirty="0" smtClean="0"/>
              <a:t>92 </a:t>
            </a:r>
            <a:r>
              <a:rPr lang="en-US" altLang="ko-KR" sz="2000" dirty="0" smtClean="0"/>
              <a:t>/ </a:t>
            </a:r>
            <a:r>
              <a:rPr lang="en-US" altLang="ko-KR" sz="2000" dirty="0" smtClean="0"/>
              <a:t>8 </a:t>
            </a:r>
            <a:r>
              <a:rPr lang="en-US" altLang="ko-KR" sz="2000" dirty="0" smtClean="0"/>
              <a:t>~  </a:t>
            </a:r>
            <a:r>
              <a:rPr lang="en-US" altLang="ko-KR" sz="2000" dirty="0" smtClean="0"/>
              <a:t>86 </a:t>
            </a:r>
            <a:r>
              <a:rPr lang="en-US" altLang="ko-KR" sz="2000" dirty="0" smtClean="0"/>
              <a:t>/ </a:t>
            </a:r>
            <a:r>
              <a:rPr lang="en-US" altLang="ko-KR" sz="2000" dirty="0" smtClean="0"/>
              <a:t>14</a:t>
            </a:r>
            <a:endParaRPr lang="en-US" altLang="ko-KR"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Characterization of Oxides</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pic>
        <p:nvPicPr>
          <p:cNvPr id="15" name="그림 14" descr="5.2.3_254_(a).jpg"/>
          <p:cNvPicPr>
            <a:picLocks noChangeAspect="1"/>
          </p:cNvPicPr>
          <p:nvPr/>
        </p:nvPicPr>
        <p:blipFill>
          <a:blip r:embed="rId3" cstate="print"/>
          <a:srcRect t="6818"/>
          <a:stretch>
            <a:fillRect/>
          </a:stretch>
        </p:blipFill>
        <p:spPr>
          <a:xfrm>
            <a:off x="467544" y="1268760"/>
            <a:ext cx="3600400" cy="2719393"/>
          </a:xfrm>
          <a:prstGeom prst="rect">
            <a:avLst/>
          </a:prstGeom>
        </p:spPr>
      </p:pic>
      <p:pic>
        <p:nvPicPr>
          <p:cNvPr id="16" name="그림 15" descr="5.2.3_254_(b).jpg"/>
          <p:cNvPicPr>
            <a:picLocks noChangeAspect="1"/>
          </p:cNvPicPr>
          <p:nvPr/>
        </p:nvPicPr>
        <p:blipFill>
          <a:blip r:embed="rId4" cstate="print"/>
          <a:srcRect t="7687"/>
          <a:stretch>
            <a:fillRect/>
          </a:stretch>
        </p:blipFill>
        <p:spPr>
          <a:xfrm>
            <a:off x="467544" y="4005064"/>
            <a:ext cx="3745992" cy="2594232"/>
          </a:xfrm>
          <a:prstGeom prst="rect">
            <a:avLst/>
          </a:prstGeom>
        </p:spPr>
      </p:pic>
      <p:sp>
        <p:nvSpPr>
          <p:cNvPr id="17" name="TextBox 16"/>
          <p:cNvSpPr txBox="1"/>
          <p:nvPr/>
        </p:nvSpPr>
        <p:spPr>
          <a:xfrm>
            <a:off x="251520" y="836712"/>
            <a:ext cx="4104456" cy="369332"/>
          </a:xfrm>
          <a:prstGeom prst="rect">
            <a:avLst/>
          </a:prstGeom>
          <a:noFill/>
        </p:spPr>
        <p:txBody>
          <a:bodyPr wrap="square" rtlCol="0">
            <a:spAutoFit/>
          </a:bodyPr>
          <a:lstStyle/>
          <a:p>
            <a:r>
              <a:rPr lang="en-US" altLang="ko-KR" dirty="0" smtClean="0"/>
              <a:t>Si Alloy, 1250 ˚C</a:t>
            </a:r>
            <a:endParaRPr lang="ko-KR" altLang="en-US" dirty="0"/>
          </a:p>
        </p:txBody>
      </p:sp>
      <p:pic>
        <p:nvPicPr>
          <p:cNvPr id="11" name="그림 10" descr="254_1h_mapping.png"/>
          <p:cNvPicPr>
            <a:picLocks noChangeAspect="1"/>
          </p:cNvPicPr>
          <p:nvPr/>
        </p:nvPicPr>
        <p:blipFill>
          <a:blip r:embed="rId5" cstate="print"/>
          <a:stretch>
            <a:fillRect/>
          </a:stretch>
        </p:blipFill>
        <p:spPr>
          <a:xfrm>
            <a:off x="4572000" y="1772816"/>
            <a:ext cx="3961926" cy="401328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Characterization of Oxides</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pic>
        <p:nvPicPr>
          <p:cNvPr id="4" name="그림 3" descr="SiO2-XRD.jpg"/>
          <p:cNvPicPr>
            <a:picLocks/>
          </p:cNvPicPr>
          <p:nvPr/>
        </p:nvPicPr>
        <p:blipFill>
          <a:blip r:embed="rId4" cstate="print"/>
          <a:stretch>
            <a:fillRect/>
          </a:stretch>
        </p:blipFill>
        <p:spPr>
          <a:xfrm>
            <a:off x="1296144" y="3933056"/>
            <a:ext cx="5652120" cy="2664916"/>
          </a:xfrm>
          <a:prstGeom prst="rect">
            <a:avLst/>
          </a:prstGeom>
        </p:spPr>
      </p:pic>
      <p:sp>
        <p:nvSpPr>
          <p:cNvPr id="6" name="TextBox 5"/>
          <p:cNvSpPr txBox="1"/>
          <p:nvPr/>
        </p:nvSpPr>
        <p:spPr>
          <a:xfrm>
            <a:off x="6228184" y="1124744"/>
            <a:ext cx="1224136" cy="738664"/>
          </a:xfrm>
          <a:prstGeom prst="rect">
            <a:avLst/>
          </a:prstGeom>
          <a:noFill/>
        </p:spPr>
        <p:txBody>
          <a:bodyPr wrap="square" rtlCol="0">
            <a:spAutoFit/>
          </a:bodyPr>
          <a:lstStyle/>
          <a:p>
            <a:r>
              <a:rPr lang="en-US" altLang="ko-KR" sz="1400" b="1" dirty="0" smtClean="0">
                <a:latin typeface="Times New Roman" pitchFamily="18" charset="0"/>
                <a:cs typeface="Times New Roman" pitchFamily="18" charset="0"/>
              </a:rPr>
              <a:t>W = </a:t>
            </a:r>
            <a:r>
              <a:rPr lang="en-US" altLang="ko-KR" sz="1400" b="1" dirty="0" err="1" smtClean="0">
                <a:latin typeface="Times New Roman" pitchFamily="18" charset="0"/>
                <a:cs typeface="Times New Roman" pitchFamily="18" charset="0"/>
              </a:rPr>
              <a:t>FeO</a:t>
            </a:r>
            <a:endParaRPr lang="en-US" altLang="ko-KR" sz="1400" b="1"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M = Fe</a:t>
            </a:r>
            <a:r>
              <a:rPr lang="en-US" altLang="ko-KR" sz="1400" b="1" baseline="-25000" dirty="0" smtClean="0">
                <a:latin typeface="Times New Roman" pitchFamily="18" charset="0"/>
                <a:cs typeface="Times New Roman" pitchFamily="18" charset="0"/>
              </a:rPr>
              <a:t>3</a:t>
            </a:r>
            <a:r>
              <a:rPr lang="en-US" altLang="ko-KR" sz="1400" b="1" dirty="0" smtClean="0">
                <a:latin typeface="Times New Roman" pitchFamily="18" charset="0"/>
                <a:cs typeface="Times New Roman" pitchFamily="18" charset="0"/>
              </a:rPr>
              <a:t>O</a:t>
            </a:r>
            <a:r>
              <a:rPr lang="en-US" altLang="ko-KR" sz="1400" b="1" baseline="-25000" dirty="0" smtClean="0">
                <a:latin typeface="Times New Roman" pitchFamily="18" charset="0"/>
                <a:cs typeface="Times New Roman" pitchFamily="18" charset="0"/>
              </a:rPr>
              <a:t>4</a:t>
            </a:r>
            <a:endParaRPr lang="en-US" altLang="ko-KR" sz="1400" b="1"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 F  = Fe</a:t>
            </a:r>
            <a:r>
              <a:rPr lang="en-US" altLang="ko-KR" sz="1400" b="1" baseline="-25000" dirty="0" smtClean="0">
                <a:latin typeface="Times New Roman" pitchFamily="18" charset="0"/>
                <a:cs typeface="Times New Roman" pitchFamily="18" charset="0"/>
              </a:rPr>
              <a:t>2</a:t>
            </a:r>
            <a:r>
              <a:rPr lang="en-US" altLang="ko-KR" sz="1400" b="1" dirty="0" smtClean="0">
                <a:latin typeface="Times New Roman" pitchFamily="18" charset="0"/>
                <a:cs typeface="Times New Roman" pitchFamily="18" charset="0"/>
              </a:rPr>
              <a:t>SiO</a:t>
            </a:r>
            <a:r>
              <a:rPr lang="en-US" altLang="ko-KR" sz="1400" b="1" baseline="-25000" dirty="0" smtClean="0">
                <a:latin typeface="Times New Roman" pitchFamily="18" charset="0"/>
                <a:cs typeface="Times New Roman" pitchFamily="18" charset="0"/>
              </a:rPr>
              <a:t>4</a:t>
            </a:r>
            <a:endParaRPr lang="ko-KR" altLang="en-US" sz="1400" b="1" baseline="-25000" dirty="0">
              <a:latin typeface="Times New Roman" pitchFamily="18" charset="0"/>
              <a:cs typeface="Times New Roman" pitchFamily="18" charset="0"/>
            </a:endParaRPr>
          </a:p>
        </p:txBody>
      </p:sp>
      <p:graphicFrame>
        <p:nvGraphicFramePr>
          <p:cNvPr id="111619" name="Object 3"/>
          <p:cNvGraphicFramePr>
            <a:graphicFrameLocks noChangeAspect="1"/>
          </p:cNvGraphicFramePr>
          <p:nvPr/>
        </p:nvGraphicFramePr>
        <p:xfrm>
          <a:off x="1259632" y="692696"/>
          <a:ext cx="5256584" cy="3671776"/>
        </p:xfrm>
        <a:graphic>
          <a:graphicData uri="http://schemas.openxmlformats.org/presentationml/2006/ole">
            <p:oleObj spid="_x0000_s111619" name="Graph" r:id="rId5" imgW="4154760" imgH="2901600" progId="Origin50.Graph">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Characterization of Oxides</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grpSp>
        <p:nvGrpSpPr>
          <p:cNvPr id="7" name="그룹 6"/>
          <p:cNvGrpSpPr>
            <a:grpSpLocks noChangeAspect="1"/>
          </p:cNvGrpSpPr>
          <p:nvPr/>
        </p:nvGrpSpPr>
        <p:grpSpPr>
          <a:xfrm>
            <a:off x="755576" y="1052736"/>
            <a:ext cx="3344463" cy="5380368"/>
            <a:chOff x="827584" y="116632"/>
            <a:chExt cx="3901058" cy="6275784"/>
          </a:xfrm>
        </p:grpSpPr>
        <p:grpSp>
          <p:nvGrpSpPr>
            <p:cNvPr id="8" name="그룹 13"/>
            <p:cNvGrpSpPr/>
            <p:nvPr/>
          </p:nvGrpSpPr>
          <p:grpSpPr>
            <a:xfrm>
              <a:off x="827584" y="116632"/>
              <a:ext cx="3672407" cy="3024335"/>
              <a:chOff x="899592" y="620688"/>
              <a:chExt cx="3672407" cy="3024335"/>
            </a:xfrm>
          </p:grpSpPr>
          <p:grpSp>
            <p:nvGrpSpPr>
              <p:cNvPr id="14" name="그룹 13"/>
              <p:cNvGrpSpPr/>
              <p:nvPr/>
            </p:nvGrpSpPr>
            <p:grpSpPr>
              <a:xfrm>
                <a:off x="971600" y="908720"/>
                <a:ext cx="3600399" cy="2736303"/>
                <a:chOff x="467544" y="3068960"/>
                <a:chExt cx="3600399" cy="2736303"/>
              </a:xfrm>
            </p:grpSpPr>
            <p:pic>
              <p:nvPicPr>
                <p:cNvPr id="16" name="그림 15" descr="6x100_1.bmp"/>
                <p:cNvPicPr>
                  <a:picLocks noChangeAspect="1"/>
                </p:cNvPicPr>
                <p:nvPr/>
              </p:nvPicPr>
              <p:blipFill>
                <a:blip r:embed="rId3" cstate="print"/>
                <a:srcRect l="44744" t="12540" r="12087" b="46450"/>
                <a:stretch>
                  <a:fillRect/>
                </a:stretch>
              </p:blipFill>
              <p:spPr>
                <a:xfrm rot="10800000">
                  <a:off x="467544" y="3068960"/>
                  <a:ext cx="3600399" cy="2736303"/>
                </a:xfrm>
                <a:prstGeom prst="rect">
                  <a:avLst/>
                </a:prstGeom>
              </p:spPr>
            </p:pic>
            <p:pic>
              <p:nvPicPr>
                <p:cNvPr id="17" name="그림 5" descr="100.jpg"/>
                <p:cNvPicPr>
                  <a:picLocks noChangeAspect="1"/>
                </p:cNvPicPr>
                <p:nvPr/>
              </p:nvPicPr>
              <p:blipFill>
                <a:blip r:embed="rId4" cstate="print"/>
                <a:stretch>
                  <a:fillRect/>
                </a:stretch>
              </p:blipFill>
              <p:spPr>
                <a:xfrm>
                  <a:off x="539552" y="3140968"/>
                  <a:ext cx="908288" cy="278048"/>
                </a:xfrm>
                <a:prstGeom prst="rect">
                  <a:avLst/>
                </a:prstGeom>
              </p:spPr>
            </p:pic>
          </p:grpSp>
          <p:sp>
            <p:nvSpPr>
              <p:cNvPr id="15" name="TextBox 14"/>
              <p:cNvSpPr txBox="1"/>
              <p:nvPr/>
            </p:nvSpPr>
            <p:spPr>
              <a:xfrm>
                <a:off x="899592" y="620688"/>
                <a:ext cx="576064" cy="307777"/>
              </a:xfrm>
              <a:prstGeom prst="rect">
                <a:avLst/>
              </a:prstGeom>
              <a:solidFill>
                <a:schemeClr val="bg1"/>
              </a:solidFill>
              <a:ln w="25400">
                <a:noFill/>
              </a:ln>
            </p:spPr>
            <p:txBody>
              <a:bodyPr wrap="square" rtlCol="0">
                <a:spAutoFit/>
              </a:bodyPr>
              <a:lstStyle/>
              <a:p>
                <a:r>
                  <a:rPr lang="en-US" altLang="ko-KR" sz="1400" dirty="0" smtClean="0">
                    <a:latin typeface="Times New Roman" pitchFamily="18" charset="0"/>
                    <a:cs typeface="Times New Roman" pitchFamily="18" charset="0"/>
                  </a:rPr>
                  <a:t>(a)</a:t>
                </a:r>
                <a:endParaRPr lang="ko-KR" altLang="en-US" sz="1400" baseline="-25000" dirty="0">
                  <a:latin typeface="Times New Roman" pitchFamily="18" charset="0"/>
                  <a:cs typeface="Times New Roman" pitchFamily="18" charset="0"/>
                </a:endParaRPr>
              </a:p>
            </p:txBody>
          </p:sp>
        </p:grpSp>
        <p:grpSp>
          <p:nvGrpSpPr>
            <p:cNvPr id="9" name="그룹 20"/>
            <p:cNvGrpSpPr/>
            <p:nvPr/>
          </p:nvGrpSpPr>
          <p:grpSpPr>
            <a:xfrm>
              <a:off x="827584" y="3212976"/>
              <a:ext cx="3901058" cy="3179440"/>
              <a:chOff x="827584" y="3212976"/>
              <a:chExt cx="3901058" cy="3179440"/>
            </a:xfrm>
          </p:grpSpPr>
          <p:sp>
            <p:nvSpPr>
              <p:cNvPr id="10" name="TextBox 9"/>
              <p:cNvSpPr txBox="1"/>
              <p:nvPr/>
            </p:nvSpPr>
            <p:spPr>
              <a:xfrm>
                <a:off x="827584" y="3212976"/>
                <a:ext cx="576064" cy="307777"/>
              </a:xfrm>
              <a:prstGeom prst="rect">
                <a:avLst/>
              </a:prstGeom>
              <a:solidFill>
                <a:schemeClr val="bg1"/>
              </a:solidFill>
              <a:ln w="25400">
                <a:noFill/>
              </a:ln>
            </p:spPr>
            <p:txBody>
              <a:bodyPr wrap="square" rtlCol="0">
                <a:spAutoFit/>
              </a:bodyPr>
              <a:lstStyle/>
              <a:p>
                <a:r>
                  <a:rPr lang="en-US" altLang="ko-KR" sz="1400" dirty="0" smtClean="0">
                    <a:latin typeface="Times New Roman" pitchFamily="18" charset="0"/>
                    <a:cs typeface="Times New Roman" pitchFamily="18" charset="0"/>
                  </a:rPr>
                  <a:t>(b)</a:t>
                </a:r>
                <a:endParaRPr lang="ko-KR" altLang="en-US" sz="1400" baseline="-25000" dirty="0">
                  <a:latin typeface="Times New Roman" pitchFamily="18" charset="0"/>
                  <a:cs typeface="Times New Roman" pitchFamily="18" charset="0"/>
                </a:endParaRPr>
              </a:p>
            </p:txBody>
          </p:sp>
          <p:grpSp>
            <p:nvGrpSpPr>
              <p:cNvPr id="11" name="그룹 19"/>
              <p:cNvGrpSpPr/>
              <p:nvPr/>
            </p:nvGrpSpPr>
            <p:grpSpPr>
              <a:xfrm>
                <a:off x="899592" y="3573016"/>
                <a:ext cx="3829050" cy="2819400"/>
                <a:chOff x="2657475" y="2019300"/>
                <a:chExt cx="3829050" cy="2819400"/>
              </a:xfrm>
            </p:grpSpPr>
            <p:pic>
              <p:nvPicPr>
                <p:cNvPr id="12" name="Picture 7"/>
                <p:cNvPicPr>
                  <a:picLocks noChangeAspect="1" noChangeArrowheads="1"/>
                </p:cNvPicPr>
                <p:nvPr/>
              </p:nvPicPr>
              <p:blipFill>
                <a:blip r:embed="rId5" cstate="print"/>
                <a:srcRect/>
                <a:stretch>
                  <a:fillRect/>
                </a:stretch>
              </p:blipFill>
              <p:spPr bwMode="auto">
                <a:xfrm rot="10800000">
                  <a:off x="2657475" y="2019300"/>
                  <a:ext cx="3829050" cy="2819400"/>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srcRect/>
                <a:stretch>
                  <a:fillRect/>
                </a:stretch>
              </p:blipFill>
              <p:spPr bwMode="auto">
                <a:xfrm>
                  <a:off x="2699792" y="2060848"/>
                  <a:ext cx="542925" cy="228600"/>
                </a:xfrm>
                <a:prstGeom prst="rect">
                  <a:avLst/>
                </a:prstGeom>
                <a:noFill/>
                <a:ln w="9525">
                  <a:noFill/>
                  <a:miter lim="800000"/>
                  <a:headEnd/>
                  <a:tailEnd/>
                </a:ln>
              </p:spPr>
            </p:pic>
          </p:grpSp>
        </p:grpSp>
      </p:grpSp>
      <p:sp>
        <p:nvSpPr>
          <p:cNvPr id="18" name="TextBox 17"/>
          <p:cNvSpPr txBox="1"/>
          <p:nvPr/>
        </p:nvSpPr>
        <p:spPr>
          <a:xfrm>
            <a:off x="611560" y="692696"/>
            <a:ext cx="4104456" cy="369332"/>
          </a:xfrm>
          <a:prstGeom prst="rect">
            <a:avLst/>
          </a:prstGeom>
          <a:noFill/>
        </p:spPr>
        <p:txBody>
          <a:bodyPr wrap="square" rtlCol="0">
            <a:spAutoFit/>
          </a:bodyPr>
          <a:lstStyle/>
          <a:p>
            <a:r>
              <a:rPr lang="en-US" altLang="ko-KR" dirty="0" smtClean="0"/>
              <a:t>Ni Alloy, 1000 ˚C</a:t>
            </a:r>
            <a:endParaRPr lang="ko-KR" altLang="en-US" dirty="0"/>
          </a:p>
        </p:txBody>
      </p:sp>
      <p:grpSp>
        <p:nvGrpSpPr>
          <p:cNvPr id="37" name="그룹 36"/>
          <p:cNvGrpSpPr/>
          <p:nvPr/>
        </p:nvGrpSpPr>
        <p:grpSpPr>
          <a:xfrm>
            <a:off x="4283968" y="1124744"/>
            <a:ext cx="4109482" cy="3625444"/>
            <a:chOff x="5004048" y="1988840"/>
            <a:chExt cx="3821450" cy="3409420"/>
          </a:xfrm>
        </p:grpSpPr>
        <p:grpSp>
          <p:nvGrpSpPr>
            <p:cNvPr id="38" name="그룹 40"/>
            <p:cNvGrpSpPr>
              <a:grpSpLocks noChangeAspect="1"/>
            </p:cNvGrpSpPr>
            <p:nvPr/>
          </p:nvGrpSpPr>
          <p:grpSpPr>
            <a:xfrm>
              <a:off x="5004048" y="1988840"/>
              <a:ext cx="3821450" cy="3409420"/>
              <a:chOff x="4139952" y="260648"/>
              <a:chExt cx="6648698" cy="5931831"/>
            </a:xfrm>
          </p:grpSpPr>
          <p:pic>
            <p:nvPicPr>
              <p:cNvPr id="43" name="Picture 14" descr="C:\Documents and Settings\user1\바탕 화면\새 폴더\thesis_\fig\006\map\Si.png"/>
              <p:cNvPicPr>
                <a:picLocks noChangeAspect="1" noChangeArrowheads="1"/>
              </p:cNvPicPr>
              <p:nvPr/>
            </p:nvPicPr>
            <p:blipFill>
              <a:blip r:embed="rId7" cstate="print"/>
              <a:srcRect/>
              <a:stretch>
                <a:fillRect/>
              </a:stretch>
            </p:blipFill>
            <p:spPr bwMode="auto">
              <a:xfrm rot="10800000">
                <a:off x="4178507" y="4592279"/>
                <a:ext cx="3263900" cy="1600200"/>
              </a:xfrm>
              <a:prstGeom prst="rect">
                <a:avLst/>
              </a:prstGeom>
              <a:noFill/>
            </p:spPr>
          </p:pic>
          <p:pic>
            <p:nvPicPr>
              <p:cNvPr id="44" name="Picture 16" descr="C:\Documents and Settings\user1\바탕 화면\새 폴더\thesis_\fig\006\map\Fe.png"/>
              <p:cNvPicPr>
                <a:picLocks noChangeAspect="1" noChangeArrowheads="1"/>
              </p:cNvPicPr>
              <p:nvPr/>
            </p:nvPicPr>
            <p:blipFill>
              <a:blip r:embed="rId8" cstate="print"/>
              <a:srcRect/>
              <a:stretch>
                <a:fillRect/>
              </a:stretch>
            </p:blipFill>
            <p:spPr bwMode="auto">
              <a:xfrm rot="10800000">
                <a:off x="7505700" y="2564904"/>
                <a:ext cx="3276600" cy="1612900"/>
              </a:xfrm>
              <a:prstGeom prst="rect">
                <a:avLst/>
              </a:prstGeom>
              <a:noFill/>
            </p:spPr>
          </p:pic>
          <p:pic>
            <p:nvPicPr>
              <p:cNvPr id="45" name="Picture 18" descr="C:\Documents and Settings\user1\바탕 화면\새 폴더\thesis_\fig\006\map\Ni.png"/>
              <p:cNvPicPr>
                <a:picLocks noChangeAspect="1" noChangeArrowheads="1"/>
              </p:cNvPicPr>
              <p:nvPr/>
            </p:nvPicPr>
            <p:blipFill>
              <a:blip r:embed="rId9" cstate="print"/>
              <a:srcRect/>
              <a:stretch>
                <a:fillRect/>
              </a:stretch>
            </p:blipFill>
            <p:spPr bwMode="auto">
              <a:xfrm rot="10800000">
                <a:off x="7499350" y="4587177"/>
                <a:ext cx="3289300" cy="1600200"/>
              </a:xfrm>
              <a:prstGeom prst="rect">
                <a:avLst/>
              </a:prstGeom>
              <a:noFill/>
            </p:spPr>
          </p:pic>
          <p:pic>
            <p:nvPicPr>
              <p:cNvPr id="46" name="Picture 19" descr="C:\Documents and Settings\user1\바탕 화면\새 폴더\thesis_\fig\006\map\O.png"/>
              <p:cNvPicPr>
                <a:picLocks noChangeAspect="1" noChangeArrowheads="1"/>
              </p:cNvPicPr>
              <p:nvPr/>
            </p:nvPicPr>
            <p:blipFill>
              <a:blip r:embed="rId10" cstate="print"/>
              <a:srcRect/>
              <a:stretch>
                <a:fillRect/>
              </a:stretch>
            </p:blipFill>
            <p:spPr bwMode="auto">
              <a:xfrm rot="10800000">
                <a:off x="4139952" y="2564904"/>
                <a:ext cx="3263900" cy="1612900"/>
              </a:xfrm>
              <a:prstGeom prst="rect">
                <a:avLst/>
              </a:prstGeom>
              <a:noFill/>
            </p:spPr>
          </p:pic>
          <p:pic>
            <p:nvPicPr>
              <p:cNvPr id="47" name="Picture 20"/>
              <p:cNvPicPr>
                <a:picLocks noChangeAspect="1" noChangeArrowheads="1"/>
              </p:cNvPicPr>
              <p:nvPr/>
            </p:nvPicPr>
            <p:blipFill>
              <a:blip r:embed="rId11" cstate="print"/>
              <a:srcRect/>
              <a:stretch>
                <a:fillRect/>
              </a:stretch>
            </p:blipFill>
            <p:spPr bwMode="auto">
              <a:xfrm>
                <a:off x="4139952" y="548680"/>
                <a:ext cx="3240360" cy="1800200"/>
              </a:xfrm>
              <a:prstGeom prst="rect">
                <a:avLst/>
              </a:prstGeom>
              <a:noFill/>
              <a:ln w="9525">
                <a:noFill/>
                <a:miter lim="800000"/>
                <a:headEnd/>
                <a:tailEnd/>
              </a:ln>
            </p:spPr>
          </p:pic>
          <p:sp>
            <p:nvSpPr>
              <p:cNvPr id="48" name="TextBox 47"/>
              <p:cNvSpPr txBox="1"/>
              <p:nvPr/>
            </p:nvSpPr>
            <p:spPr>
              <a:xfrm>
                <a:off x="4139952" y="260648"/>
                <a:ext cx="2881489" cy="321289"/>
              </a:xfrm>
              <a:prstGeom prst="rect">
                <a:avLst/>
              </a:prstGeom>
              <a:solidFill>
                <a:schemeClr val="bg1"/>
              </a:solidFill>
              <a:ln w="25400">
                <a:noFill/>
              </a:ln>
            </p:spPr>
            <p:txBody>
              <a:bodyPr wrap="square" lIns="0" tIns="0" rIns="0" bIns="0" rtlCol="0">
                <a:spAutoFit/>
              </a:bodyPr>
              <a:lstStyle/>
              <a:p>
                <a:r>
                  <a:rPr lang="en-US" altLang="ko-KR" sz="1200" dirty="0" smtClean="0">
                    <a:latin typeface="Times New Roman" pitchFamily="18" charset="0"/>
                    <a:cs typeface="Times New Roman" pitchFamily="18" charset="0"/>
                  </a:rPr>
                  <a:t>(a)- BSE</a:t>
                </a:r>
                <a:endParaRPr lang="ko-KR" altLang="en-US" sz="1200" baseline="-25000" dirty="0">
                  <a:latin typeface="Times New Roman" pitchFamily="18" charset="0"/>
                  <a:cs typeface="Times New Roman" pitchFamily="18" charset="0"/>
                </a:endParaRPr>
              </a:p>
            </p:txBody>
          </p:sp>
        </p:grpSp>
        <p:sp>
          <p:nvSpPr>
            <p:cNvPr id="39" name="TextBox 38"/>
            <p:cNvSpPr txBox="1"/>
            <p:nvPr/>
          </p:nvSpPr>
          <p:spPr>
            <a:xfrm>
              <a:off x="5042603" y="3091262"/>
              <a:ext cx="825542" cy="184666"/>
            </a:xfrm>
            <a:prstGeom prst="rect">
              <a:avLst/>
            </a:prstGeom>
            <a:solidFill>
              <a:schemeClr val="bg1"/>
            </a:solidFill>
            <a:ln w="25400">
              <a:noFill/>
            </a:ln>
          </p:spPr>
          <p:txBody>
            <a:bodyPr wrap="square" lIns="0" tIns="0" rIns="0" bIns="0" rtlCol="0">
              <a:spAutoFit/>
            </a:bodyPr>
            <a:lstStyle/>
            <a:p>
              <a:r>
                <a:rPr lang="en-US" altLang="ko-KR" sz="1200" dirty="0" smtClean="0">
                  <a:latin typeface="Times New Roman" pitchFamily="18" charset="0"/>
                  <a:cs typeface="Times New Roman" pitchFamily="18" charset="0"/>
                </a:rPr>
                <a:t>(b)-O</a:t>
              </a:r>
              <a:endParaRPr lang="ko-KR" altLang="en-US" sz="1200" baseline="-25000" dirty="0">
                <a:latin typeface="Times New Roman" pitchFamily="18" charset="0"/>
                <a:cs typeface="Times New Roman" pitchFamily="18" charset="0"/>
              </a:endParaRPr>
            </a:p>
          </p:txBody>
        </p:sp>
        <p:sp>
          <p:nvSpPr>
            <p:cNvPr id="40" name="TextBox 39"/>
            <p:cNvSpPr txBox="1"/>
            <p:nvPr/>
          </p:nvSpPr>
          <p:spPr>
            <a:xfrm>
              <a:off x="6948264" y="3118666"/>
              <a:ext cx="1296144" cy="184666"/>
            </a:xfrm>
            <a:prstGeom prst="rect">
              <a:avLst/>
            </a:prstGeom>
            <a:solidFill>
              <a:schemeClr val="bg1"/>
            </a:solidFill>
            <a:ln w="25400">
              <a:noFill/>
            </a:ln>
          </p:spPr>
          <p:txBody>
            <a:bodyPr wrap="square" lIns="0" tIns="0" rIns="0" bIns="0" rtlCol="0">
              <a:spAutoFit/>
            </a:bodyPr>
            <a:lstStyle/>
            <a:p>
              <a:r>
                <a:rPr lang="en-US" altLang="ko-KR" sz="1200" dirty="0" smtClean="0">
                  <a:latin typeface="Times New Roman" pitchFamily="18" charset="0"/>
                  <a:cs typeface="Times New Roman" pitchFamily="18" charset="0"/>
                </a:rPr>
                <a:t>(c)-Fe</a:t>
              </a:r>
              <a:endParaRPr lang="ko-KR" altLang="en-US" sz="1200" baseline="-25000" dirty="0">
                <a:latin typeface="Times New Roman" pitchFamily="18" charset="0"/>
                <a:cs typeface="Times New Roman" pitchFamily="18" charset="0"/>
              </a:endParaRPr>
            </a:p>
          </p:txBody>
        </p:sp>
        <p:sp>
          <p:nvSpPr>
            <p:cNvPr id="41" name="TextBox 40"/>
            <p:cNvSpPr txBox="1"/>
            <p:nvPr/>
          </p:nvSpPr>
          <p:spPr>
            <a:xfrm>
              <a:off x="5053754" y="4281945"/>
              <a:ext cx="958406" cy="184666"/>
            </a:xfrm>
            <a:prstGeom prst="rect">
              <a:avLst/>
            </a:prstGeom>
            <a:solidFill>
              <a:schemeClr val="bg1"/>
            </a:solidFill>
            <a:ln w="25400">
              <a:noFill/>
            </a:ln>
          </p:spPr>
          <p:txBody>
            <a:bodyPr wrap="square" lIns="0" tIns="0" rIns="0" bIns="0" rtlCol="0">
              <a:spAutoFit/>
            </a:bodyPr>
            <a:lstStyle/>
            <a:p>
              <a:r>
                <a:rPr lang="en-US" altLang="ko-KR" sz="1200" dirty="0" smtClean="0">
                  <a:latin typeface="Times New Roman" pitchFamily="18" charset="0"/>
                  <a:cs typeface="Times New Roman" pitchFamily="18" charset="0"/>
                </a:rPr>
                <a:t>(d)-Si</a:t>
              </a:r>
              <a:endParaRPr lang="ko-KR" altLang="en-US" sz="1200" baseline="-25000" dirty="0">
                <a:latin typeface="Times New Roman" pitchFamily="18" charset="0"/>
                <a:cs typeface="Times New Roman" pitchFamily="18" charset="0"/>
              </a:endParaRPr>
            </a:p>
          </p:txBody>
        </p:sp>
        <p:sp>
          <p:nvSpPr>
            <p:cNvPr id="42" name="TextBox 41"/>
            <p:cNvSpPr txBox="1"/>
            <p:nvPr/>
          </p:nvSpPr>
          <p:spPr>
            <a:xfrm>
              <a:off x="6948264" y="4279850"/>
              <a:ext cx="576064" cy="184666"/>
            </a:xfrm>
            <a:prstGeom prst="rect">
              <a:avLst/>
            </a:prstGeom>
            <a:solidFill>
              <a:schemeClr val="bg1"/>
            </a:solidFill>
            <a:ln w="25400">
              <a:noFill/>
            </a:ln>
          </p:spPr>
          <p:txBody>
            <a:bodyPr wrap="square" lIns="0" tIns="0" rIns="0" bIns="0" rtlCol="0">
              <a:spAutoFit/>
            </a:bodyPr>
            <a:lstStyle/>
            <a:p>
              <a:r>
                <a:rPr lang="en-US" altLang="ko-KR" sz="1200" dirty="0" smtClean="0">
                  <a:latin typeface="Times New Roman" pitchFamily="18" charset="0"/>
                  <a:cs typeface="Times New Roman" pitchFamily="18" charset="0"/>
                </a:rPr>
                <a:t>(e)-Ni</a:t>
              </a:r>
              <a:endParaRPr lang="ko-KR" altLang="en-US" sz="1200" baseline="-25000" dirty="0">
                <a:latin typeface="Times New Roman" pitchFamily="18" charset="0"/>
                <a:cs typeface="Times New Roman" pitchFamily="18" charset="0"/>
              </a:endParaRPr>
            </a:p>
          </p:txBody>
        </p:sp>
      </p:grpSp>
      <p:sp>
        <p:nvSpPr>
          <p:cNvPr id="27" name="Text Box 4"/>
          <p:cNvSpPr txBox="1">
            <a:spLocks noChangeArrowheads="1"/>
          </p:cNvSpPr>
          <p:nvPr/>
        </p:nvSpPr>
        <p:spPr bwMode="auto">
          <a:xfrm>
            <a:off x="4220344" y="5309592"/>
            <a:ext cx="4528120" cy="707886"/>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b="1" dirty="0" smtClean="0">
                <a:latin typeface="Times New Roman" pitchFamily="18" charset="0"/>
              </a:rPr>
              <a:t> </a:t>
            </a:r>
            <a:r>
              <a:rPr lang="en-US" altLang="ko-KR" sz="2000" dirty="0" smtClean="0"/>
              <a:t>Volume fraction of </a:t>
            </a:r>
            <a:r>
              <a:rPr lang="en-US" altLang="ko-KR" sz="2000" dirty="0" err="1" smtClean="0"/>
              <a:t>FeO</a:t>
            </a:r>
            <a:r>
              <a:rPr lang="en-US" altLang="ko-KR" sz="2000" baseline="-25000" dirty="0" err="1" smtClean="0"/>
              <a:t>x</a:t>
            </a:r>
            <a:r>
              <a:rPr lang="en-US" altLang="ko-KR" sz="2000" dirty="0" smtClean="0"/>
              <a:t> / Fe</a:t>
            </a:r>
            <a:r>
              <a:rPr lang="en-US" altLang="ko-KR" sz="2000" baseline="-25000" dirty="0" smtClean="0"/>
              <a:t>2</a:t>
            </a:r>
            <a:r>
              <a:rPr lang="en-US" altLang="ko-KR" sz="2000" dirty="0" smtClean="0"/>
              <a:t>SiO</a:t>
            </a:r>
            <a:r>
              <a:rPr lang="en-US" altLang="ko-KR" sz="2000" baseline="-25000" dirty="0" smtClean="0"/>
              <a:t>4</a:t>
            </a:r>
          </a:p>
          <a:p>
            <a:pPr latinLnBrk="0"/>
            <a:r>
              <a:rPr lang="en-US" altLang="ko-KR" sz="2000" dirty="0" smtClean="0"/>
              <a:t>     = 91 / 9 ~ 84 / 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Characterization of Oxides</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sp>
        <p:nvSpPr>
          <p:cNvPr id="18" name="TextBox 17"/>
          <p:cNvSpPr txBox="1"/>
          <p:nvPr/>
        </p:nvSpPr>
        <p:spPr>
          <a:xfrm>
            <a:off x="611560" y="692696"/>
            <a:ext cx="4104456" cy="369332"/>
          </a:xfrm>
          <a:prstGeom prst="rect">
            <a:avLst/>
          </a:prstGeom>
          <a:noFill/>
        </p:spPr>
        <p:txBody>
          <a:bodyPr wrap="square" rtlCol="0">
            <a:spAutoFit/>
          </a:bodyPr>
          <a:lstStyle/>
          <a:p>
            <a:r>
              <a:rPr lang="en-US" altLang="ko-KR" dirty="0" smtClean="0"/>
              <a:t>Ni Alloy, 1250 ˚C</a:t>
            </a:r>
            <a:endParaRPr lang="ko-KR" altLang="en-US" dirty="0"/>
          </a:p>
        </p:txBody>
      </p:sp>
      <p:pic>
        <p:nvPicPr>
          <p:cNvPr id="27" name="그림 26" descr="256_bse.jpg"/>
          <p:cNvPicPr>
            <a:picLocks noChangeAspect="1"/>
          </p:cNvPicPr>
          <p:nvPr/>
        </p:nvPicPr>
        <p:blipFill>
          <a:blip r:embed="rId3" cstate="print"/>
          <a:stretch>
            <a:fillRect/>
          </a:stretch>
        </p:blipFill>
        <p:spPr>
          <a:xfrm>
            <a:off x="827584" y="1124744"/>
            <a:ext cx="3240360" cy="5390010"/>
          </a:xfrm>
          <a:prstGeom prst="rect">
            <a:avLst/>
          </a:prstGeom>
        </p:spPr>
      </p:pic>
      <p:pic>
        <p:nvPicPr>
          <p:cNvPr id="28" name="그림 27" descr="256_map.jpg"/>
          <p:cNvPicPr>
            <a:picLocks noChangeAspect="1"/>
          </p:cNvPicPr>
          <p:nvPr/>
        </p:nvPicPr>
        <p:blipFill>
          <a:blip r:embed="rId4" cstate="print"/>
          <a:stretch>
            <a:fillRect/>
          </a:stretch>
        </p:blipFill>
        <p:spPr>
          <a:xfrm>
            <a:off x="4355976" y="1700808"/>
            <a:ext cx="4273003" cy="44877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000000">
                      <a:alpha val="43137"/>
                    </a:srgbClr>
                  </a:outerShdw>
                </a:effectLst>
                <a:latin typeface="Arial Black" pitchFamily="34" charset="0"/>
                <a:ea typeface="굴림" pitchFamily="50" charset="-127"/>
                <a:cs typeface="Arial" pitchFamily="34" charset="0"/>
              </a:rPr>
              <a:t>Contents</a:t>
            </a:r>
            <a:endParaRPr lang="en-US" altLang="ko-KR" sz="2000" dirty="0">
              <a:solidFill>
                <a:schemeClr val="accent2">
                  <a:lumMod val="50000"/>
                </a:schemeClr>
              </a:solidFill>
              <a:effectLst>
                <a:outerShdw blurRad="38100" dist="38100" dir="2700000" algn="tl">
                  <a:srgbClr val="000000">
                    <a:alpha val="43137"/>
                  </a:srgbClr>
                </a:outerShdw>
              </a:effectLst>
              <a:latin typeface="Arial Black" pitchFamily="34" charset="0"/>
              <a:ea typeface="굴림" pitchFamily="50" charset="-127"/>
              <a:cs typeface="Arial" pitchFamily="34" charset="0"/>
            </a:endParaRPr>
          </a:p>
        </p:txBody>
      </p:sp>
      <p:sp>
        <p:nvSpPr>
          <p:cNvPr id="6149" name="Text Box 27"/>
          <p:cNvSpPr txBox="1">
            <a:spLocks noChangeArrowheads="1"/>
          </p:cNvSpPr>
          <p:nvPr/>
        </p:nvSpPr>
        <p:spPr bwMode="auto">
          <a:xfrm>
            <a:off x="971600" y="908720"/>
            <a:ext cx="7000924" cy="4247317"/>
          </a:xfrm>
          <a:prstGeom prst="rect">
            <a:avLst/>
          </a:prstGeom>
          <a:noFill/>
          <a:ln w="9525">
            <a:noFill/>
            <a:miter lim="800000"/>
            <a:headEnd/>
            <a:tailEnd/>
          </a:ln>
        </p:spPr>
        <p:txBody>
          <a:bodyPr wrap="square">
            <a:spAutoFit/>
          </a:bodyPr>
          <a:lstStyle/>
          <a:p>
            <a:pPr marL="342900" indent="-342900">
              <a:lnSpc>
                <a:spcPct val="150000"/>
              </a:lnSpc>
            </a:pPr>
            <a:r>
              <a:rPr lang="en-US" altLang="ko-KR" sz="2000" dirty="0" smtClean="0">
                <a:cs typeface="Times New Roman" pitchFamily="18" charset="0"/>
              </a:rPr>
              <a:t>Introduction</a:t>
            </a:r>
          </a:p>
          <a:p>
            <a:pPr marL="342900" indent="-342900">
              <a:lnSpc>
                <a:spcPct val="150000"/>
              </a:lnSpc>
            </a:pPr>
            <a:r>
              <a:rPr lang="en-US" altLang="ko-KR" sz="2000" dirty="0" smtClean="0">
                <a:cs typeface="Times New Roman" pitchFamily="18" charset="0"/>
              </a:rPr>
              <a:t>     Oxidation of Steel</a:t>
            </a:r>
          </a:p>
          <a:p>
            <a:pPr marL="342900" indent="-342900">
              <a:lnSpc>
                <a:spcPct val="150000"/>
              </a:lnSpc>
            </a:pPr>
            <a:r>
              <a:rPr lang="en-US" altLang="ko-KR" sz="2000" dirty="0" smtClean="0">
                <a:cs typeface="Times New Roman" pitchFamily="18" charset="0"/>
              </a:rPr>
              <a:t>     Red-scale     </a:t>
            </a:r>
          </a:p>
          <a:p>
            <a:pPr marL="342900" indent="-342900">
              <a:lnSpc>
                <a:spcPct val="150000"/>
              </a:lnSpc>
            </a:pPr>
            <a:endParaRPr lang="en-US" altLang="ko-KR" sz="2000" dirty="0" smtClean="0">
              <a:cs typeface="Times New Roman" pitchFamily="18" charset="0"/>
            </a:endParaRPr>
          </a:p>
          <a:p>
            <a:pPr marL="342900" indent="-342900">
              <a:lnSpc>
                <a:spcPct val="150000"/>
              </a:lnSpc>
            </a:pPr>
            <a:r>
              <a:rPr lang="en-US" altLang="ko-KR" sz="2000" dirty="0" smtClean="0">
                <a:cs typeface="Times New Roman" pitchFamily="18" charset="0"/>
              </a:rPr>
              <a:t>Prediction of  Oxide Formation and Growth</a:t>
            </a:r>
          </a:p>
          <a:p>
            <a:pPr marL="342900" indent="-342900">
              <a:lnSpc>
                <a:spcPct val="150000"/>
              </a:lnSpc>
            </a:pPr>
            <a:r>
              <a:rPr lang="en-US" altLang="ko-KR" sz="2000" dirty="0" smtClean="0">
                <a:cs typeface="Times New Roman" pitchFamily="18" charset="0"/>
              </a:rPr>
              <a:t>     </a:t>
            </a:r>
          </a:p>
          <a:p>
            <a:pPr marL="342900" indent="-342900">
              <a:lnSpc>
                <a:spcPct val="150000"/>
              </a:lnSpc>
            </a:pPr>
            <a:r>
              <a:rPr lang="en-US" altLang="ko-KR" sz="2000" dirty="0" smtClean="0">
                <a:cs typeface="Times New Roman" pitchFamily="18" charset="0"/>
              </a:rPr>
              <a:t>Oxidation Test and Characterization of Oxides</a:t>
            </a:r>
          </a:p>
          <a:p>
            <a:pPr marL="342900" indent="-342900">
              <a:lnSpc>
                <a:spcPct val="150000"/>
              </a:lnSpc>
            </a:pPr>
            <a:endParaRPr lang="en-US" altLang="ko-KR" sz="2000" dirty="0" smtClean="0">
              <a:cs typeface="Times New Roman" pitchFamily="18" charset="0"/>
            </a:endParaRPr>
          </a:p>
          <a:p>
            <a:pPr marL="342900" indent="-342900">
              <a:lnSpc>
                <a:spcPct val="150000"/>
              </a:lnSpc>
            </a:pPr>
            <a:r>
              <a:rPr lang="en-US" altLang="ko-KR" sz="2000" dirty="0" smtClean="0">
                <a:cs typeface="Times New Roman" pitchFamily="18" charset="0"/>
              </a:rPr>
              <a:t>Conclusions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Characterization of Oxides</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sp>
        <p:nvSpPr>
          <p:cNvPr id="18" name="TextBox 17"/>
          <p:cNvSpPr txBox="1"/>
          <p:nvPr/>
        </p:nvSpPr>
        <p:spPr>
          <a:xfrm>
            <a:off x="467544" y="836712"/>
            <a:ext cx="4104456" cy="369332"/>
          </a:xfrm>
          <a:prstGeom prst="rect">
            <a:avLst/>
          </a:prstGeom>
          <a:noFill/>
        </p:spPr>
        <p:txBody>
          <a:bodyPr wrap="square" rtlCol="0">
            <a:spAutoFit/>
          </a:bodyPr>
          <a:lstStyle/>
          <a:p>
            <a:r>
              <a:rPr lang="en-US" altLang="ko-KR" dirty="0" smtClean="0"/>
              <a:t>Al Alloy, 1000 ˚C</a:t>
            </a:r>
            <a:endParaRPr lang="ko-KR" altLang="en-US" dirty="0"/>
          </a:p>
        </p:txBody>
      </p:sp>
      <p:grpSp>
        <p:nvGrpSpPr>
          <p:cNvPr id="6" name="그룹 5"/>
          <p:cNvGrpSpPr/>
          <p:nvPr/>
        </p:nvGrpSpPr>
        <p:grpSpPr>
          <a:xfrm>
            <a:off x="4788024" y="1268760"/>
            <a:ext cx="3600400" cy="2520280"/>
            <a:chOff x="7092280" y="4337720"/>
            <a:chExt cx="3600400" cy="2520280"/>
          </a:xfrm>
        </p:grpSpPr>
        <p:pic>
          <p:nvPicPr>
            <p:cNvPr id="7" name="그림 6" descr="8x100.bmp"/>
            <p:cNvPicPr>
              <a:picLocks noChangeAspect="1"/>
            </p:cNvPicPr>
            <p:nvPr/>
          </p:nvPicPr>
          <p:blipFill>
            <a:blip r:embed="rId3" cstate="print"/>
            <a:srcRect l="38324" t="41659" r="20003" b="21878"/>
            <a:stretch>
              <a:fillRect/>
            </a:stretch>
          </p:blipFill>
          <p:spPr>
            <a:xfrm rot="10800000">
              <a:off x="7092280" y="4337720"/>
              <a:ext cx="3600400" cy="2520280"/>
            </a:xfrm>
            <a:prstGeom prst="rect">
              <a:avLst/>
            </a:prstGeom>
          </p:spPr>
        </p:pic>
        <p:pic>
          <p:nvPicPr>
            <p:cNvPr id="8" name="그림 7" descr="100.jpg"/>
            <p:cNvPicPr>
              <a:picLocks noChangeAspect="1"/>
            </p:cNvPicPr>
            <p:nvPr/>
          </p:nvPicPr>
          <p:blipFill>
            <a:blip r:embed="rId4" cstate="print"/>
            <a:stretch>
              <a:fillRect/>
            </a:stretch>
          </p:blipFill>
          <p:spPr>
            <a:xfrm>
              <a:off x="7141986" y="4385616"/>
              <a:ext cx="837472" cy="256369"/>
            </a:xfrm>
            <a:prstGeom prst="rect">
              <a:avLst/>
            </a:prstGeom>
          </p:spPr>
        </p:pic>
      </p:grpSp>
      <p:grpSp>
        <p:nvGrpSpPr>
          <p:cNvPr id="9" name="그룹 8"/>
          <p:cNvGrpSpPr>
            <a:grpSpLocks noChangeAspect="1"/>
          </p:cNvGrpSpPr>
          <p:nvPr/>
        </p:nvGrpSpPr>
        <p:grpSpPr>
          <a:xfrm>
            <a:off x="4788024" y="3861048"/>
            <a:ext cx="3632507" cy="2663804"/>
            <a:chOff x="3491880" y="2708920"/>
            <a:chExt cx="4319865" cy="3167860"/>
          </a:xfrm>
        </p:grpSpPr>
        <p:pic>
          <p:nvPicPr>
            <p:cNvPr id="10" name="그림 9" descr="8x800.bmp"/>
            <p:cNvPicPr>
              <a:picLocks noChangeAspect="1"/>
            </p:cNvPicPr>
            <p:nvPr/>
          </p:nvPicPr>
          <p:blipFill>
            <a:blip r:embed="rId5" cstate="print"/>
            <a:srcRect b="8335"/>
            <a:stretch>
              <a:fillRect/>
            </a:stretch>
          </p:blipFill>
          <p:spPr>
            <a:xfrm rot="10800000">
              <a:off x="3491880" y="2708920"/>
              <a:ext cx="4319865" cy="3167860"/>
            </a:xfrm>
            <a:prstGeom prst="rect">
              <a:avLst/>
            </a:prstGeom>
          </p:spPr>
        </p:pic>
        <p:pic>
          <p:nvPicPr>
            <p:cNvPr id="11" name="그림 10" descr="20.jpg"/>
            <p:cNvPicPr>
              <a:picLocks noChangeAspect="1"/>
            </p:cNvPicPr>
            <p:nvPr/>
          </p:nvPicPr>
          <p:blipFill>
            <a:blip r:embed="rId6" cstate="print"/>
            <a:stretch>
              <a:fillRect/>
            </a:stretch>
          </p:blipFill>
          <p:spPr>
            <a:xfrm>
              <a:off x="3530435" y="2747475"/>
              <a:ext cx="827871" cy="253430"/>
            </a:xfrm>
            <a:prstGeom prst="rect">
              <a:avLst/>
            </a:prstGeom>
          </p:spPr>
        </p:pic>
      </p:grpSp>
      <p:sp>
        <p:nvSpPr>
          <p:cNvPr id="12" name="TextBox 11"/>
          <p:cNvSpPr txBox="1"/>
          <p:nvPr/>
        </p:nvSpPr>
        <p:spPr>
          <a:xfrm>
            <a:off x="4788024" y="836712"/>
            <a:ext cx="4104456" cy="369332"/>
          </a:xfrm>
          <a:prstGeom prst="rect">
            <a:avLst/>
          </a:prstGeom>
          <a:noFill/>
        </p:spPr>
        <p:txBody>
          <a:bodyPr wrap="square" rtlCol="0">
            <a:spAutoFit/>
          </a:bodyPr>
          <a:lstStyle/>
          <a:p>
            <a:r>
              <a:rPr lang="en-US" altLang="ko-KR" dirty="0" smtClean="0"/>
              <a:t>Al Alloy, 1250 ˚C</a:t>
            </a:r>
            <a:endParaRPr lang="ko-KR" altLang="en-US" dirty="0"/>
          </a:p>
        </p:txBody>
      </p:sp>
      <p:grpSp>
        <p:nvGrpSpPr>
          <p:cNvPr id="13" name="그룹 12"/>
          <p:cNvGrpSpPr>
            <a:grpSpLocks noChangeAspect="1"/>
          </p:cNvGrpSpPr>
          <p:nvPr/>
        </p:nvGrpSpPr>
        <p:grpSpPr>
          <a:xfrm>
            <a:off x="539552" y="3861048"/>
            <a:ext cx="3558569" cy="2609584"/>
            <a:chOff x="1691680" y="116632"/>
            <a:chExt cx="4319865" cy="3167860"/>
          </a:xfrm>
        </p:grpSpPr>
        <p:pic>
          <p:nvPicPr>
            <p:cNvPr id="14" name="그림 13" descr="8x800_1.bmp"/>
            <p:cNvPicPr>
              <a:picLocks noChangeAspect="1"/>
            </p:cNvPicPr>
            <p:nvPr/>
          </p:nvPicPr>
          <p:blipFill>
            <a:blip r:embed="rId7" cstate="print"/>
            <a:srcRect b="8335"/>
            <a:stretch>
              <a:fillRect/>
            </a:stretch>
          </p:blipFill>
          <p:spPr>
            <a:xfrm rot="10800000">
              <a:off x="1691680" y="116632"/>
              <a:ext cx="4319865" cy="3167860"/>
            </a:xfrm>
            <a:prstGeom prst="rect">
              <a:avLst/>
            </a:prstGeom>
          </p:spPr>
        </p:pic>
        <p:pic>
          <p:nvPicPr>
            <p:cNvPr id="15" name="그림 14" descr="20.jpg"/>
            <p:cNvPicPr>
              <a:picLocks noChangeAspect="1"/>
            </p:cNvPicPr>
            <p:nvPr/>
          </p:nvPicPr>
          <p:blipFill>
            <a:blip r:embed="rId8" cstate="print"/>
            <a:stretch>
              <a:fillRect/>
            </a:stretch>
          </p:blipFill>
          <p:spPr>
            <a:xfrm>
              <a:off x="1763688" y="188640"/>
              <a:ext cx="714962" cy="218866"/>
            </a:xfrm>
            <a:prstGeom prst="rect">
              <a:avLst/>
            </a:prstGeom>
          </p:spPr>
        </p:pic>
      </p:grpSp>
      <p:grpSp>
        <p:nvGrpSpPr>
          <p:cNvPr id="16" name="그룹 15"/>
          <p:cNvGrpSpPr>
            <a:grpSpLocks noChangeAspect="1"/>
          </p:cNvGrpSpPr>
          <p:nvPr/>
        </p:nvGrpSpPr>
        <p:grpSpPr>
          <a:xfrm>
            <a:off x="539552" y="1340768"/>
            <a:ext cx="3535066" cy="2448272"/>
            <a:chOff x="755576" y="3501008"/>
            <a:chExt cx="3528392" cy="2443650"/>
          </a:xfrm>
        </p:grpSpPr>
        <p:pic>
          <p:nvPicPr>
            <p:cNvPr id="17" name="그림 16" descr="8x100_2.bmp"/>
            <p:cNvPicPr>
              <a:picLocks noChangeAspect="1"/>
            </p:cNvPicPr>
            <p:nvPr/>
          </p:nvPicPr>
          <p:blipFill>
            <a:blip r:embed="rId9" cstate="print"/>
            <a:srcRect l="44159" t="13597" r="15002" b="51049"/>
            <a:stretch>
              <a:fillRect/>
            </a:stretch>
          </p:blipFill>
          <p:spPr>
            <a:xfrm rot="10800000">
              <a:off x="755576" y="3501008"/>
              <a:ext cx="3528392" cy="2443650"/>
            </a:xfrm>
            <a:prstGeom prst="rect">
              <a:avLst/>
            </a:prstGeom>
          </p:spPr>
        </p:pic>
        <p:pic>
          <p:nvPicPr>
            <p:cNvPr id="19" name="그림 18" descr="100.jpg"/>
            <p:cNvPicPr>
              <a:picLocks noChangeAspect="1"/>
            </p:cNvPicPr>
            <p:nvPr/>
          </p:nvPicPr>
          <p:blipFill>
            <a:blip r:embed="rId10" cstate="print"/>
            <a:stretch>
              <a:fillRect/>
            </a:stretch>
          </p:blipFill>
          <p:spPr>
            <a:xfrm>
              <a:off x="827584" y="3573016"/>
              <a:ext cx="837472" cy="256369"/>
            </a:xfrm>
            <a:prstGeom prst="rect">
              <a:avLst/>
            </a:prstGeom>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Conclusions</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Text Box 4"/>
          <p:cNvSpPr txBox="1">
            <a:spLocks noChangeArrowheads="1"/>
          </p:cNvSpPr>
          <p:nvPr/>
        </p:nvSpPr>
        <p:spPr bwMode="auto">
          <a:xfrm>
            <a:off x="428596" y="857232"/>
            <a:ext cx="8358246" cy="4093428"/>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dirty="0" smtClean="0"/>
              <a:t> </a:t>
            </a:r>
            <a:r>
              <a:rPr lang="en-US" altLang="ko-KR" sz="2000" dirty="0" err="1" smtClean="0"/>
              <a:t>FeO</a:t>
            </a:r>
            <a:r>
              <a:rPr lang="en-US" altLang="ko-KR" sz="2000" dirty="0" smtClean="0"/>
              <a:t>, SiO</a:t>
            </a:r>
            <a:r>
              <a:rPr lang="en-US" altLang="ko-KR" sz="2000" baseline="-25000" dirty="0" smtClean="0"/>
              <a:t>2</a:t>
            </a:r>
            <a:r>
              <a:rPr lang="en-US" altLang="ko-KR" sz="2000" dirty="0" smtClean="0"/>
              <a:t>, Fe</a:t>
            </a:r>
            <a:r>
              <a:rPr lang="en-US" altLang="ko-KR" sz="2000" baseline="-25000" dirty="0" smtClean="0"/>
              <a:t>2</a:t>
            </a:r>
            <a:r>
              <a:rPr lang="en-US" altLang="ko-KR" sz="2000" dirty="0" smtClean="0"/>
              <a:t>SiO</a:t>
            </a:r>
            <a:r>
              <a:rPr lang="en-US" altLang="ko-KR" sz="2000" baseline="-25000" dirty="0" smtClean="0"/>
              <a:t>4 </a:t>
            </a:r>
            <a:r>
              <a:rPr lang="en-US" altLang="ko-KR" sz="2000" dirty="0" smtClean="0"/>
              <a:t>can form spontaneously in the air. </a:t>
            </a:r>
          </a:p>
          <a:p>
            <a:pPr latinLnBrk="0"/>
            <a:r>
              <a:rPr lang="en-US" altLang="ko-KR" sz="2000" dirty="0" smtClean="0"/>
              <a:t>  Fe</a:t>
            </a:r>
            <a:r>
              <a:rPr lang="en-US" altLang="ko-KR" sz="2000" baseline="-25000" dirty="0" smtClean="0"/>
              <a:t>2</a:t>
            </a:r>
            <a:r>
              <a:rPr lang="en-US" altLang="ko-KR" sz="2000" dirty="0" smtClean="0"/>
              <a:t>SiO</a:t>
            </a:r>
            <a:r>
              <a:rPr lang="en-US" altLang="ko-KR" sz="2000" baseline="-25000" dirty="0" smtClean="0"/>
              <a:t>4</a:t>
            </a:r>
            <a:r>
              <a:rPr lang="en-US" altLang="ko-KR" sz="2000" dirty="0" smtClean="0"/>
              <a:t> is more favored than SiO</a:t>
            </a:r>
            <a:r>
              <a:rPr lang="en-US" altLang="ko-KR" sz="2000" baseline="-25000" dirty="0" smtClean="0"/>
              <a:t>2</a:t>
            </a:r>
            <a:r>
              <a:rPr lang="en-US" altLang="ko-KR" sz="2000" dirty="0" smtClean="0"/>
              <a:t> at the Fe/</a:t>
            </a:r>
            <a:r>
              <a:rPr lang="en-US" altLang="ko-KR" sz="2000" dirty="0" err="1" smtClean="0"/>
              <a:t>FeO</a:t>
            </a:r>
            <a:r>
              <a:rPr lang="en-US" altLang="ko-KR" sz="2000" smtClean="0"/>
              <a:t> interface</a:t>
            </a:r>
            <a:endParaRPr lang="en-US" altLang="ko-KR" sz="2000" b="1" baseline="-50000" dirty="0" smtClean="0">
              <a:latin typeface="Times New Roman" pitchFamily="18" charset="0"/>
              <a:sym typeface="Wingdings" pitchFamily="2" charset="2"/>
            </a:endParaRPr>
          </a:p>
          <a:p>
            <a:pPr latinLnBrk="0">
              <a:buFont typeface="Arial" pitchFamily="34" charset="0"/>
              <a:buChar char="•"/>
            </a:pPr>
            <a:endParaRPr lang="en-US" altLang="ko-KR" sz="2000" b="1" dirty="0" smtClean="0">
              <a:latin typeface="Times New Roman" pitchFamily="18" charset="0"/>
              <a:sym typeface="Wingdings" pitchFamily="2" charset="2"/>
            </a:endParaRPr>
          </a:p>
          <a:p>
            <a:pPr latinLnBrk="0">
              <a:buFont typeface="Arial" pitchFamily="34" charset="0"/>
              <a:buChar char="•"/>
            </a:pPr>
            <a:r>
              <a:rPr lang="en-US" altLang="ko-KR" sz="2000" dirty="0" smtClean="0"/>
              <a:t> To form SiO</a:t>
            </a:r>
            <a:r>
              <a:rPr lang="en-US" altLang="ko-KR" sz="2000" baseline="-25000" dirty="0" smtClean="0"/>
              <a:t>2</a:t>
            </a:r>
            <a:r>
              <a:rPr lang="en-US" altLang="ko-KR" sz="2000" dirty="0" smtClean="0"/>
              <a:t>, silicon needs to diffuse more comparing with Fe</a:t>
            </a:r>
            <a:r>
              <a:rPr lang="en-US" altLang="ko-KR" sz="2000" baseline="-25000" dirty="0" smtClean="0"/>
              <a:t>2</a:t>
            </a:r>
            <a:r>
              <a:rPr lang="en-US" altLang="ko-KR" sz="2000" dirty="0" smtClean="0"/>
              <a:t>SiO</a:t>
            </a:r>
            <a:r>
              <a:rPr lang="en-US" altLang="ko-KR" sz="2000" baseline="-25000" dirty="0" smtClean="0"/>
              <a:t>4</a:t>
            </a:r>
            <a:r>
              <a:rPr lang="en-US" altLang="ko-KR" sz="2000" dirty="0" smtClean="0"/>
              <a:t>. </a:t>
            </a:r>
          </a:p>
          <a:p>
            <a:pPr latinLnBrk="0"/>
            <a:r>
              <a:rPr lang="en-US" altLang="ko-KR" sz="2000" dirty="0" smtClean="0"/>
              <a:t>  The growth of Fe</a:t>
            </a:r>
            <a:r>
              <a:rPr lang="en-US" altLang="ko-KR" sz="2000" baseline="-25000" dirty="0" smtClean="0"/>
              <a:t>2</a:t>
            </a:r>
            <a:r>
              <a:rPr lang="en-US" altLang="ko-KR" sz="2000" dirty="0" smtClean="0"/>
              <a:t>SiO</a:t>
            </a:r>
            <a:r>
              <a:rPr lang="en-US" altLang="ko-KR" sz="2000" baseline="-25000" dirty="0" smtClean="0"/>
              <a:t>4</a:t>
            </a:r>
            <a:r>
              <a:rPr lang="en-US" altLang="ko-KR" sz="2000" dirty="0" smtClean="0"/>
              <a:t> more favored than SiO</a:t>
            </a:r>
            <a:r>
              <a:rPr lang="en-US" altLang="ko-KR" sz="2000" baseline="-25000" dirty="0" smtClean="0"/>
              <a:t>2</a:t>
            </a:r>
            <a:r>
              <a:rPr lang="en-US" altLang="ko-KR" sz="2000" dirty="0" smtClean="0"/>
              <a:t> with 0&lt;x(</a:t>
            </a:r>
            <a:r>
              <a:rPr lang="en-US" altLang="ko-KR" sz="2000" dirty="0" err="1" smtClean="0"/>
              <a:t>si</a:t>
            </a:r>
            <a:r>
              <a:rPr lang="en-US" altLang="ko-KR" sz="2000" dirty="0" smtClean="0"/>
              <a:t>)&lt;14 wt%.</a:t>
            </a:r>
            <a:endParaRPr lang="en-US" altLang="ko-KR" sz="2000" b="1" dirty="0" smtClean="0">
              <a:latin typeface="Times New Roman" pitchFamily="18" charset="0"/>
              <a:sym typeface="Wingdings" pitchFamily="2" charset="2"/>
            </a:endParaRPr>
          </a:p>
          <a:p>
            <a:pPr latinLnBrk="0">
              <a:buFont typeface="Arial" pitchFamily="34" charset="0"/>
              <a:buChar char="•"/>
            </a:pPr>
            <a:endParaRPr lang="en-US" altLang="ko-KR" sz="2000" b="1" dirty="0" smtClean="0">
              <a:latin typeface="Times New Roman" pitchFamily="18" charset="0"/>
              <a:sym typeface="Wingdings" pitchFamily="2" charset="2"/>
            </a:endParaRPr>
          </a:p>
          <a:p>
            <a:pPr latinLnBrk="0">
              <a:buFont typeface="Arial" pitchFamily="34" charset="0"/>
              <a:buChar char="•"/>
            </a:pPr>
            <a:r>
              <a:rPr lang="en-US" altLang="ko-KR" sz="2000" dirty="0" smtClean="0"/>
              <a:t> At 1000 </a:t>
            </a:r>
            <a:r>
              <a:rPr lang="ko-KR" altLang="ko-KR" sz="2000" dirty="0" smtClean="0"/>
              <a:t>˚</a:t>
            </a:r>
            <a:r>
              <a:rPr lang="en-US" altLang="ko-KR" sz="2000" dirty="0" smtClean="0"/>
              <a:t>C, the mixture of </a:t>
            </a:r>
            <a:r>
              <a:rPr lang="en-US" altLang="ko-KR" sz="2000" dirty="0" err="1" smtClean="0"/>
              <a:t>FeO</a:t>
            </a:r>
            <a:r>
              <a:rPr lang="en-US" altLang="ko-KR" sz="2000" dirty="0" smtClean="0"/>
              <a:t> and Fe</a:t>
            </a:r>
            <a:r>
              <a:rPr lang="en-US" altLang="ko-KR" sz="2000" baseline="-25000" dirty="0" smtClean="0"/>
              <a:t>2</a:t>
            </a:r>
            <a:r>
              <a:rPr lang="en-US" altLang="ko-KR" sz="2000" dirty="0" smtClean="0"/>
              <a:t>SiO</a:t>
            </a:r>
            <a:r>
              <a:rPr lang="en-US" altLang="ko-KR" sz="2000" baseline="-25000" dirty="0" smtClean="0"/>
              <a:t>4</a:t>
            </a:r>
            <a:r>
              <a:rPr lang="en-US" altLang="ko-KR" sz="2000" dirty="0" smtClean="0"/>
              <a:t> was observed. </a:t>
            </a:r>
          </a:p>
          <a:p>
            <a:pPr latinLnBrk="0"/>
            <a:r>
              <a:rPr lang="en-US" altLang="ko-KR" sz="2000" dirty="0" smtClean="0"/>
              <a:t>  At 1250 </a:t>
            </a:r>
            <a:r>
              <a:rPr lang="ko-KR" altLang="ko-KR" sz="2000" dirty="0" smtClean="0"/>
              <a:t>˚</a:t>
            </a:r>
            <a:r>
              <a:rPr lang="en-US" altLang="ko-KR" sz="2000" dirty="0" smtClean="0"/>
              <a:t>C, the eutectic compound of </a:t>
            </a:r>
            <a:r>
              <a:rPr lang="en-US" altLang="ko-KR" sz="2000" dirty="0" err="1" smtClean="0"/>
              <a:t>FeO</a:t>
            </a:r>
            <a:r>
              <a:rPr lang="en-US" altLang="ko-KR" sz="2000" dirty="0" smtClean="0"/>
              <a:t> /Fe</a:t>
            </a:r>
            <a:r>
              <a:rPr lang="en-US" altLang="ko-KR" sz="2000" baseline="-25000" dirty="0" smtClean="0"/>
              <a:t>2</a:t>
            </a:r>
            <a:r>
              <a:rPr lang="en-US" altLang="ko-KR" sz="2000" dirty="0" smtClean="0"/>
              <a:t>SiO</a:t>
            </a:r>
            <a:r>
              <a:rPr lang="en-US" altLang="ko-KR" sz="2000" baseline="-25000" dirty="0" smtClean="0"/>
              <a:t>4</a:t>
            </a:r>
            <a:r>
              <a:rPr lang="en-US" altLang="ko-KR" sz="2000" dirty="0" smtClean="0"/>
              <a:t> was observed.</a:t>
            </a:r>
            <a:endParaRPr lang="en-US" altLang="ko-KR" sz="2000" b="1" dirty="0" smtClean="0">
              <a:latin typeface="Times New Roman" pitchFamily="18" charset="0"/>
              <a:sym typeface="Wingdings" pitchFamily="2" charset="2"/>
            </a:endParaRPr>
          </a:p>
          <a:p>
            <a:pPr latinLnBrk="0">
              <a:buFont typeface="Arial" pitchFamily="34" charset="0"/>
              <a:buChar char="•"/>
            </a:pPr>
            <a:endParaRPr lang="en-US" altLang="ko-KR" sz="2000" b="1" dirty="0" smtClean="0">
              <a:latin typeface="Times New Roman" pitchFamily="18" charset="0"/>
              <a:sym typeface="Wingdings" pitchFamily="2" charset="2"/>
            </a:endParaRPr>
          </a:p>
          <a:p>
            <a:pPr latinLnBrk="0">
              <a:buFont typeface="Arial" pitchFamily="34" charset="0"/>
              <a:buChar char="•"/>
            </a:pPr>
            <a:r>
              <a:rPr lang="en-US" altLang="ko-KR" sz="2000" dirty="0" smtClean="0"/>
              <a:t> Ni addition (&gt; 0.05 wt%) makes the scale/steel interface uneven because of the noble property and low diffusivity. </a:t>
            </a:r>
          </a:p>
          <a:p>
            <a:pPr latinLnBrk="0">
              <a:buFont typeface="Arial" pitchFamily="34" charset="0"/>
              <a:buChar char="•"/>
            </a:pPr>
            <a:endParaRPr lang="en-US" altLang="ko-KR" sz="2000" dirty="0" smtClean="0"/>
          </a:p>
          <a:p>
            <a:pPr latinLnBrk="0">
              <a:buFont typeface="Arial" pitchFamily="34" charset="0"/>
              <a:buChar char="•"/>
            </a:pPr>
            <a:r>
              <a:rPr lang="en-US" altLang="ko-KR" sz="2000" dirty="0" smtClean="0"/>
              <a:t> Al addition (&lt; 0.2 wt%) has no significant effect on Fe</a:t>
            </a:r>
            <a:r>
              <a:rPr lang="en-US" altLang="ko-KR" sz="2000" baseline="-25000" dirty="0" smtClean="0"/>
              <a:t>2</a:t>
            </a:r>
            <a:r>
              <a:rPr lang="en-US" altLang="ko-KR" sz="2000" dirty="0" smtClean="0"/>
              <a:t>SiO</a:t>
            </a:r>
            <a:r>
              <a:rPr lang="en-US" altLang="ko-KR" sz="2000" baseline="-25000" dirty="0" smtClean="0"/>
              <a:t>4</a:t>
            </a:r>
            <a:r>
              <a:rPr lang="en-US" altLang="ko-KR" sz="2000" dirty="0" smtClean="0"/>
              <a:t>. </a:t>
            </a:r>
            <a:endParaRPr lang="en-US" altLang="ko-KR" sz="2000" dirty="0" smtClean="0">
              <a:latin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39752" y="2708920"/>
            <a:ext cx="4714908" cy="923330"/>
          </a:xfrm>
          <a:prstGeom prst="rect">
            <a:avLst/>
          </a:prstGeom>
          <a:noFill/>
          <a:ln w="9525">
            <a:noFill/>
            <a:miter lim="800000"/>
            <a:headEnd/>
            <a:tailEnd/>
          </a:ln>
        </p:spPr>
        <p:txBody>
          <a:bodyPr wrap="square">
            <a:spAutoFit/>
          </a:bodyPr>
          <a:lstStyle/>
          <a:p>
            <a:pPr algn="ctr" latinLnBrk="0"/>
            <a:r>
              <a:rPr lang="en-US" altLang="ko-KR" sz="5400" b="1" dirty="0" smtClean="0">
                <a:latin typeface="Times New Roman" pitchFamily="18" charset="0"/>
                <a:sym typeface="Wingdings" pitchFamily="2" charset="2"/>
              </a:rPr>
              <a:t>THANK YOU!!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000000">
                      <a:alpha val="43137"/>
                    </a:srgbClr>
                  </a:outerShdw>
                </a:effectLst>
                <a:latin typeface="Arial Black" pitchFamily="34" charset="0"/>
                <a:ea typeface="굴림" pitchFamily="50" charset="-127"/>
              </a:rPr>
              <a:t>Prediction of Oxides Formation</a:t>
            </a:r>
            <a:endParaRPr lang="en-US" altLang="ko-KR" sz="2000" dirty="0">
              <a:solidFill>
                <a:srgbClr val="660033"/>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51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8" name="Text Box 4"/>
          <p:cNvSpPr txBox="1">
            <a:spLocks noChangeArrowheads="1"/>
          </p:cNvSpPr>
          <p:nvPr/>
        </p:nvSpPr>
        <p:spPr bwMode="auto">
          <a:xfrm>
            <a:off x="251520" y="980728"/>
            <a:ext cx="7344816" cy="4503797"/>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b="1" dirty="0" smtClean="0">
                <a:latin typeface="Times New Roman" pitchFamily="18" charset="0"/>
              </a:rPr>
              <a:t> </a:t>
            </a:r>
            <a:r>
              <a:rPr lang="en-US" altLang="ko-KR" sz="2000" dirty="0" smtClean="0"/>
              <a:t>Formation energy of oxides</a:t>
            </a:r>
          </a:p>
          <a:p>
            <a:pPr latinLnBrk="0">
              <a:buFont typeface="Arial" pitchFamily="34" charset="0"/>
              <a:buChar char="•"/>
            </a:pPr>
            <a:endParaRPr lang="en-US" altLang="ko-KR" sz="2000" dirty="0" smtClean="0"/>
          </a:p>
          <a:p>
            <a:pPr latinLnBrk="0"/>
            <a:r>
              <a:rPr lang="en-US" altLang="ko-KR" sz="2000" dirty="0" smtClean="0">
                <a:latin typeface="Times New Roman" pitchFamily="18" charset="0"/>
                <a:cs typeface="Times New Roman" pitchFamily="18" charset="0"/>
              </a:rPr>
              <a:t>	2Fe + O</a:t>
            </a:r>
            <a:r>
              <a:rPr lang="en-US" altLang="ko-KR" sz="2000" baseline="-25000" dirty="0" smtClean="0">
                <a:latin typeface="Times New Roman" pitchFamily="18" charset="0"/>
                <a:cs typeface="Times New Roman" pitchFamily="18" charset="0"/>
              </a:rPr>
              <a:t>2 </a:t>
            </a:r>
            <a:r>
              <a:rPr lang="en-US" altLang="ko-KR" sz="2000" dirty="0" smtClean="0">
                <a:latin typeface="Times New Roman" pitchFamily="18" charset="0"/>
                <a:cs typeface="Times New Roman" pitchFamily="18" charset="0"/>
              </a:rPr>
              <a:t>= 2FeO,</a:t>
            </a:r>
          </a:p>
          <a:p>
            <a:pPr latinLnBrk="0"/>
            <a:endParaRPr lang="en-US" altLang="ko-KR" sz="2000" dirty="0" smtClean="0">
              <a:latin typeface="Times New Roman" pitchFamily="18" charset="0"/>
              <a:cs typeface="Times New Roman" pitchFamily="18" charset="0"/>
            </a:endParaRPr>
          </a:p>
          <a:p>
            <a:pPr latinLnBrk="0"/>
            <a:endParaRPr lang="en-US" altLang="ko-KR" sz="2000" dirty="0" smtClean="0">
              <a:latin typeface="Times New Roman" pitchFamily="18" charset="0"/>
              <a:cs typeface="Times New Roman" pitchFamily="18" charset="0"/>
            </a:endParaRPr>
          </a:p>
          <a:p>
            <a:pPr latinLnBrk="0"/>
            <a:endParaRPr lang="ko-KR" altLang="en-US" sz="2000" dirty="0" smtClean="0">
              <a:latin typeface="Times New Roman" pitchFamily="18" charset="0"/>
              <a:cs typeface="Times New Roman" pitchFamily="18" charset="0"/>
            </a:endParaRPr>
          </a:p>
          <a:p>
            <a:pPr latinLnBrk="0">
              <a:buFont typeface="Arial" pitchFamily="34" charset="0"/>
              <a:buChar char="•"/>
            </a:pPr>
            <a:endParaRPr lang="en-US" altLang="ko-KR" sz="2000" dirty="0" smtClean="0"/>
          </a:p>
          <a:p>
            <a:pPr latinLnBrk="0"/>
            <a:r>
              <a:rPr lang="en-US" altLang="ko-KR" sz="2000" dirty="0" smtClean="0">
                <a:latin typeface="Times New Roman" pitchFamily="18" charset="0"/>
                <a:cs typeface="Times New Roman" pitchFamily="18" charset="0"/>
              </a:rPr>
              <a:t>	Si + O</a:t>
            </a:r>
            <a:r>
              <a:rPr lang="en-US" altLang="ko-KR" sz="2000" baseline="-25000" dirty="0" smtClean="0">
                <a:latin typeface="Times New Roman" pitchFamily="18" charset="0"/>
                <a:cs typeface="Times New Roman" pitchFamily="18" charset="0"/>
              </a:rPr>
              <a:t>2 </a:t>
            </a:r>
            <a:r>
              <a:rPr lang="en-US" altLang="ko-KR" sz="2000" dirty="0" smtClean="0">
                <a:latin typeface="Times New Roman" pitchFamily="18" charset="0"/>
                <a:cs typeface="Times New Roman" pitchFamily="18" charset="0"/>
              </a:rPr>
              <a:t>= SiO</a:t>
            </a:r>
            <a:r>
              <a:rPr lang="en-US" altLang="ko-KR" sz="2000" baseline="-25000" dirty="0" smtClean="0">
                <a:latin typeface="Times New Roman" pitchFamily="18" charset="0"/>
                <a:cs typeface="Times New Roman" pitchFamily="18" charset="0"/>
              </a:rPr>
              <a:t>2,</a:t>
            </a:r>
          </a:p>
          <a:p>
            <a:pPr latinLnBrk="0"/>
            <a:endParaRPr lang="en-US" altLang="ko-KR" sz="2000" baseline="-25000" dirty="0" smtClean="0">
              <a:latin typeface="Times New Roman" pitchFamily="18" charset="0"/>
              <a:cs typeface="Times New Roman" pitchFamily="18" charset="0"/>
            </a:endParaRPr>
          </a:p>
          <a:p>
            <a:pPr latinLnBrk="0"/>
            <a:endParaRPr lang="ko-KR" altLang="en-US" sz="2000" baseline="-25000" dirty="0" smtClean="0">
              <a:latin typeface="Times New Roman" pitchFamily="18" charset="0"/>
              <a:cs typeface="Times New Roman" pitchFamily="18" charset="0"/>
            </a:endParaRPr>
          </a:p>
          <a:p>
            <a:pPr latinLnBrk="0"/>
            <a:endParaRPr lang="en-US" altLang="ko-KR" sz="2000" dirty="0" smtClean="0"/>
          </a:p>
          <a:p>
            <a:pPr latinLnBrk="0"/>
            <a:endParaRPr lang="en-US" altLang="ko-KR" sz="2000" dirty="0" smtClean="0"/>
          </a:p>
          <a:p>
            <a:pPr latinLnBrk="0"/>
            <a:r>
              <a:rPr lang="en-US" altLang="ko-KR" sz="2000" dirty="0" smtClean="0">
                <a:latin typeface="Times New Roman" pitchFamily="18" charset="0"/>
                <a:cs typeface="Times New Roman" pitchFamily="18" charset="0"/>
              </a:rPr>
              <a:t>	</a:t>
            </a:r>
          </a:p>
          <a:p>
            <a:pPr latinLnBrk="0"/>
            <a:r>
              <a:rPr lang="en-US" altLang="ko-KR" sz="2000" dirty="0" smtClean="0">
                <a:latin typeface="Times New Roman" pitchFamily="18" charset="0"/>
                <a:cs typeface="Times New Roman" pitchFamily="18" charset="0"/>
              </a:rPr>
              <a:t>	Fe  +  ½  Si + O</a:t>
            </a:r>
            <a:r>
              <a:rPr lang="en-US" altLang="ko-KR" sz="2000" baseline="-25000" dirty="0" smtClean="0">
                <a:latin typeface="Times New Roman" pitchFamily="18" charset="0"/>
                <a:cs typeface="Times New Roman" pitchFamily="18" charset="0"/>
              </a:rPr>
              <a:t>2 </a:t>
            </a:r>
            <a:r>
              <a:rPr lang="en-US" altLang="ko-KR" sz="2000" dirty="0" smtClean="0">
                <a:latin typeface="Times New Roman" pitchFamily="18" charset="0"/>
                <a:cs typeface="Times New Roman" pitchFamily="18" charset="0"/>
              </a:rPr>
              <a:t>= ½ Fe</a:t>
            </a:r>
            <a:r>
              <a:rPr lang="en-US" altLang="ko-KR" sz="2000" baseline="-25000" dirty="0" smtClean="0">
                <a:latin typeface="Times New Roman" pitchFamily="18" charset="0"/>
                <a:cs typeface="Times New Roman" pitchFamily="18" charset="0"/>
              </a:rPr>
              <a:t>2</a:t>
            </a:r>
            <a:r>
              <a:rPr lang="en-US" altLang="ko-KR" sz="2000" dirty="0" smtClean="0">
                <a:latin typeface="Times New Roman" pitchFamily="18" charset="0"/>
                <a:cs typeface="Times New Roman" pitchFamily="18" charset="0"/>
              </a:rPr>
              <a:t>SiO</a:t>
            </a:r>
            <a:r>
              <a:rPr lang="en-US" altLang="ko-KR" sz="2000" baseline="-25000" dirty="0" smtClean="0">
                <a:latin typeface="Times New Roman" pitchFamily="18" charset="0"/>
                <a:cs typeface="Times New Roman" pitchFamily="18" charset="0"/>
              </a:rPr>
              <a:t>4</a:t>
            </a:r>
            <a:r>
              <a:rPr lang="en-US" altLang="ko-KR" sz="2000" dirty="0" smtClean="0">
                <a:latin typeface="Times New Roman" pitchFamily="18" charset="0"/>
                <a:cs typeface="Times New Roman" pitchFamily="18" charset="0"/>
              </a:rPr>
              <a:t>,</a:t>
            </a:r>
            <a:endParaRPr lang="ko-KR" altLang="en-US" sz="2000" dirty="0" smtClean="0">
              <a:latin typeface="Times New Roman" pitchFamily="18" charset="0"/>
              <a:cs typeface="Times New Roman" pitchFamily="18" charset="0"/>
            </a:endParaRPr>
          </a:p>
          <a:p>
            <a:pPr latinLnBrk="0"/>
            <a:endParaRPr lang="en-US" altLang="ko-KR" sz="2000" dirty="0" smtClean="0"/>
          </a:p>
        </p:txBody>
      </p:sp>
      <p:sp>
        <p:nvSpPr>
          <p:cNvPr id="517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177" name="Picture 5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1988840"/>
            <a:ext cx="5324475" cy="723900"/>
          </a:xfrm>
          <a:prstGeom prst="rect">
            <a:avLst/>
          </a:prstGeom>
          <a:noFill/>
        </p:spPr>
      </p:pic>
      <p:pic>
        <p:nvPicPr>
          <p:cNvPr id="5179" name="Picture 59"/>
          <p:cNvPicPr>
            <a:picLocks noChangeAspect="1" noChangeArrowheads="1"/>
          </p:cNvPicPr>
          <p:nvPr/>
        </p:nvPicPr>
        <p:blipFill>
          <a:blip r:embed="rId4" cstate="print">
            <a:clrChange>
              <a:clrFrom>
                <a:srgbClr val="FFFFFF"/>
              </a:clrFrom>
              <a:clrTo>
                <a:srgbClr val="FFFFFF">
                  <a:alpha val="0"/>
                </a:srgbClr>
              </a:clrTo>
            </a:clrChange>
          </a:blip>
          <a:srcRect r="26039"/>
          <a:stretch>
            <a:fillRect/>
          </a:stretch>
        </p:blipFill>
        <p:spPr bwMode="auto">
          <a:xfrm>
            <a:off x="1763688" y="3429000"/>
            <a:ext cx="4395936" cy="809625"/>
          </a:xfrm>
          <a:prstGeom prst="rect">
            <a:avLst/>
          </a:prstGeom>
          <a:noFill/>
        </p:spPr>
      </p:pic>
      <p:sp>
        <p:nvSpPr>
          <p:cNvPr id="5181" name="Rectangle 61"/>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184" name="Rectangle 64"/>
          <p:cNvSpPr>
            <a:spLocks noChangeArrowheads="1"/>
          </p:cNvSpPr>
          <p:nvPr/>
        </p:nvSpPr>
        <p:spPr bwMode="auto">
          <a:xfrm>
            <a:off x="0" y="2190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186"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185" name="Picture 6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1680" y="5013176"/>
            <a:ext cx="5876925" cy="7810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000000">
                      <a:alpha val="43137"/>
                    </a:srgbClr>
                  </a:outerShdw>
                </a:effectLst>
                <a:latin typeface="Arial Black" pitchFamily="34" charset="0"/>
                <a:ea typeface="굴림" pitchFamily="50" charset="-127"/>
              </a:rPr>
              <a:t>Prediction of Oxides Formation </a:t>
            </a:r>
            <a:endParaRPr lang="en-US" altLang="ko-KR" sz="2000" dirty="0">
              <a:solidFill>
                <a:srgbClr val="660033"/>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51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5145" name="Object 25"/>
          <p:cNvGraphicFramePr>
            <a:graphicFrameLocks noChangeAspect="1"/>
          </p:cNvGraphicFramePr>
          <p:nvPr/>
        </p:nvGraphicFramePr>
        <p:xfrm>
          <a:off x="419100" y="1081088"/>
          <a:ext cx="3738563" cy="2611437"/>
        </p:xfrm>
        <a:graphic>
          <a:graphicData uri="http://schemas.openxmlformats.org/presentationml/2006/ole">
            <p:oleObj spid="_x0000_s123906" name="Graph" r:id="rId4" imgW="4153680" imgH="2901600" progId="Origin50.Graph">
              <p:embed/>
            </p:oleObj>
          </a:graphicData>
        </a:graphic>
      </p:graphicFrame>
      <p:graphicFrame>
        <p:nvGraphicFramePr>
          <p:cNvPr id="5147" name="Object 27"/>
          <p:cNvGraphicFramePr>
            <a:graphicFrameLocks noChangeAspect="1"/>
          </p:cNvGraphicFramePr>
          <p:nvPr/>
        </p:nvGraphicFramePr>
        <p:xfrm>
          <a:off x="4236071" y="1080563"/>
          <a:ext cx="3739038" cy="2611755"/>
        </p:xfrm>
        <a:graphic>
          <a:graphicData uri="http://schemas.openxmlformats.org/presentationml/2006/ole">
            <p:oleObj spid="_x0000_s123907" name="Graph" r:id="rId5" imgW="4154760" imgH="2901600" progId="Origin50.Graph">
              <p:embed/>
            </p:oleObj>
          </a:graphicData>
        </a:graphic>
      </p:graphicFrame>
      <p:graphicFrame>
        <p:nvGraphicFramePr>
          <p:cNvPr id="5148" name="Object 28"/>
          <p:cNvGraphicFramePr>
            <a:graphicFrameLocks noChangeAspect="1"/>
          </p:cNvGraphicFramePr>
          <p:nvPr/>
        </p:nvGraphicFramePr>
        <p:xfrm>
          <a:off x="397670" y="3816867"/>
          <a:ext cx="3739038" cy="2611755"/>
        </p:xfrm>
        <a:graphic>
          <a:graphicData uri="http://schemas.openxmlformats.org/presentationml/2006/ole">
            <p:oleObj spid="_x0000_s123908" name="Graph" r:id="rId6" imgW="4154760" imgH="2901600" progId="Origin50.Graph">
              <p:embed/>
            </p:oleObj>
          </a:graphicData>
        </a:graphic>
      </p:graphicFrame>
      <p:graphicFrame>
        <p:nvGraphicFramePr>
          <p:cNvPr id="5149" name="Object 29"/>
          <p:cNvGraphicFramePr>
            <a:graphicFrameLocks noChangeAspect="1"/>
          </p:cNvGraphicFramePr>
          <p:nvPr/>
        </p:nvGraphicFramePr>
        <p:xfrm>
          <a:off x="4358110" y="3744859"/>
          <a:ext cx="3739038" cy="2611755"/>
        </p:xfrm>
        <a:graphic>
          <a:graphicData uri="http://schemas.openxmlformats.org/presentationml/2006/ole">
            <p:oleObj spid="_x0000_s123909" name="Graph" r:id="rId7" imgW="4154760" imgH="2901600" progId="Origin50.Graph">
              <p:embed/>
            </p:oleObj>
          </a:graphicData>
        </a:graphic>
      </p:graphicFrame>
      <p:sp>
        <p:nvSpPr>
          <p:cNvPr id="45" name="TextBox 44"/>
          <p:cNvSpPr txBox="1"/>
          <p:nvPr/>
        </p:nvSpPr>
        <p:spPr>
          <a:xfrm>
            <a:off x="613694" y="990951"/>
            <a:ext cx="4104456" cy="369332"/>
          </a:xfrm>
          <a:prstGeom prst="rect">
            <a:avLst/>
          </a:prstGeom>
          <a:noFill/>
        </p:spPr>
        <p:txBody>
          <a:bodyPr wrap="square" rtlCol="0">
            <a:spAutoFit/>
          </a:bodyPr>
          <a:lstStyle/>
          <a:p>
            <a:r>
              <a:rPr lang="en-US" altLang="ko-KR" dirty="0" smtClean="0"/>
              <a:t>Fe - 1 Si wt% steel, 1000 ˚ C</a:t>
            </a:r>
            <a:endParaRPr lang="ko-KR" altLang="en-US" dirty="0"/>
          </a:p>
        </p:txBody>
      </p:sp>
      <p:sp>
        <p:nvSpPr>
          <p:cNvPr id="10" name="TextBox 9"/>
          <p:cNvSpPr txBox="1"/>
          <p:nvPr/>
        </p:nvSpPr>
        <p:spPr>
          <a:xfrm>
            <a:off x="4644008" y="980728"/>
            <a:ext cx="4104456" cy="369332"/>
          </a:xfrm>
          <a:prstGeom prst="rect">
            <a:avLst/>
          </a:prstGeom>
          <a:noFill/>
        </p:spPr>
        <p:txBody>
          <a:bodyPr wrap="square" rtlCol="0">
            <a:spAutoFit/>
          </a:bodyPr>
          <a:lstStyle/>
          <a:p>
            <a:r>
              <a:rPr lang="en-US" altLang="ko-KR" dirty="0" smtClean="0"/>
              <a:t>Fe - 1 Si wt% steel, 1250 ˚ C</a:t>
            </a:r>
            <a:endParaRPr lang="ko-KR" altLang="en-US" dirty="0"/>
          </a:p>
        </p:txBody>
      </p:sp>
      <p:sp>
        <p:nvSpPr>
          <p:cNvPr id="11" name="TextBox 10"/>
          <p:cNvSpPr txBox="1"/>
          <p:nvPr/>
        </p:nvSpPr>
        <p:spPr>
          <a:xfrm>
            <a:off x="541686" y="3704675"/>
            <a:ext cx="4104456" cy="369332"/>
          </a:xfrm>
          <a:prstGeom prst="rect">
            <a:avLst/>
          </a:prstGeom>
          <a:noFill/>
        </p:spPr>
        <p:txBody>
          <a:bodyPr wrap="square" rtlCol="0">
            <a:spAutoFit/>
          </a:bodyPr>
          <a:lstStyle/>
          <a:p>
            <a:r>
              <a:rPr lang="en-US" altLang="ko-KR" dirty="0" smtClean="0"/>
              <a:t>Fe - 10 Si wt% steel, 1000 ˚ C</a:t>
            </a:r>
            <a:endParaRPr lang="ko-KR" altLang="en-US" dirty="0"/>
          </a:p>
        </p:txBody>
      </p:sp>
      <p:sp>
        <p:nvSpPr>
          <p:cNvPr id="12" name="TextBox 11"/>
          <p:cNvSpPr txBox="1"/>
          <p:nvPr/>
        </p:nvSpPr>
        <p:spPr>
          <a:xfrm>
            <a:off x="4621428" y="3632667"/>
            <a:ext cx="4104456" cy="369332"/>
          </a:xfrm>
          <a:prstGeom prst="rect">
            <a:avLst/>
          </a:prstGeom>
          <a:noFill/>
        </p:spPr>
        <p:txBody>
          <a:bodyPr wrap="square" rtlCol="0">
            <a:spAutoFit/>
          </a:bodyPr>
          <a:lstStyle/>
          <a:p>
            <a:r>
              <a:rPr lang="en-US" altLang="ko-KR" dirty="0" smtClean="0"/>
              <a:t>Fe - 10 Si wt% steel, 1250 ˚ C</a:t>
            </a:r>
            <a:endParaRPr lang="ko-KR"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000000">
                      <a:alpha val="43137"/>
                    </a:srgbClr>
                  </a:outerShdw>
                </a:effectLst>
                <a:latin typeface="Arial Black" pitchFamily="34" charset="0"/>
                <a:ea typeface="굴림" pitchFamily="50" charset="-127"/>
              </a:rPr>
              <a:t>Prediction of Oxides Growth</a:t>
            </a:r>
            <a:endParaRPr lang="en-US" altLang="ko-KR" sz="2000" dirty="0">
              <a:solidFill>
                <a:srgbClr val="660033"/>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92161" name="Object 1"/>
          <p:cNvGraphicFramePr>
            <a:graphicFrameLocks noChangeAspect="1"/>
          </p:cNvGraphicFramePr>
          <p:nvPr/>
        </p:nvGraphicFramePr>
        <p:xfrm>
          <a:off x="611560" y="3983434"/>
          <a:ext cx="4154487" cy="2901950"/>
        </p:xfrm>
        <a:graphic>
          <a:graphicData uri="http://schemas.openxmlformats.org/presentationml/2006/ole">
            <p:oleObj spid="_x0000_s124930" name="Graph" r:id="rId4" imgW="4154760" imgH="2901600" progId="Origin50.Graph">
              <p:embed/>
            </p:oleObj>
          </a:graphicData>
        </a:graphic>
      </p:graphicFrame>
      <p:graphicFrame>
        <p:nvGraphicFramePr>
          <p:cNvPr id="92162" name="Object 2"/>
          <p:cNvGraphicFramePr>
            <a:graphicFrameLocks noChangeAspect="1"/>
          </p:cNvGraphicFramePr>
          <p:nvPr/>
        </p:nvGraphicFramePr>
        <p:xfrm>
          <a:off x="4665985" y="3983434"/>
          <a:ext cx="4154487" cy="2901950"/>
        </p:xfrm>
        <a:graphic>
          <a:graphicData uri="http://schemas.openxmlformats.org/presentationml/2006/ole">
            <p:oleObj spid="_x0000_s124931" name="Graph" r:id="rId5" imgW="4154760" imgH="2901600" progId="Origin50.Graph">
              <p:embed/>
            </p:oleObj>
          </a:graphicData>
        </a:graphic>
      </p:graphicFrame>
      <p:graphicFrame>
        <p:nvGraphicFramePr>
          <p:cNvPr id="92163" name="Object 3"/>
          <p:cNvGraphicFramePr>
            <a:graphicFrameLocks noChangeAspect="1"/>
          </p:cNvGraphicFramePr>
          <p:nvPr/>
        </p:nvGraphicFramePr>
        <p:xfrm>
          <a:off x="561529" y="959098"/>
          <a:ext cx="4154487" cy="2901950"/>
        </p:xfrm>
        <a:graphic>
          <a:graphicData uri="http://schemas.openxmlformats.org/presentationml/2006/ole">
            <p:oleObj spid="_x0000_s124932" name="Graph" r:id="rId6" imgW="4154760" imgH="2901600" progId="Origin50.Graph">
              <p:embed/>
            </p:oleObj>
          </a:graphicData>
        </a:graphic>
      </p:graphicFrame>
      <p:graphicFrame>
        <p:nvGraphicFramePr>
          <p:cNvPr id="92164" name="Object 4"/>
          <p:cNvGraphicFramePr>
            <a:graphicFrameLocks noChangeAspect="1"/>
          </p:cNvGraphicFramePr>
          <p:nvPr/>
        </p:nvGraphicFramePr>
        <p:xfrm>
          <a:off x="4593977" y="959098"/>
          <a:ext cx="4154487" cy="2901950"/>
        </p:xfrm>
        <a:graphic>
          <a:graphicData uri="http://schemas.openxmlformats.org/presentationml/2006/ole">
            <p:oleObj spid="_x0000_s124933" name="Graph" r:id="rId7" imgW="4154760" imgH="2901600" progId="Origin50.Graph">
              <p:embed/>
            </p:oleObj>
          </a:graphicData>
        </a:graphic>
      </p:graphicFrame>
      <p:sp>
        <p:nvSpPr>
          <p:cNvPr id="18" name="TextBox 17"/>
          <p:cNvSpPr txBox="1"/>
          <p:nvPr/>
        </p:nvSpPr>
        <p:spPr>
          <a:xfrm>
            <a:off x="395536" y="692696"/>
            <a:ext cx="4104456" cy="369332"/>
          </a:xfrm>
          <a:prstGeom prst="rect">
            <a:avLst/>
          </a:prstGeom>
          <a:noFill/>
        </p:spPr>
        <p:txBody>
          <a:bodyPr wrap="square" rtlCol="0">
            <a:spAutoFit/>
          </a:bodyPr>
          <a:lstStyle/>
          <a:p>
            <a:r>
              <a:rPr lang="en-US" altLang="ko-KR" dirty="0" smtClean="0"/>
              <a:t>Fe - 1 Si wt% steel, 1000 ˚ C</a:t>
            </a:r>
            <a:endParaRPr lang="ko-KR" altLang="en-US" dirty="0"/>
          </a:p>
        </p:txBody>
      </p:sp>
      <p:sp>
        <p:nvSpPr>
          <p:cNvPr id="19" name="TextBox 18"/>
          <p:cNvSpPr txBox="1"/>
          <p:nvPr/>
        </p:nvSpPr>
        <p:spPr>
          <a:xfrm>
            <a:off x="467544" y="3717032"/>
            <a:ext cx="4104456" cy="369332"/>
          </a:xfrm>
          <a:prstGeom prst="rect">
            <a:avLst/>
          </a:prstGeom>
          <a:noFill/>
        </p:spPr>
        <p:txBody>
          <a:bodyPr wrap="square" rtlCol="0">
            <a:spAutoFit/>
          </a:bodyPr>
          <a:lstStyle/>
          <a:p>
            <a:r>
              <a:rPr lang="en-US" altLang="ko-KR" dirty="0" smtClean="0"/>
              <a:t>Fe - 1 Si wt% steel, 1250 ˚ C</a:t>
            </a:r>
            <a:endParaRPr lang="ko-KR"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Prediction of Oxides Growth</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graphicFrame>
        <p:nvGraphicFramePr>
          <p:cNvPr id="32" name="표 31"/>
          <p:cNvGraphicFramePr>
            <a:graphicFrameLocks noGrp="1"/>
          </p:cNvGraphicFramePr>
          <p:nvPr/>
        </p:nvGraphicFramePr>
        <p:xfrm>
          <a:off x="251520" y="1412776"/>
          <a:ext cx="8496943" cy="4352502"/>
        </p:xfrm>
        <a:graphic>
          <a:graphicData uri="http://schemas.openxmlformats.org/drawingml/2006/table">
            <a:tbl>
              <a:tblPr/>
              <a:tblGrid>
                <a:gridCol w="1701429"/>
                <a:gridCol w="1807513"/>
                <a:gridCol w="1807513"/>
                <a:gridCol w="1807513"/>
                <a:gridCol w="1372975"/>
              </a:tblGrid>
              <a:tr h="623394">
                <a:tc>
                  <a:txBody>
                    <a:bodyPr/>
                    <a:lstStyle/>
                    <a:p>
                      <a:pPr algn="ctr" latinLnBrk="0">
                        <a:lnSpc>
                          <a:spcPct val="200000"/>
                        </a:lnSpc>
                        <a:spcAft>
                          <a:spcPts val="0"/>
                        </a:spcAft>
                      </a:pPr>
                      <a:r>
                        <a:rPr lang="en-US" sz="1800" kern="0" dirty="0">
                          <a:latin typeface="Times New Roman"/>
                          <a:ea typeface="바탕"/>
                          <a:cs typeface="Times New Roman"/>
                        </a:rPr>
                        <a:t>Steel / wt%</a:t>
                      </a:r>
                      <a:endParaRPr lang="ko-KR" sz="1800" kern="100" dirty="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smtClean="0">
                          <a:latin typeface="Times New Roman"/>
                          <a:ea typeface="맑은 고딕"/>
                          <a:cs typeface="Times New Roman"/>
                        </a:rPr>
                        <a:t>Temp.</a:t>
                      </a:r>
                      <a:r>
                        <a:rPr lang="en-US" sz="1800" kern="0" baseline="0" dirty="0" smtClean="0">
                          <a:latin typeface="Times New Roman"/>
                          <a:ea typeface="맑은 고딕"/>
                          <a:cs typeface="Times New Roman"/>
                        </a:rPr>
                        <a:t> / </a:t>
                      </a:r>
                      <a:r>
                        <a:rPr lang="ko-KR" altLang="ko-KR" sz="1800" kern="0" dirty="0" smtClean="0">
                          <a:latin typeface="+mn-lt"/>
                          <a:ea typeface="바탕"/>
                          <a:cs typeface="Times New Roman"/>
                        </a:rPr>
                        <a:t>˚</a:t>
                      </a:r>
                      <a:r>
                        <a:rPr lang="en-US" altLang="ko-KR" sz="1800" kern="0" dirty="0" smtClean="0">
                          <a:latin typeface="Times New Roman"/>
                          <a:ea typeface="바탕"/>
                          <a:cs typeface="Times New Roman"/>
                        </a:rPr>
                        <a:t>C</a:t>
                      </a:r>
                      <a:endParaRPr lang="ko-KR" sz="1800" kern="100" dirty="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a:latin typeface="Times New Roman"/>
                          <a:ea typeface="맑은 고딕"/>
                          <a:cs typeface="Times New Roman"/>
                        </a:rPr>
                        <a:t>Fe</a:t>
                      </a:r>
                      <a:r>
                        <a:rPr lang="en-US" sz="1800" kern="0" baseline="-25000">
                          <a:latin typeface="Times New Roman"/>
                          <a:ea typeface="맑은 고딕"/>
                          <a:cs typeface="Times New Roman"/>
                        </a:rPr>
                        <a:t>2</a:t>
                      </a:r>
                      <a:r>
                        <a:rPr lang="en-US" sz="1800" kern="0">
                          <a:latin typeface="Times New Roman"/>
                          <a:ea typeface="맑은 고딕"/>
                          <a:cs typeface="Times New Roman"/>
                        </a:rPr>
                        <a:t>SiO</a:t>
                      </a:r>
                      <a:r>
                        <a:rPr lang="en-US" sz="1800" kern="0" baseline="-25000">
                          <a:latin typeface="Times New Roman"/>
                          <a:ea typeface="맑은 고딕"/>
                          <a:cs typeface="Times New Roman"/>
                        </a:rPr>
                        <a:t>4</a:t>
                      </a:r>
                      <a:endParaRPr lang="ko-KR" sz="1800" kern="10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a:latin typeface="Times New Roman"/>
                          <a:ea typeface="바탕"/>
                          <a:cs typeface="Times New Roman"/>
                        </a:rPr>
                        <a:t>SiO</a:t>
                      </a:r>
                      <a:r>
                        <a:rPr lang="en-US" sz="1800" kern="0" baseline="-25000">
                          <a:latin typeface="Times New Roman"/>
                          <a:ea typeface="바탕"/>
                          <a:cs typeface="Times New Roman"/>
                        </a:rPr>
                        <a:t>2</a:t>
                      </a:r>
                      <a:endParaRPr lang="ko-KR" sz="1800" kern="10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a:latin typeface="Times New Roman"/>
                          <a:ea typeface="바탕"/>
                          <a:cs typeface="Times New Roman"/>
                        </a:rPr>
                        <a:t>FeO</a:t>
                      </a:r>
                      <a:endParaRPr lang="ko-KR" sz="1800" kern="100">
                        <a:latin typeface="맑은 고딕"/>
                        <a:ea typeface="맑은 고딕"/>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518">
                <a:tc rowSpan="2">
                  <a:txBody>
                    <a:bodyPr/>
                    <a:lstStyle/>
                    <a:p>
                      <a:pPr algn="ctr" latinLnBrk="0">
                        <a:lnSpc>
                          <a:spcPct val="200000"/>
                        </a:lnSpc>
                        <a:spcAft>
                          <a:spcPts val="0"/>
                        </a:spcAft>
                      </a:pPr>
                      <a:r>
                        <a:rPr lang="en-US" sz="1800" kern="0" dirty="0">
                          <a:latin typeface="Times New Roman"/>
                          <a:ea typeface="바탕"/>
                          <a:cs typeface="Times New Roman"/>
                        </a:rPr>
                        <a:t>Fe - 0.1 Si </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smtClean="0">
                          <a:latin typeface="Times New Roman"/>
                          <a:ea typeface="바탕"/>
                          <a:cs typeface="Times New Roman"/>
                        </a:rPr>
                        <a:t>1000</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0">
                        <a:lnSpc>
                          <a:spcPct val="200000"/>
                        </a:lnSpc>
                        <a:spcAft>
                          <a:spcPts val="0"/>
                        </a:spcAft>
                      </a:pPr>
                      <a:r>
                        <a:rPr lang="en-US" sz="1800" kern="0">
                          <a:latin typeface="Times New Roman"/>
                          <a:ea typeface="바탕"/>
                          <a:cs typeface="Times New Roman"/>
                        </a:rPr>
                        <a:t>1.82×10</a:t>
                      </a:r>
                      <a:r>
                        <a:rPr lang="en-US" sz="1800" kern="0" baseline="30000">
                          <a:latin typeface="Times New Roman"/>
                          <a:ea typeface="바탕"/>
                          <a:cs typeface="Times New Roman"/>
                        </a:rPr>
                        <a:t>-14</a:t>
                      </a:r>
                      <a:endParaRPr lang="ko-KR" sz="1800" kern="10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0">
                        <a:lnSpc>
                          <a:spcPct val="200000"/>
                        </a:lnSpc>
                        <a:spcAft>
                          <a:spcPts val="0"/>
                        </a:spcAft>
                      </a:pPr>
                      <a:r>
                        <a:rPr lang="en-US" sz="1800" kern="0">
                          <a:latin typeface="Times New Roman"/>
                          <a:ea typeface="바탕"/>
                          <a:cs typeface="Times New Roman"/>
                        </a:rPr>
                        <a:t>5.18×10</a:t>
                      </a:r>
                      <a:r>
                        <a:rPr lang="en-US" sz="1800" kern="0" baseline="30000">
                          <a:latin typeface="Times New Roman"/>
                          <a:ea typeface="바탕"/>
                          <a:cs typeface="Times New Roman"/>
                        </a:rPr>
                        <a:t>-16</a:t>
                      </a:r>
                      <a:endParaRPr lang="ko-KR" sz="1800" kern="10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0">
                        <a:lnSpc>
                          <a:spcPct val="200000"/>
                        </a:lnSpc>
                        <a:spcAft>
                          <a:spcPts val="0"/>
                        </a:spcAft>
                      </a:pPr>
                      <a:r>
                        <a:rPr lang="en-US" sz="1800" kern="0" dirty="0" smtClean="0">
                          <a:latin typeface="Times New Roman"/>
                          <a:ea typeface="맑은 고딕"/>
                          <a:cs typeface="Times New Roman"/>
                        </a:rPr>
                        <a:t>1.00</a:t>
                      </a:r>
                      <a:endParaRPr lang="en-US" sz="1800" kern="0" dirty="0">
                        <a:latin typeface="Times New Roman"/>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621518">
                <a:tc vMerge="1">
                  <a:txBody>
                    <a:bodyPr/>
                    <a:lstStyle/>
                    <a:p>
                      <a:pPr latinLnBrk="1"/>
                      <a:endParaRPr lang="ko-KR" altLang="en-US"/>
                    </a:p>
                  </a:txBody>
                  <a:tcPr/>
                </a:tc>
                <a:tc>
                  <a:txBody>
                    <a:bodyPr/>
                    <a:lstStyle/>
                    <a:p>
                      <a:pPr algn="ctr" latinLnBrk="0">
                        <a:lnSpc>
                          <a:spcPct val="200000"/>
                        </a:lnSpc>
                        <a:spcAft>
                          <a:spcPts val="0"/>
                        </a:spcAft>
                      </a:pPr>
                      <a:r>
                        <a:rPr lang="en-US" sz="1800" kern="0" dirty="0" smtClean="0">
                          <a:latin typeface="Times New Roman"/>
                          <a:ea typeface="바탕"/>
                          <a:cs typeface="Times New Roman"/>
                        </a:rPr>
                        <a:t>1250</a:t>
                      </a:r>
                      <a:endParaRPr lang="ko-KR" sz="1800" kern="100" dirty="0">
                        <a:latin typeface="맑은 고딕"/>
                        <a:ea typeface="맑은 고딕"/>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a:latin typeface="Times New Roman"/>
                          <a:ea typeface="바탕"/>
                          <a:cs typeface="Times New Roman"/>
                        </a:rPr>
                        <a:t>3.33×10</a:t>
                      </a:r>
                      <a:r>
                        <a:rPr lang="en-US" sz="1800" kern="0" baseline="30000" dirty="0">
                          <a:latin typeface="Times New Roman"/>
                          <a:ea typeface="바탕"/>
                          <a:cs typeface="Times New Roman"/>
                        </a:rPr>
                        <a:t>-13</a:t>
                      </a:r>
                      <a:endParaRPr lang="ko-KR" sz="1800" kern="100" dirty="0">
                        <a:latin typeface="맑은 고딕"/>
                        <a:ea typeface="맑은 고딕"/>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a:latin typeface="Times New Roman"/>
                          <a:ea typeface="SimSun"/>
                          <a:cs typeface="Times New Roman"/>
                        </a:rPr>
                        <a:t>9.49×10</a:t>
                      </a:r>
                      <a:r>
                        <a:rPr lang="en-US" sz="1800" kern="0" baseline="30000" dirty="0">
                          <a:latin typeface="Times New Roman"/>
                          <a:ea typeface="SimSun"/>
                          <a:cs typeface="Times New Roman"/>
                        </a:rPr>
                        <a:t>-15</a:t>
                      </a:r>
                      <a:endParaRPr lang="ko-KR" sz="1800" kern="100" dirty="0">
                        <a:latin typeface="맑은 고딕"/>
                        <a:ea typeface="맑은 고딕"/>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smtClean="0">
                          <a:latin typeface="Times New Roman"/>
                          <a:ea typeface="맑은 고딕"/>
                          <a:cs typeface="Times New Roman"/>
                        </a:rPr>
                        <a:t>1.00</a:t>
                      </a:r>
                      <a:endParaRPr lang="en-US" sz="1800" kern="0" dirty="0">
                        <a:latin typeface="Times New Roman"/>
                        <a:ea typeface="맑은 고딕"/>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621518">
                <a:tc rowSpan="2">
                  <a:txBody>
                    <a:bodyPr/>
                    <a:lstStyle/>
                    <a:p>
                      <a:pPr algn="ctr" latinLnBrk="0">
                        <a:lnSpc>
                          <a:spcPct val="200000"/>
                        </a:lnSpc>
                        <a:spcAft>
                          <a:spcPts val="0"/>
                        </a:spcAft>
                      </a:pPr>
                      <a:r>
                        <a:rPr lang="en-US" sz="1800" kern="0">
                          <a:latin typeface="Times New Roman"/>
                          <a:ea typeface="바탕"/>
                          <a:cs typeface="Times New Roman"/>
                        </a:rPr>
                        <a:t>Fe - 1 Si </a:t>
                      </a:r>
                      <a:endParaRPr lang="ko-KR" sz="1800" kern="10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smtClean="0">
                          <a:latin typeface="Times New Roman"/>
                          <a:ea typeface="바탕"/>
                          <a:cs typeface="Times New Roman"/>
                        </a:rPr>
                        <a:t>1000</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0">
                        <a:lnSpc>
                          <a:spcPct val="200000"/>
                        </a:lnSpc>
                        <a:spcAft>
                          <a:spcPts val="0"/>
                        </a:spcAft>
                      </a:pPr>
                      <a:r>
                        <a:rPr lang="en-US" sz="1800" kern="0">
                          <a:latin typeface="Times New Roman"/>
                          <a:ea typeface="바탕"/>
                          <a:cs typeface="Times New Roman"/>
                        </a:rPr>
                        <a:t>2.01×10</a:t>
                      </a:r>
                      <a:r>
                        <a:rPr lang="en-US" sz="1800" kern="0" baseline="30000">
                          <a:latin typeface="Times New Roman"/>
                          <a:ea typeface="바탕"/>
                          <a:cs typeface="Times New Roman"/>
                        </a:rPr>
                        <a:t>-11</a:t>
                      </a:r>
                      <a:endParaRPr lang="ko-KR" sz="1800" kern="10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0">
                        <a:lnSpc>
                          <a:spcPct val="200000"/>
                        </a:lnSpc>
                        <a:spcAft>
                          <a:spcPts val="0"/>
                        </a:spcAft>
                      </a:pPr>
                      <a:r>
                        <a:rPr lang="en-US" sz="1800" kern="0" dirty="0">
                          <a:latin typeface="Times New Roman"/>
                          <a:ea typeface="SimSun"/>
                          <a:cs typeface="Times New Roman"/>
                        </a:rPr>
                        <a:t>5.34×10</a:t>
                      </a:r>
                      <a:r>
                        <a:rPr lang="en-US" sz="1800" kern="0" baseline="30000" dirty="0">
                          <a:latin typeface="Times New Roman"/>
                          <a:ea typeface="SimSun"/>
                          <a:cs typeface="Times New Roman"/>
                        </a:rPr>
                        <a:t>-13</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0">
                        <a:lnSpc>
                          <a:spcPct val="200000"/>
                        </a:lnSpc>
                        <a:spcAft>
                          <a:spcPts val="0"/>
                        </a:spcAft>
                      </a:pPr>
                      <a:r>
                        <a:rPr lang="en-US" sz="1800" kern="0" dirty="0" smtClean="0">
                          <a:latin typeface="Times New Roman"/>
                          <a:ea typeface="SimSun"/>
                          <a:cs typeface="Times New Roman"/>
                        </a:rPr>
                        <a:t>1.00</a:t>
                      </a:r>
                      <a:endParaRPr lang="en-US" sz="1800" kern="0" dirty="0">
                        <a:latin typeface="Times New Roman"/>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621518">
                <a:tc vMerge="1">
                  <a:txBody>
                    <a:bodyPr/>
                    <a:lstStyle/>
                    <a:p>
                      <a:pPr latinLnBrk="1"/>
                      <a:endParaRPr lang="ko-KR" altLang="en-US"/>
                    </a:p>
                  </a:txBody>
                  <a:tcPr/>
                </a:tc>
                <a:tc>
                  <a:txBody>
                    <a:bodyPr/>
                    <a:lstStyle/>
                    <a:p>
                      <a:pPr algn="ctr" latinLnBrk="0">
                        <a:lnSpc>
                          <a:spcPct val="200000"/>
                        </a:lnSpc>
                        <a:spcAft>
                          <a:spcPts val="0"/>
                        </a:spcAft>
                      </a:pPr>
                      <a:r>
                        <a:rPr lang="en-US" sz="1800" kern="0" dirty="0" smtClean="0">
                          <a:latin typeface="Times New Roman"/>
                          <a:ea typeface="바탕"/>
                          <a:cs typeface="Times New Roman"/>
                        </a:rPr>
                        <a:t>1250</a:t>
                      </a:r>
                      <a:endParaRPr lang="ko-KR" sz="1800" kern="100" dirty="0">
                        <a:latin typeface="맑은 고딕"/>
                        <a:ea typeface="맑은 고딕"/>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a:latin typeface="Times New Roman"/>
                          <a:ea typeface="바탕"/>
                          <a:cs typeface="Times New Roman"/>
                        </a:rPr>
                        <a:t>3.68×10</a:t>
                      </a:r>
                      <a:r>
                        <a:rPr lang="en-US" sz="1800" kern="0" baseline="30000">
                          <a:latin typeface="Times New Roman"/>
                          <a:ea typeface="바탕"/>
                          <a:cs typeface="Times New Roman"/>
                        </a:rPr>
                        <a:t>-10</a:t>
                      </a:r>
                      <a:endParaRPr lang="ko-KR" sz="1800" kern="100">
                        <a:latin typeface="맑은 고딕"/>
                        <a:ea typeface="맑은 고딕"/>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a:latin typeface="Times New Roman"/>
                          <a:ea typeface="바탕"/>
                          <a:cs typeface="Times New Roman"/>
                        </a:rPr>
                        <a:t>9.77×10</a:t>
                      </a:r>
                      <a:r>
                        <a:rPr lang="en-US" sz="1800" kern="0" baseline="30000" dirty="0">
                          <a:latin typeface="Times New Roman"/>
                          <a:ea typeface="바탕"/>
                          <a:cs typeface="Times New Roman"/>
                        </a:rPr>
                        <a:t>-12</a:t>
                      </a:r>
                      <a:endParaRPr lang="ko-KR" sz="1800" kern="100" dirty="0">
                        <a:latin typeface="맑은 고딕"/>
                        <a:ea typeface="맑은 고딕"/>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smtClean="0">
                          <a:latin typeface="Times New Roman"/>
                          <a:ea typeface="SimSun"/>
                          <a:cs typeface="Times New Roman"/>
                        </a:rPr>
                        <a:t>1.00</a:t>
                      </a:r>
                      <a:endParaRPr lang="en-US" sz="1800" kern="0" dirty="0">
                        <a:latin typeface="Times New Roman"/>
                        <a:ea typeface="SimSu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621518">
                <a:tc rowSpan="2">
                  <a:txBody>
                    <a:bodyPr/>
                    <a:lstStyle/>
                    <a:p>
                      <a:pPr algn="ctr" latinLnBrk="0">
                        <a:lnSpc>
                          <a:spcPct val="200000"/>
                        </a:lnSpc>
                        <a:spcAft>
                          <a:spcPts val="0"/>
                        </a:spcAft>
                      </a:pPr>
                      <a:r>
                        <a:rPr lang="en-US" sz="1800" kern="0">
                          <a:latin typeface="Times New Roman"/>
                          <a:ea typeface="바탕"/>
                          <a:cs typeface="Times New Roman"/>
                        </a:rPr>
                        <a:t>Fe - 10 Si </a:t>
                      </a:r>
                      <a:endParaRPr lang="ko-KR" sz="1800" kern="10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smtClean="0">
                          <a:latin typeface="Times New Roman"/>
                          <a:ea typeface="바탕"/>
                          <a:cs typeface="Times New Roman"/>
                        </a:rPr>
                        <a:t>1000</a:t>
                      </a:r>
                      <a:endParaRPr lang="ko-KR" sz="1800" kern="100" dirty="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0">
                        <a:lnSpc>
                          <a:spcPct val="200000"/>
                        </a:lnSpc>
                        <a:spcAft>
                          <a:spcPts val="0"/>
                        </a:spcAft>
                      </a:pPr>
                      <a:r>
                        <a:rPr lang="en-US" sz="1800" kern="0">
                          <a:latin typeface="Times New Roman"/>
                          <a:ea typeface="바탕"/>
                          <a:cs typeface="Times New Roman"/>
                        </a:rPr>
                        <a:t>1.09×10</a:t>
                      </a:r>
                      <a:r>
                        <a:rPr lang="en-US" sz="1800" kern="0" baseline="30000">
                          <a:latin typeface="Times New Roman"/>
                          <a:ea typeface="바탕"/>
                          <a:cs typeface="Times New Roman"/>
                        </a:rPr>
                        <a:t>-7</a:t>
                      </a:r>
                      <a:endParaRPr lang="ko-KR" sz="1800" kern="10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0">
                        <a:lnSpc>
                          <a:spcPct val="200000"/>
                        </a:lnSpc>
                        <a:spcAft>
                          <a:spcPts val="0"/>
                        </a:spcAft>
                      </a:pPr>
                      <a:r>
                        <a:rPr lang="en-US" sz="1800" kern="0">
                          <a:latin typeface="Times New Roman"/>
                          <a:ea typeface="맑은 고딕"/>
                          <a:cs typeface="Times New Roman"/>
                        </a:rPr>
                        <a:t>7.42×10</a:t>
                      </a:r>
                      <a:r>
                        <a:rPr lang="en-US" sz="1800" kern="0" baseline="30000">
                          <a:latin typeface="Times New Roman"/>
                          <a:ea typeface="맑은 고딕"/>
                          <a:cs typeface="Times New Roman"/>
                        </a:rPr>
                        <a:t>-10</a:t>
                      </a:r>
                      <a:endParaRPr lang="ko-KR" sz="1800" kern="100">
                        <a:latin typeface="맑은 고딕"/>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0">
                        <a:lnSpc>
                          <a:spcPct val="200000"/>
                        </a:lnSpc>
                        <a:spcAft>
                          <a:spcPts val="0"/>
                        </a:spcAft>
                      </a:pPr>
                      <a:r>
                        <a:rPr lang="en-US" sz="1800" kern="0" dirty="0" smtClean="0">
                          <a:latin typeface="Times New Roman"/>
                          <a:ea typeface="맑은 고딕"/>
                          <a:cs typeface="Times New Roman"/>
                        </a:rPr>
                        <a:t>1.00</a:t>
                      </a:r>
                      <a:endParaRPr lang="en-US" sz="1800" kern="0" dirty="0">
                        <a:latin typeface="Times New Roman"/>
                        <a:ea typeface="맑은 고딕"/>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621518">
                <a:tc vMerge="1">
                  <a:txBody>
                    <a:bodyPr/>
                    <a:lstStyle/>
                    <a:p>
                      <a:pPr latinLnBrk="1"/>
                      <a:endParaRPr lang="ko-KR" altLang="en-US"/>
                    </a:p>
                  </a:txBody>
                  <a:tcPr/>
                </a:tc>
                <a:tc>
                  <a:txBody>
                    <a:bodyPr/>
                    <a:lstStyle/>
                    <a:p>
                      <a:pPr algn="ctr" latinLnBrk="0">
                        <a:lnSpc>
                          <a:spcPct val="200000"/>
                        </a:lnSpc>
                        <a:spcAft>
                          <a:spcPts val="0"/>
                        </a:spcAft>
                      </a:pPr>
                      <a:r>
                        <a:rPr lang="en-US" sz="1800" kern="0" dirty="0" smtClean="0">
                          <a:latin typeface="Times New Roman"/>
                          <a:ea typeface="바탕"/>
                          <a:cs typeface="Times New Roman"/>
                        </a:rPr>
                        <a:t>1250</a:t>
                      </a:r>
                      <a:endParaRPr lang="ko-KR" sz="1800" kern="100" dirty="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a:latin typeface="Times New Roman"/>
                          <a:ea typeface="바탕"/>
                          <a:cs typeface="Times New Roman"/>
                        </a:rPr>
                        <a:t>2.00×10</a:t>
                      </a:r>
                      <a:r>
                        <a:rPr lang="en-US" sz="1800" kern="0" baseline="30000">
                          <a:latin typeface="Times New Roman"/>
                          <a:ea typeface="바탕"/>
                          <a:cs typeface="Times New Roman"/>
                        </a:rPr>
                        <a:t>-6</a:t>
                      </a:r>
                      <a:endParaRPr lang="ko-KR" sz="1800" kern="10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a:latin typeface="Times New Roman"/>
                          <a:ea typeface="맑은 고딕"/>
                          <a:cs typeface="Times New Roman"/>
                        </a:rPr>
                        <a:t>1.36×10</a:t>
                      </a:r>
                      <a:r>
                        <a:rPr lang="en-US" sz="1800" kern="0" baseline="30000">
                          <a:latin typeface="Times New Roman"/>
                          <a:ea typeface="맑은 고딕"/>
                          <a:cs typeface="Times New Roman"/>
                        </a:rPr>
                        <a:t>-8</a:t>
                      </a:r>
                      <a:endParaRPr lang="ko-KR" sz="1800" kern="100">
                        <a:latin typeface="맑은 고딕"/>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latinLnBrk="0">
                        <a:lnSpc>
                          <a:spcPct val="200000"/>
                        </a:lnSpc>
                        <a:spcAft>
                          <a:spcPts val="0"/>
                        </a:spcAft>
                      </a:pPr>
                      <a:r>
                        <a:rPr lang="en-US" sz="1800" kern="0" dirty="0" smtClean="0">
                          <a:latin typeface="Times New Roman"/>
                          <a:ea typeface="맑은 고딕"/>
                          <a:cs typeface="Times New Roman"/>
                        </a:rPr>
                        <a:t>1.00</a:t>
                      </a:r>
                      <a:endParaRPr lang="en-US" sz="1800" kern="0" dirty="0">
                        <a:latin typeface="Times New Roman"/>
                        <a:ea typeface="맑은 고딕"/>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23528" y="836712"/>
            <a:ext cx="4104456" cy="369332"/>
          </a:xfrm>
          <a:prstGeom prst="rect">
            <a:avLst/>
          </a:prstGeom>
          <a:noFill/>
        </p:spPr>
        <p:txBody>
          <a:bodyPr wrap="square" rtlCol="0">
            <a:spAutoFit/>
          </a:bodyPr>
          <a:lstStyle/>
          <a:p>
            <a:r>
              <a:rPr lang="en-US" altLang="ko-KR" dirty="0" smtClean="0"/>
              <a:t>Volume Fraction of Oxides</a:t>
            </a:r>
            <a:endParaRPr lang="ko-KR" altLang="en-US" dirty="0"/>
          </a:p>
        </p:txBody>
      </p:sp>
      <p:sp>
        <p:nvSpPr>
          <p:cNvPr id="5" name="Text Box 4"/>
          <p:cNvSpPr txBox="1">
            <a:spLocks noChangeArrowheads="1"/>
          </p:cNvSpPr>
          <p:nvPr/>
        </p:nvSpPr>
        <p:spPr bwMode="auto">
          <a:xfrm>
            <a:off x="4220344" y="5309592"/>
            <a:ext cx="4528120" cy="707886"/>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b="1" dirty="0" smtClean="0">
                <a:latin typeface="Times New Roman" pitchFamily="18" charset="0"/>
              </a:rPr>
              <a:t> Volume fraction of </a:t>
            </a:r>
            <a:r>
              <a:rPr lang="en-US" altLang="ko-KR" sz="2000" b="1" dirty="0" err="1" smtClean="0">
                <a:latin typeface="Times New Roman" pitchFamily="18" charset="0"/>
              </a:rPr>
              <a:t>FeO</a:t>
            </a:r>
            <a:r>
              <a:rPr lang="en-US" altLang="ko-KR" sz="2000" b="1" baseline="-25000" dirty="0" err="1" smtClean="0">
                <a:latin typeface="Times New Roman" pitchFamily="18" charset="0"/>
              </a:rPr>
              <a:t>x</a:t>
            </a:r>
            <a:r>
              <a:rPr lang="en-US" altLang="ko-KR" sz="2000" b="1" dirty="0" smtClean="0">
                <a:latin typeface="Times New Roman" pitchFamily="18" charset="0"/>
              </a:rPr>
              <a:t> / Fe</a:t>
            </a:r>
            <a:r>
              <a:rPr lang="en-US" altLang="ko-KR" sz="2000" b="1" baseline="-25000" dirty="0" smtClean="0">
                <a:latin typeface="Times New Roman" pitchFamily="18" charset="0"/>
              </a:rPr>
              <a:t>2</a:t>
            </a:r>
            <a:r>
              <a:rPr lang="en-US" altLang="ko-KR" sz="2000" b="1" dirty="0" smtClean="0">
                <a:latin typeface="Times New Roman" pitchFamily="18" charset="0"/>
              </a:rPr>
              <a:t>SiO</a:t>
            </a:r>
            <a:r>
              <a:rPr lang="en-US" altLang="ko-KR" sz="2000" b="1" baseline="-25000" dirty="0" smtClean="0">
                <a:latin typeface="Times New Roman" pitchFamily="18" charset="0"/>
              </a:rPr>
              <a:t>4</a:t>
            </a:r>
          </a:p>
          <a:p>
            <a:pPr latinLnBrk="0"/>
            <a:r>
              <a:rPr lang="en-US" altLang="ko-KR" sz="2000" b="1" dirty="0" smtClean="0">
                <a:latin typeface="Times New Roman" pitchFamily="18" charset="0"/>
              </a:rPr>
              <a:t>     = 91 / 9 ~ 86 / 13</a:t>
            </a:r>
            <a:endParaRPr lang="en-US" altLang="ko-KR"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C0C0C0"/>
                  </a:outerShdw>
                </a:effectLst>
                <a:latin typeface="Arial Black" pitchFamily="34" charset="0"/>
                <a:ea typeface="굴림" pitchFamily="50" charset="-127"/>
              </a:rPr>
              <a:t>Characterization of Oxides</a:t>
            </a:r>
            <a:endParaRPr lang="en-US" altLang="ko-KR" sz="2000" dirty="0">
              <a:solidFill>
                <a:schemeClr val="accent2">
                  <a:lumMod val="50000"/>
                </a:schemeClr>
              </a:solidFill>
              <a:effectLst>
                <a:outerShdw blurRad="38100" dist="38100" dir="2700000" algn="tl">
                  <a:srgbClr val="C0C0C0"/>
                </a:outerShdw>
              </a:effectLst>
              <a:latin typeface="Arial Black" pitchFamily="34" charset="0"/>
              <a:ea typeface="굴림" pitchFamily="50" charset="-127"/>
            </a:endParaRPr>
          </a:p>
        </p:txBody>
      </p:sp>
      <p:pic>
        <p:nvPicPr>
          <p:cNvPr id="4" name="그림 3" descr="SiO2-XRD.jpg"/>
          <p:cNvPicPr>
            <a:picLocks/>
          </p:cNvPicPr>
          <p:nvPr/>
        </p:nvPicPr>
        <p:blipFill>
          <a:blip r:embed="rId4" cstate="print"/>
          <a:stretch>
            <a:fillRect/>
          </a:stretch>
        </p:blipFill>
        <p:spPr>
          <a:xfrm>
            <a:off x="1296144" y="4193084"/>
            <a:ext cx="5652120" cy="2664916"/>
          </a:xfrm>
          <a:prstGeom prst="rect">
            <a:avLst/>
          </a:prstGeom>
        </p:spPr>
      </p:pic>
      <p:graphicFrame>
        <p:nvGraphicFramePr>
          <p:cNvPr id="5" name="Object 1"/>
          <p:cNvGraphicFramePr>
            <a:graphicFrameLocks noChangeAspect="1"/>
          </p:cNvGraphicFramePr>
          <p:nvPr/>
        </p:nvGraphicFramePr>
        <p:xfrm>
          <a:off x="899592" y="476672"/>
          <a:ext cx="6597634" cy="4608512"/>
        </p:xfrm>
        <a:graphic>
          <a:graphicData uri="http://schemas.openxmlformats.org/presentationml/2006/ole">
            <p:oleObj spid="_x0000_s144386" name="Graph" r:id="rId5" imgW="4154760" imgH="2901600" progId="Origin50.Graph">
              <p:embed/>
            </p:oleObj>
          </a:graphicData>
        </a:graphic>
      </p:graphicFrame>
      <p:sp>
        <p:nvSpPr>
          <p:cNvPr id="6" name="TextBox 5"/>
          <p:cNvSpPr txBox="1"/>
          <p:nvPr/>
        </p:nvSpPr>
        <p:spPr>
          <a:xfrm>
            <a:off x="7020272" y="980728"/>
            <a:ext cx="1224136" cy="954107"/>
          </a:xfrm>
          <a:prstGeom prst="rect">
            <a:avLst/>
          </a:prstGeom>
          <a:noFill/>
        </p:spPr>
        <p:txBody>
          <a:bodyPr wrap="square" rtlCol="0">
            <a:spAutoFit/>
          </a:bodyPr>
          <a:lstStyle/>
          <a:p>
            <a:r>
              <a:rPr lang="en-US" altLang="ko-KR" sz="1400" b="1" dirty="0" smtClean="0">
                <a:latin typeface="Times New Roman" pitchFamily="18" charset="0"/>
                <a:cs typeface="Times New Roman" pitchFamily="18" charset="0"/>
              </a:rPr>
              <a:t>W = </a:t>
            </a:r>
            <a:r>
              <a:rPr lang="en-US" altLang="ko-KR" sz="1400" b="1" dirty="0" err="1" smtClean="0">
                <a:latin typeface="Times New Roman" pitchFamily="18" charset="0"/>
                <a:cs typeface="Times New Roman" pitchFamily="18" charset="0"/>
              </a:rPr>
              <a:t>FeO</a:t>
            </a:r>
            <a:endParaRPr lang="en-US" altLang="ko-KR" sz="1400" b="1"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M = Fe</a:t>
            </a:r>
            <a:r>
              <a:rPr lang="en-US" altLang="ko-KR" sz="1400" b="1" baseline="-25000" dirty="0" smtClean="0">
                <a:latin typeface="Times New Roman" pitchFamily="18" charset="0"/>
                <a:cs typeface="Times New Roman" pitchFamily="18" charset="0"/>
              </a:rPr>
              <a:t>3</a:t>
            </a:r>
            <a:r>
              <a:rPr lang="en-US" altLang="ko-KR" sz="1400" b="1" dirty="0" smtClean="0">
                <a:latin typeface="Times New Roman" pitchFamily="18" charset="0"/>
                <a:cs typeface="Times New Roman" pitchFamily="18" charset="0"/>
              </a:rPr>
              <a:t>O</a:t>
            </a:r>
            <a:r>
              <a:rPr lang="en-US" altLang="ko-KR" sz="1400" b="1" baseline="-25000" dirty="0" smtClean="0">
                <a:latin typeface="Times New Roman" pitchFamily="18" charset="0"/>
                <a:cs typeface="Times New Roman" pitchFamily="18" charset="0"/>
              </a:rPr>
              <a:t>4</a:t>
            </a:r>
            <a:endParaRPr lang="en-US" altLang="ko-KR" sz="1400" b="1"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H = Fe</a:t>
            </a:r>
            <a:r>
              <a:rPr lang="en-US" altLang="ko-KR" sz="1400" b="1" baseline="-25000" dirty="0" smtClean="0">
                <a:latin typeface="Times New Roman" pitchFamily="18" charset="0"/>
                <a:cs typeface="Times New Roman" pitchFamily="18" charset="0"/>
              </a:rPr>
              <a:t>2</a:t>
            </a:r>
            <a:r>
              <a:rPr lang="en-US" altLang="ko-KR" sz="1400" b="1" dirty="0" smtClean="0">
                <a:latin typeface="Times New Roman" pitchFamily="18" charset="0"/>
                <a:cs typeface="Times New Roman" pitchFamily="18" charset="0"/>
              </a:rPr>
              <a:t>O</a:t>
            </a:r>
            <a:r>
              <a:rPr lang="en-US" altLang="ko-KR" sz="1400" b="1" baseline="-25000" dirty="0" smtClean="0">
                <a:latin typeface="Times New Roman" pitchFamily="18" charset="0"/>
                <a:cs typeface="Times New Roman" pitchFamily="18" charset="0"/>
              </a:rPr>
              <a:t>3</a:t>
            </a:r>
          </a:p>
          <a:p>
            <a:r>
              <a:rPr lang="en-US" altLang="ko-KR" sz="1400" b="1" dirty="0" smtClean="0">
                <a:latin typeface="Times New Roman" pitchFamily="18" charset="0"/>
                <a:cs typeface="Times New Roman" pitchFamily="18" charset="0"/>
              </a:rPr>
              <a:t>F=Fe</a:t>
            </a:r>
            <a:r>
              <a:rPr lang="en-US" altLang="ko-KR" sz="1400" b="1" baseline="-25000" dirty="0" smtClean="0">
                <a:latin typeface="Times New Roman" pitchFamily="18" charset="0"/>
                <a:cs typeface="Times New Roman" pitchFamily="18" charset="0"/>
              </a:rPr>
              <a:t>2</a:t>
            </a:r>
            <a:r>
              <a:rPr lang="en-US" altLang="ko-KR" sz="1400" b="1" dirty="0" smtClean="0">
                <a:latin typeface="Times New Roman" pitchFamily="18" charset="0"/>
                <a:cs typeface="Times New Roman" pitchFamily="18" charset="0"/>
              </a:rPr>
              <a:t>SiO</a:t>
            </a:r>
            <a:r>
              <a:rPr lang="en-US" altLang="ko-KR" sz="1400" b="1" baseline="-25000" dirty="0" smtClean="0">
                <a:latin typeface="Times New Roman" pitchFamily="18" charset="0"/>
                <a:cs typeface="Times New Roman" pitchFamily="18" charset="0"/>
              </a:rPr>
              <a:t>4</a:t>
            </a:r>
            <a:endParaRPr lang="ko-KR" altLang="en-US" sz="1400" b="1"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000000">
                      <a:alpha val="43137"/>
                    </a:srgbClr>
                  </a:outerShdw>
                </a:effectLst>
                <a:latin typeface="Arial Black" pitchFamily="34" charset="0"/>
                <a:ea typeface="굴림" pitchFamily="50" charset="-127"/>
              </a:rPr>
              <a:t>Introduction – Oxidation of Steel</a:t>
            </a:r>
            <a:endParaRPr lang="en-US" altLang="ko-KR" sz="2000" dirty="0">
              <a:solidFill>
                <a:schemeClr val="accent2">
                  <a:lumMod val="50000"/>
                </a:schemeClr>
              </a:solidFill>
              <a:effectLst>
                <a:outerShdw blurRad="38100" dist="38100" dir="2700000" algn="tl">
                  <a:srgbClr val="000000">
                    <a:alpha val="43137"/>
                  </a:srgbClr>
                </a:outerShdw>
              </a:effectLst>
              <a:latin typeface="Arial Black" pitchFamily="34" charset="0"/>
              <a:ea typeface="굴림" pitchFamily="50" charset="-127"/>
            </a:endParaRPr>
          </a:p>
        </p:txBody>
      </p:sp>
      <p:pic>
        <p:nvPicPr>
          <p:cNvPr id="15361" name="Picture 1"/>
          <p:cNvPicPr>
            <a:picLocks noChangeAspect="1" noChangeArrowheads="1"/>
          </p:cNvPicPr>
          <p:nvPr/>
        </p:nvPicPr>
        <p:blipFill>
          <a:blip r:embed="rId3" cstate="print"/>
          <a:srcRect/>
          <a:stretch>
            <a:fillRect/>
          </a:stretch>
        </p:blipFill>
        <p:spPr bwMode="auto">
          <a:xfrm>
            <a:off x="4211960" y="764704"/>
            <a:ext cx="4480560" cy="5577840"/>
          </a:xfrm>
          <a:prstGeom prst="rect">
            <a:avLst/>
          </a:prstGeom>
          <a:noFill/>
          <a:ln w="9525">
            <a:noFill/>
            <a:miter lim="800000"/>
            <a:headEnd/>
            <a:tailEnd/>
          </a:ln>
        </p:spPr>
      </p:pic>
      <p:sp>
        <p:nvSpPr>
          <p:cNvPr id="34" name="Text Box 4"/>
          <p:cNvSpPr txBox="1">
            <a:spLocks noChangeArrowheads="1"/>
          </p:cNvSpPr>
          <p:nvPr/>
        </p:nvSpPr>
        <p:spPr bwMode="auto">
          <a:xfrm>
            <a:off x="179512" y="908720"/>
            <a:ext cx="4536504" cy="5016758"/>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dirty="0" smtClean="0">
                <a:latin typeface="Times New Roman" pitchFamily="18" charset="0"/>
              </a:rPr>
              <a:t> </a:t>
            </a:r>
            <a:r>
              <a:rPr lang="en-US" altLang="ko-KR" sz="2000" dirty="0" smtClean="0"/>
              <a:t>Oxide of iron</a:t>
            </a:r>
          </a:p>
          <a:p>
            <a:pPr latinLnBrk="0">
              <a:buFont typeface="Arial" pitchFamily="34" charset="0"/>
              <a:buChar char="•"/>
            </a:pPr>
            <a:endParaRPr lang="en-US" altLang="ko-KR" sz="2000" dirty="0" smtClean="0"/>
          </a:p>
          <a:p>
            <a:pPr latinLnBrk="0"/>
            <a:r>
              <a:rPr lang="en-US" altLang="ko-KR" sz="2000" dirty="0" smtClean="0"/>
              <a:t>     </a:t>
            </a:r>
            <a:r>
              <a:rPr lang="en-US" altLang="ko-KR" sz="2000" dirty="0" smtClean="0">
                <a:cs typeface="Times New Roman" pitchFamily="18" charset="0"/>
              </a:rPr>
              <a:t>Fe</a:t>
            </a:r>
            <a:r>
              <a:rPr lang="en-US" altLang="ko-KR" sz="2000" baseline="-25000" dirty="0" smtClean="0">
                <a:cs typeface="Times New Roman" pitchFamily="18" charset="0"/>
              </a:rPr>
              <a:t>1-y</a:t>
            </a:r>
            <a:r>
              <a:rPr lang="en-US" altLang="ko-KR" sz="2000" dirty="0" smtClean="0">
                <a:cs typeface="Times New Roman" pitchFamily="18" charset="0"/>
              </a:rPr>
              <a:t>O - wüstite  (0.04 &lt;y&lt;0.17)</a:t>
            </a:r>
          </a:p>
          <a:p>
            <a:pPr latinLnBrk="0"/>
            <a:r>
              <a:rPr lang="en-US" altLang="ko-KR" sz="2000" dirty="0" smtClean="0">
                <a:cs typeface="Times New Roman" pitchFamily="18" charset="0"/>
              </a:rPr>
              <a:t>     Fe</a:t>
            </a:r>
            <a:r>
              <a:rPr lang="en-US" altLang="ko-KR" sz="2000" baseline="-25000" dirty="0" smtClean="0">
                <a:cs typeface="Times New Roman" pitchFamily="18" charset="0"/>
              </a:rPr>
              <a:t>3</a:t>
            </a:r>
            <a:r>
              <a:rPr lang="en-US" altLang="ko-KR" sz="2000" dirty="0" smtClean="0">
                <a:cs typeface="Times New Roman" pitchFamily="18" charset="0"/>
              </a:rPr>
              <a:t>O</a:t>
            </a:r>
            <a:r>
              <a:rPr lang="en-US" altLang="ko-KR" sz="2000" baseline="-25000" dirty="0" smtClean="0">
                <a:cs typeface="Times New Roman" pitchFamily="18" charset="0"/>
              </a:rPr>
              <a:t>4</a:t>
            </a:r>
            <a:r>
              <a:rPr lang="en-US" altLang="ko-KR" sz="2000" dirty="0" smtClean="0">
                <a:cs typeface="Times New Roman" pitchFamily="18" charset="0"/>
              </a:rPr>
              <a:t> - magnetite</a:t>
            </a:r>
          </a:p>
          <a:p>
            <a:pPr latinLnBrk="0"/>
            <a:r>
              <a:rPr lang="en-US" altLang="ko-KR" sz="2000" dirty="0" smtClean="0">
                <a:cs typeface="Times New Roman" pitchFamily="18" charset="0"/>
              </a:rPr>
              <a:t>     Fe</a:t>
            </a:r>
            <a:r>
              <a:rPr lang="en-US" altLang="ko-KR" sz="2000" baseline="-25000" dirty="0" smtClean="0">
                <a:cs typeface="Times New Roman" pitchFamily="18" charset="0"/>
              </a:rPr>
              <a:t>2</a:t>
            </a:r>
            <a:r>
              <a:rPr lang="en-US" altLang="ko-KR" sz="2000" dirty="0" smtClean="0">
                <a:cs typeface="Times New Roman" pitchFamily="18" charset="0"/>
              </a:rPr>
              <a:t>O</a:t>
            </a:r>
            <a:r>
              <a:rPr lang="en-US" altLang="ko-KR" sz="2000" baseline="-25000" dirty="0" smtClean="0">
                <a:cs typeface="Times New Roman" pitchFamily="18" charset="0"/>
              </a:rPr>
              <a:t>3</a:t>
            </a:r>
            <a:r>
              <a:rPr lang="en-US" altLang="ko-KR" sz="2000" dirty="0" smtClean="0">
                <a:cs typeface="Times New Roman" pitchFamily="18" charset="0"/>
              </a:rPr>
              <a:t> - hematite</a:t>
            </a:r>
          </a:p>
          <a:p>
            <a:pPr latinLnBrk="0"/>
            <a:endParaRPr lang="en-US" altLang="ko-KR" sz="2000" dirty="0" smtClean="0">
              <a:cs typeface="Times New Roman" pitchFamily="18" charset="0"/>
            </a:endParaRPr>
          </a:p>
          <a:p>
            <a:pPr latinLnBrk="0"/>
            <a:r>
              <a:rPr lang="en-US" altLang="ko-KR" sz="2000" dirty="0" smtClean="0">
                <a:cs typeface="Times New Roman" pitchFamily="18" charset="0"/>
              </a:rPr>
              <a:t>     Fe</a:t>
            </a:r>
            <a:r>
              <a:rPr lang="en-US" altLang="ko-KR" sz="2000" baseline="-25000" dirty="0" smtClean="0">
                <a:cs typeface="Times New Roman" pitchFamily="18" charset="0"/>
              </a:rPr>
              <a:t>1-y</a:t>
            </a:r>
            <a:r>
              <a:rPr lang="en-US" altLang="ko-KR" sz="2000" dirty="0" smtClean="0">
                <a:cs typeface="Times New Roman" pitchFamily="18" charset="0"/>
              </a:rPr>
              <a:t>O : Fe</a:t>
            </a:r>
            <a:r>
              <a:rPr lang="en-US" altLang="ko-KR" sz="2000" baseline="-25000" dirty="0" smtClean="0">
                <a:cs typeface="Times New Roman" pitchFamily="18" charset="0"/>
              </a:rPr>
              <a:t>3</a:t>
            </a:r>
            <a:r>
              <a:rPr lang="en-US" altLang="ko-KR" sz="2000" dirty="0" smtClean="0">
                <a:cs typeface="Times New Roman" pitchFamily="18" charset="0"/>
              </a:rPr>
              <a:t>O</a:t>
            </a:r>
            <a:r>
              <a:rPr lang="en-US" altLang="ko-KR" sz="2000" baseline="-25000" dirty="0" smtClean="0">
                <a:cs typeface="Times New Roman" pitchFamily="18" charset="0"/>
              </a:rPr>
              <a:t>4</a:t>
            </a:r>
            <a:r>
              <a:rPr lang="en-US" altLang="ko-KR" sz="2000" dirty="0" smtClean="0">
                <a:cs typeface="Times New Roman" pitchFamily="18" charset="0"/>
              </a:rPr>
              <a:t>  : Fe</a:t>
            </a:r>
            <a:r>
              <a:rPr lang="en-US" altLang="ko-KR" sz="2000" baseline="-25000" dirty="0" smtClean="0">
                <a:cs typeface="Times New Roman" pitchFamily="18" charset="0"/>
              </a:rPr>
              <a:t>2</a:t>
            </a:r>
            <a:r>
              <a:rPr lang="en-US" altLang="ko-KR" sz="2000" dirty="0" smtClean="0">
                <a:cs typeface="Times New Roman" pitchFamily="18" charset="0"/>
              </a:rPr>
              <a:t>O</a:t>
            </a:r>
            <a:r>
              <a:rPr lang="en-US" altLang="ko-KR" sz="2000" baseline="-25000" dirty="0" smtClean="0">
                <a:cs typeface="Times New Roman" pitchFamily="18" charset="0"/>
              </a:rPr>
              <a:t>3</a:t>
            </a:r>
            <a:r>
              <a:rPr lang="en-US" altLang="ko-KR" sz="2000" dirty="0" smtClean="0">
                <a:cs typeface="Times New Roman" pitchFamily="18" charset="0"/>
              </a:rPr>
              <a:t> </a:t>
            </a:r>
          </a:p>
          <a:p>
            <a:pPr latinLnBrk="0"/>
            <a:r>
              <a:rPr lang="en-US" altLang="ko-KR" sz="2000" dirty="0" smtClean="0">
                <a:cs typeface="Times New Roman" pitchFamily="18" charset="0"/>
              </a:rPr>
              <a:t>     = 95 : 4: 1</a:t>
            </a:r>
          </a:p>
          <a:p>
            <a:pPr latinLnBrk="0"/>
            <a:endParaRPr lang="en-US" altLang="ko-KR" sz="2000" dirty="0" smtClean="0">
              <a:cs typeface="Times New Roman" pitchFamily="18" charset="0"/>
            </a:endParaRPr>
          </a:p>
          <a:p>
            <a:pPr latinLnBrk="0">
              <a:buFont typeface="Arial" pitchFamily="34" charset="0"/>
              <a:buChar char="•"/>
            </a:pPr>
            <a:r>
              <a:rPr lang="en-US" altLang="ko-KR" sz="2000" b="1" dirty="0" smtClean="0"/>
              <a:t> </a:t>
            </a:r>
            <a:r>
              <a:rPr lang="en-US" altLang="ko-KR" sz="2000" dirty="0" smtClean="0"/>
              <a:t>Growth of oxides</a:t>
            </a:r>
          </a:p>
          <a:p>
            <a:pPr latinLnBrk="0">
              <a:buFont typeface="Arial" pitchFamily="34" charset="0"/>
              <a:buChar char="•"/>
            </a:pPr>
            <a:endParaRPr lang="en-US" altLang="ko-KR" sz="2000" dirty="0" smtClean="0"/>
          </a:p>
          <a:p>
            <a:pPr latinLnBrk="0"/>
            <a:r>
              <a:rPr lang="en-US" altLang="ko-KR" sz="2000" dirty="0" smtClean="0"/>
              <a:t>   </a:t>
            </a:r>
            <a:r>
              <a:rPr lang="en-US" altLang="ko-KR" sz="2000" dirty="0" err="1" smtClean="0"/>
              <a:t>FeO</a:t>
            </a:r>
            <a:r>
              <a:rPr lang="en-US" altLang="ko-KR" sz="2000" dirty="0" smtClean="0"/>
              <a:t>, </a:t>
            </a:r>
            <a:r>
              <a:rPr lang="en-US" altLang="ko-KR" sz="2000" dirty="0" smtClean="0">
                <a:cs typeface="Times New Roman" pitchFamily="18" charset="0"/>
              </a:rPr>
              <a:t>Fe</a:t>
            </a:r>
            <a:r>
              <a:rPr lang="en-US" altLang="ko-KR" sz="2000" baseline="-25000" dirty="0" smtClean="0">
                <a:cs typeface="Times New Roman" pitchFamily="18" charset="0"/>
              </a:rPr>
              <a:t>3</a:t>
            </a:r>
            <a:r>
              <a:rPr lang="en-US" altLang="ko-KR" sz="2000" dirty="0" smtClean="0">
                <a:cs typeface="Times New Roman" pitchFamily="18" charset="0"/>
              </a:rPr>
              <a:t>O</a:t>
            </a:r>
            <a:r>
              <a:rPr lang="en-US" altLang="ko-KR" sz="2000" baseline="-25000" dirty="0" smtClean="0">
                <a:cs typeface="Times New Roman" pitchFamily="18" charset="0"/>
              </a:rPr>
              <a:t>4</a:t>
            </a:r>
            <a:r>
              <a:rPr lang="en-US" altLang="ko-KR" sz="2000" dirty="0" smtClean="0">
                <a:cs typeface="Times New Roman" pitchFamily="18" charset="0"/>
              </a:rPr>
              <a:t> </a:t>
            </a:r>
            <a:r>
              <a:rPr lang="en-US" altLang="ko-KR" sz="2000" dirty="0" smtClean="0"/>
              <a:t> </a:t>
            </a:r>
          </a:p>
          <a:p>
            <a:pPr latinLnBrk="0"/>
            <a:r>
              <a:rPr lang="en-US" altLang="ko-KR" sz="2000" dirty="0" smtClean="0"/>
              <a:t>    - controlled by outward diffusion</a:t>
            </a:r>
          </a:p>
          <a:p>
            <a:pPr latinLnBrk="0"/>
            <a:endParaRPr lang="en-US" altLang="ko-KR" sz="2000" dirty="0" smtClean="0"/>
          </a:p>
          <a:p>
            <a:pPr latinLnBrk="0"/>
            <a:r>
              <a:rPr lang="en-US" altLang="ko-KR" sz="2000" dirty="0" smtClean="0"/>
              <a:t>   Fe</a:t>
            </a:r>
            <a:r>
              <a:rPr lang="en-US" altLang="ko-KR" sz="2000" baseline="-25000" dirty="0" smtClean="0"/>
              <a:t>2</a:t>
            </a:r>
            <a:r>
              <a:rPr lang="en-US" altLang="ko-KR" sz="2000" dirty="0" smtClean="0"/>
              <a:t>O</a:t>
            </a:r>
            <a:r>
              <a:rPr lang="en-US" altLang="ko-KR" sz="2000" baseline="-25000" dirty="0" smtClean="0"/>
              <a:t>3</a:t>
            </a:r>
          </a:p>
          <a:p>
            <a:pPr latinLnBrk="0"/>
            <a:r>
              <a:rPr lang="en-US" altLang="ko-KR" sz="2000" baseline="-25000" dirty="0" smtClean="0"/>
              <a:t>      </a:t>
            </a:r>
            <a:r>
              <a:rPr lang="en-US" altLang="ko-KR" sz="2000" dirty="0" smtClean="0"/>
              <a:t>- controlled by inward diffusion</a:t>
            </a:r>
          </a:p>
        </p:txBody>
      </p:sp>
      <p:sp>
        <p:nvSpPr>
          <p:cNvPr id="40" name="Text Box 8"/>
          <p:cNvSpPr txBox="1">
            <a:spLocks noChangeArrowheads="1"/>
          </p:cNvSpPr>
          <p:nvPr/>
        </p:nvSpPr>
        <p:spPr bwMode="auto">
          <a:xfrm>
            <a:off x="6227168" y="6334780"/>
            <a:ext cx="2916832" cy="523220"/>
          </a:xfrm>
          <a:prstGeom prst="rect">
            <a:avLst/>
          </a:prstGeom>
          <a:noFill/>
          <a:ln w="9525">
            <a:noFill/>
            <a:miter lim="800000"/>
            <a:headEnd/>
            <a:tailEnd/>
          </a:ln>
        </p:spPr>
        <p:txBody>
          <a:bodyPr wrap="square">
            <a:spAutoFit/>
          </a:bodyPr>
          <a:lstStyle/>
          <a:p>
            <a:pPr eaLnBrk="0" latinLnBrk="0" hangingPunct="0">
              <a:buClr>
                <a:schemeClr val="tx1"/>
              </a:buClr>
              <a:buSzPts val="1200"/>
              <a:buFont typeface="Times New Roman" pitchFamily="18" charset="0"/>
              <a:buNone/>
            </a:pPr>
            <a:r>
              <a:rPr lang="en-US" altLang="ko-KR" sz="1400" dirty="0" smtClean="0">
                <a:latin typeface="Times New Roman" pitchFamily="18" charset="0"/>
                <a:cs typeface="Times New Roman" pitchFamily="18" charset="0"/>
              </a:rPr>
              <a:t>Wagner C. Z. Phys. </a:t>
            </a:r>
            <a:r>
              <a:rPr lang="en-US" altLang="ko-KR" sz="1400" dirty="0" err="1" smtClean="0">
                <a:latin typeface="Times New Roman" pitchFamily="18" charset="0"/>
                <a:cs typeface="Times New Roman" pitchFamily="18" charset="0"/>
              </a:rPr>
              <a:t>Chem</a:t>
            </a:r>
            <a:r>
              <a:rPr lang="en-US" altLang="ko-KR" sz="1400" dirty="0" smtClean="0">
                <a:latin typeface="Times New Roman" pitchFamily="18" charset="0"/>
                <a:cs typeface="Times New Roman" pitchFamily="18" charset="0"/>
              </a:rPr>
              <a:t> (1933)</a:t>
            </a:r>
          </a:p>
          <a:p>
            <a:pPr eaLnBrk="0" latinLnBrk="0" hangingPunct="0">
              <a:buClr>
                <a:schemeClr val="tx1"/>
              </a:buClr>
              <a:buSzPts val="1200"/>
              <a:buFont typeface="Times New Roman" pitchFamily="18" charset="0"/>
              <a:buNone/>
            </a:pPr>
            <a:r>
              <a:rPr lang="en-US" altLang="ko-KR" sz="1400" dirty="0" err="1" smtClean="0">
                <a:latin typeface="Times New Roman" pitchFamily="18" charset="0"/>
                <a:cs typeface="Times New Roman" pitchFamily="18" charset="0"/>
              </a:rPr>
              <a:t>Paidassi</a:t>
            </a:r>
            <a:r>
              <a:rPr lang="en-US" altLang="ko-KR" sz="1400" dirty="0" smtClean="0">
                <a:latin typeface="Times New Roman" pitchFamily="18" charset="0"/>
                <a:cs typeface="Times New Roman" pitchFamily="18" charset="0"/>
              </a:rPr>
              <a:t> J. Rev. Met (1957)</a:t>
            </a:r>
            <a:endParaRPr kumimoji="0" lang="en-US" altLang="ko-KR" sz="1400" dirty="0" smtClean="0">
              <a:latin typeface="Times New Roman" pitchFamily="18" charset="0"/>
              <a:cs typeface="Times New Roman" pitchFamily="18" charset="0"/>
            </a:endParaRPr>
          </a:p>
        </p:txBody>
      </p:sp>
      <p:sp>
        <p:nvSpPr>
          <p:cNvPr id="1536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000000">
                      <a:alpha val="43137"/>
                    </a:srgbClr>
                  </a:outerShdw>
                </a:effectLst>
                <a:latin typeface="Arial Black" pitchFamily="34" charset="0"/>
                <a:ea typeface="굴림" pitchFamily="50" charset="-127"/>
              </a:rPr>
              <a:t>Introduction – Oxidation of Steel</a:t>
            </a:r>
            <a:endParaRPr lang="en-US" altLang="ko-KR" sz="2000" dirty="0">
              <a:solidFill>
                <a:schemeClr val="accent2">
                  <a:lumMod val="50000"/>
                </a:schemeClr>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4" name="Text Box 4"/>
          <p:cNvSpPr txBox="1">
            <a:spLocks noChangeArrowheads="1"/>
          </p:cNvSpPr>
          <p:nvPr/>
        </p:nvSpPr>
        <p:spPr bwMode="auto">
          <a:xfrm>
            <a:off x="611560" y="4797152"/>
            <a:ext cx="7643866" cy="1631216"/>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dirty="0" smtClean="0">
                <a:latin typeface="Times New Roman" pitchFamily="18" charset="0"/>
              </a:rPr>
              <a:t> </a:t>
            </a:r>
            <a:r>
              <a:rPr lang="en-US" altLang="ko-KR" sz="2000" dirty="0" smtClean="0"/>
              <a:t>Oxide growth at high temperature</a:t>
            </a:r>
          </a:p>
          <a:p>
            <a:pPr latinLnBrk="0"/>
            <a:r>
              <a:rPr lang="en-US" altLang="ko-KR" sz="2000" dirty="0" smtClean="0"/>
              <a:t>     - controlled by diffusion, with a parabolic behavior</a:t>
            </a:r>
          </a:p>
          <a:p>
            <a:pPr latinLnBrk="0"/>
            <a:endParaRPr lang="en-US" altLang="ko-KR" sz="2000" b="1" dirty="0" smtClean="0">
              <a:latin typeface="Times New Roman" pitchFamily="18" charset="0"/>
            </a:endParaRPr>
          </a:p>
          <a:p>
            <a:pPr latinLnBrk="0"/>
            <a:endParaRPr lang="en-US" altLang="ko-KR" sz="2000" b="1" dirty="0" smtClean="0">
              <a:latin typeface="Times New Roman" pitchFamily="18" charset="0"/>
            </a:endParaRPr>
          </a:p>
          <a:p>
            <a:pPr latinLnBrk="0">
              <a:buFont typeface="Arial" pitchFamily="34" charset="0"/>
              <a:buChar char="•"/>
            </a:pPr>
            <a:endParaRPr lang="en-US" altLang="ko-KR" sz="2000" b="1" dirty="0" smtClean="0">
              <a:latin typeface="Times New Roman" pitchFamily="18" charset="0"/>
            </a:endParaRPr>
          </a:p>
        </p:txBody>
      </p:sp>
      <p:pic>
        <p:nvPicPr>
          <p:cNvPr id="5" name="그림 4" descr="law.jpg"/>
          <p:cNvPicPr>
            <a:picLocks noChangeAspect="1"/>
          </p:cNvPicPr>
          <p:nvPr/>
        </p:nvPicPr>
        <p:blipFill>
          <a:blip r:embed="rId3" cstate="print"/>
          <a:stretch>
            <a:fillRect/>
          </a:stretch>
        </p:blipFill>
        <p:spPr>
          <a:xfrm>
            <a:off x="539552" y="980728"/>
            <a:ext cx="7857744" cy="3553968"/>
          </a:xfrm>
          <a:prstGeom prst="rect">
            <a:avLst/>
          </a:prstGeom>
        </p:spPr>
      </p:pic>
      <p:sp>
        <p:nvSpPr>
          <p:cNvPr id="92163" name="Rectangle 3"/>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82575" y="304800"/>
            <a:ext cx="5513561" cy="315888"/>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000000">
                      <a:alpha val="43137"/>
                    </a:srgbClr>
                  </a:outerShdw>
                </a:effectLst>
                <a:latin typeface="Arial Black" pitchFamily="34" charset="0"/>
                <a:ea typeface="굴림" pitchFamily="50" charset="-127"/>
              </a:rPr>
              <a:t>Introduction – Red-scale </a:t>
            </a:r>
            <a:endParaRPr lang="en-US" altLang="ko-KR" sz="2000" dirty="0">
              <a:solidFill>
                <a:srgbClr val="660033"/>
              </a:solidFill>
              <a:effectLst>
                <a:outerShdw blurRad="38100" dist="38100" dir="2700000" algn="tl">
                  <a:srgbClr val="000000">
                    <a:alpha val="43137"/>
                  </a:srgbClr>
                </a:outerShdw>
              </a:effectLst>
              <a:latin typeface="Arial Black" pitchFamily="34" charset="0"/>
              <a:ea typeface="굴림" pitchFamily="50" charset="-127"/>
            </a:endParaRPr>
          </a:p>
        </p:txBody>
      </p:sp>
      <p:pic>
        <p:nvPicPr>
          <p:cNvPr id="19" name="그림 18" descr="FeO-SiO2.jpg"/>
          <p:cNvPicPr>
            <a:picLocks noChangeAspect="1"/>
          </p:cNvPicPr>
          <p:nvPr/>
        </p:nvPicPr>
        <p:blipFill>
          <a:blip r:embed="rId3" cstate="print"/>
          <a:stretch>
            <a:fillRect/>
          </a:stretch>
        </p:blipFill>
        <p:spPr>
          <a:xfrm>
            <a:off x="395536" y="1052736"/>
            <a:ext cx="5256584" cy="3177424"/>
          </a:xfrm>
          <a:prstGeom prst="rect">
            <a:avLst/>
          </a:prstGeom>
        </p:spPr>
      </p:pic>
      <p:pic>
        <p:nvPicPr>
          <p:cNvPr id="20" name="그림 19"/>
          <p:cNvPicPr>
            <a:picLocks noChangeAspect="1"/>
          </p:cNvPicPr>
          <p:nvPr/>
        </p:nvPicPr>
        <p:blipFill>
          <a:blip r:embed="rId4" cstate="print"/>
          <a:srcRect t="5319"/>
          <a:stretch>
            <a:fillRect/>
          </a:stretch>
        </p:blipFill>
        <p:spPr bwMode="auto">
          <a:xfrm>
            <a:off x="395536" y="4509120"/>
            <a:ext cx="8208047" cy="1584176"/>
          </a:xfrm>
          <a:prstGeom prst="rect">
            <a:avLst/>
          </a:prstGeom>
          <a:noFill/>
          <a:ln w="9525">
            <a:noFill/>
            <a:miter lim="800000"/>
            <a:headEnd/>
            <a:tailEnd/>
          </a:ln>
        </p:spPr>
      </p:pic>
      <p:sp>
        <p:nvSpPr>
          <p:cNvPr id="22" name="Text Box 8"/>
          <p:cNvSpPr txBox="1">
            <a:spLocks noChangeArrowheads="1"/>
          </p:cNvSpPr>
          <p:nvPr/>
        </p:nvSpPr>
        <p:spPr bwMode="auto">
          <a:xfrm>
            <a:off x="6623720" y="6550223"/>
            <a:ext cx="2520280" cy="307777"/>
          </a:xfrm>
          <a:prstGeom prst="rect">
            <a:avLst/>
          </a:prstGeom>
          <a:noFill/>
          <a:ln w="9525">
            <a:noFill/>
            <a:miter lim="800000"/>
            <a:headEnd/>
            <a:tailEnd/>
          </a:ln>
        </p:spPr>
        <p:txBody>
          <a:bodyPr wrap="square">
            <a:spAutoFit/>
          </a:bodyPr>
          <a:lstStyle/>
          <a:p>
            <a:r>
              <a:rPr lang="en-US" altLang="ko-KR" sz="1400" dirty="0" smtClean="0">
                <a:latin typeface="Times New Roman" pitchFamily="18" charset="0"/>
                <a:cs typeface="Times New Roman" pitchFamily="18" charset="0"/>
              </a:rPr>
              <a:t>Fukagawa </a:t>
            </a:r>
            <a:r>
              <a:rPr lang="en-US" altLang="ko-KR" sz="1400" i="1" dirty="0" smtClean="0">
                <a:latin typeface="Times New Roman" pitchFamily="18" charset="0"/>
                <a:cs typeface="Times New Roman" pitchFamily="18" charset="0"/>
              </a:rPr>
              <a:t>et al</a:t>
            </a:r>
            <a:r>
              <a:rPr lang="en-US" altLang="ko-KR" sz="1400" dirty="0" smtClean="0">
                <a:latin typeface="Times New Roman" pitchFamily="18" charset="0"/>
                <a:cs typeface="Times New Roman" pitchFamily="18" charset="0"/>
              </a:rPr>
              <a:t>. ISIJ Int. (1994)</a:t>
            </a:r>
            <a:endParaRPr lang="ko-KR" altLang="ko-KR" sz="1400" dirty="0">
              <a:latin typeface="Times New Roman" pitchFamily="18" charset="0"/>
              <a:cs typeface="Times New Roman" pitchFamily="18" charset="0"/>
            </a:endParaRPr>
          </a:p>
        </p:txBody>
      </p:sp>
      <p:pic>
        <p:nvPicPr>
          <p:cNvPr id="7" name="그림 6" descr="그림1.png"/>
          <p:cNvPicPr>
            <a:picLocks noChangeAspect="1"/>
          </p:cNvPicPr>
          <p:nvPr/>
        </p:nvPicPr>
        <p:blipFill>
          <a:blip r:embed="rId5" cstate="print"/>
          <a:srcRect b="47262"/>
          <a:stretch>
            <a:fillRect/>
          </a:stretch>
        </p:blipFill>
        <p:spPr>
          <a:xfrm>
            <a:off x="5652120" y="1700808"/>
            <a:ext cx="3053844" cy="1800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chemeClr val="accent2">
                    <a:lumMod val="50000"/>
                  </a:schemeClr>
                </a:solidFill>
                <a:effectLst>
                  <a:outerShdw blurRad="38100" dist="38100" dir="2700000" algn="tl">
                    <a:srgbClr val="000000">
                      <a:alpha val="43137"/>
                    </a:srgbClr>
                  </a:outerShdw>
                </a:effectLst>
                <a:latin typeface="Arial Black" pitchFamily="34" charset="0"/>
                <a:ea typeface="굴림" pitchFamily="50" charset="-127"/>
              </a:rPr>
              <a:t>Introduction – Red-scale</a:t>
            </a:r>
            <a:endParaRPr lang="en-US" altLang="ko-KR" sz="2000" dirty="0">
              <a:solidFill>
                <a:schemeClr val="accent2">
                  <a:lumMod val="50000"/>
                </a:schemeClr>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12" name="Text Box 4"/>
          <p:cNvSpPr txBox="1">
            <a:spLocks noChangeArrowheads="1"/>
          </p:cNvSpPr>
          <p:nvPr/>
        </p:nvSpPr>
        <p:spPr bwMode="auto">
          <a:xfrm>
            <a:off x="251520" y="836712"/>
            <a:ext cx="6215106" cy="400110"/>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b="1" dirty="0" smtClean="0">
                <a:latin typeface="Times New Roman" pitchFamily="18" charset="0"/>
              </a:rPr>
              <a:t> </a:t>
            </a:r>
            <a:r>
              <a:rPr lang="en-US" altLang="ko-KR" sz="2000" dirty="0" smtClean="0"/>
              <a:t>Effects of Ni</a:t>
            </a:r>
          </a:p>
        </p:txBody>
      </p:sp>
      <p:pic>
        <p:nvPicPr>
          <p:cNvPr id="13" name="그림 12"/>
          <p:cNvPicPr>
            <a:picLocks noChangeAspect="1"/>
          </p:cNvPicPr>
          <p:nvPr/>
        </p:nvPicPr>
        <p:blipFill>
          <a:blip r:embed="rId3" cstate="print"/>
          <a:srcRect l="73419"/>
          <a:stretch>
            <a:fillRect/>
          </a:stretch>
        </p:blipFill>
        <p:spPr bwMode="auto">
          <a:xfrm>
            <a:off x="971600" y="1196752"/>
            <a:ext cx="2664296" cy="3941461"/>
          </a:xfrm>
          <a:prstGeom prst="rect">
            <a:avLst/>
          </a:prstGeom>
          <a:noFill/>
          <a:ln w="9525">
            <a:noFill/>
            <a:miter lim="800000"/>
            <a:headEnd/>
            <a:tailEnd/>
          </a:ln>
        </p:spPr>
      </p:pic>
      <p:pic>
        <p:nvPicPr>
          <p:cNvPr id="14" name="그림 13"/>
          <p:cNvPicPr/>
          <p:nvPr/>
        </p:nvPicPr>
        <p:blipFill>
          <a:blip r:embed="rId4" cstate="print"/>
          <a:srcRect/>
          <a:stretch>
            <a:fillRect/>
          </a:stretch>
        </p:blipFill>
        <p:spPr bwMode="auto">
          <a:xfrm>
            <a:off x="5580112" y="476672"/>
            <a:ext cx="3238500" cy="5410200"/>
          </a:xfrm>
          <a:prstGeom prst="rect">
            <a:avLst/>
          </a:prstGeom>
          <a:noFill/>
          <a:ln w="9525">
            <a:noFill/>
            <a:miter lim="800000"/>
            <a:headEnd/>
            <a:tailEnd/>
          </a:ln>
        </p:spPr>
      </p:pic>
      <p:sp>
        <p:nvSpPr>
          <p:cNvPr id="16" name="TextBox 15"/>
          <p:cNvSpPr txBox="1"/>
          <p:nvPr/>
        </p:nvSpPr>
        <p:spPr>
          <a:xfrm>
            <a:off x="755576" y="5157192"/>
            <a:ext cx="4104456" cy="1292662"/>
          </a:xfrm>
          <a:prstGeom prst="rect">
            <a:avLst/>
          </a:prstGeom>
          <a:noFill/>
        </p:spPr>
        <p:txBody>
          <a:bodyPr wrap="square" rtlCol="0">
            <a:spAutoFit/>
          </a:bodyPr>
          <a:lstStyle/>
          <a:p>
            <a:pPr latinLnBrk="0"/>
            <a:r>
              <a:rPr lang="en-US" altLang="ko-KR" sz="2000" dirty="0" smtClean="0">
                <a:cs typeface="Times New Roman" pitchFamily="18" charset="0"/>
              </a:rPr>
              <a:t>Oxides formed at 1250 ºC, for 1h </a:t>
            </a:r>
          </a:p>
          <a:p>
            <a:pPr latinLnBrk="0"/>
            <a:r>
              <a:rPr lang="en-US" altLang="ko-KR" sz="2000" dirty="0" smtClean="0">
                <a:cs typeface="Times New Roman" pitchFamily="18" charset="0"/>
              </a:rPr>
              <a:t>(d) ; Fe – 0.1 Si – 0.001 Ni wt%</a:t>
            </a:r>
          </a:p>
          <a:p>
            <a:pPr latinLnBrk="0"/>
            <a:r>
              <a:rPr lang="en-US" altLang="ko-KR" sz="2000" dirty="0" smtClean="0">
                <a:cs typeface="Times New Roman" pitchFamily="18" charset="0"/>
              </a:rPr>
              <a:t>(h) ; Fe – 0.1 Si – 0.1 Ni wt%</a:t>
            </a:r>
          </a:p>
          <a:p>
            <a:endParaRPr lang="ko-KR" altLang="en-US" dirty="0"/>
          </a:p>
        </p:txBody>
      </p:sp>
      <p:sp>
        <p:nvSpPr>
          <p:cNvPr id="17" name="Text Box 8"/>
          <p:cNvSpPr txBox="1">
            <a:spLocks noChangeArrowheads="1"/>
          </p:cNvSpPr>
          <p:nvPr/>
        </p:nvSpPr>
        <p:spPr bwMode="auto">
          <a:xfrm>
            <a:off x="4859016" y="6334780"/>
            <a:ext cx="4284984" cy="523220"/>
          </a:xfrm>
          <a:prstGeom prst="rect">
            <a:avLst/>
          </a:prstGeom>
          <a:noFill/>
          <a:ln w="9525">
            <a:noFill/>
            <a:miter lim="800000"/>
            <a:headEnd/>
            <a:tailEnd/>
          </a:ln>
        </p:spPr>
        <p:txBody>
          <a:bodyPr wrap="square">
            <a:spAutoFit/>
          </a:bodyPr>
          <a:lstStyle/>
          <a:p>
            <a:r>
              <a:rPr lang="en-US" altLang="ko-KR" sz="1400" dirty="0" smtClean="0">
                <a:latin typeface="Times New Roman" pitchFamily="18" charset="0"/>
                <a:cs typeface="Times New Roman" pitchFamily="18" charset="0"/>
              </a:rPr>
              <a:t>Fukagawa </a:t>
            </a:r>
            <a:r>
              <a:rPr lang="en-US" altLang="ko-KR" sz="1400" i="1" dirty="0" smtClean="0">
                <a:latin typeface="Times New Roman" pitchFamily="18" charset="0"/>
                <a:cs typeface="Times New Roman" pitchFamily="18" charset="0"/>
              </a:rPr>
              <a:t>et al</a:t>
            </a:r>
            <a:r>
              <a:rPr lang="en-US" altLang="ko-KR" sz="1400" dirty="0" smtClean="0">
                <a:latin typeface="Times New Roman" pitchFamily="18" charset="0"/>
                <a:cs typeface="Times New Roman" pitchFamily="18" charset="0"/>
              </a:rPr>
              <a:t>. Journal of ISIJ </a:t>
            </a:r>
            <a:r>
              <a:rPr lang="en-US" altLang="ko-KR" sz="1400" dirty="0" err="1" smtClean="0">
                <a:latin typeface="Times New Roman" pitchFamily="18" charset="0"/>
                <a:cs typeface="Times New Roman" pitchFamily="18" charset="0"/>
              </a:rPr>
              <a:t>Tetsu</a:t>
            </a:r>
            <a:r>
              <a:rPr lang="en-US" altLang="ko-KR" sz="1400" dirty="0" smtClean="0">
                <a:latin typeface="Times New Roman" pitchFamily="18" charset="0"/>
                <a:cs typeface="Times New Roman" pitchFamily="18" charset="0"/>
              </a:rPr>
              <a:t> to </a:t>
            </a:r>
            <a:r>
              <a:rPr lang="en-US" altLang="ko-KR" sz="1400" dirty="0" err="1" smtClean="0">
                <a:latin typeface="Times New Roman" pitchFamily="18" charset="0"/>
                <a:cs typeface="Times New Roman" pitchFamily="18" charset="0"/>
              </a:rPr>
              <a:t>Hagane</a:t>
            </a:r>
            <a:r>
              <a:rPr lang="en-US" altLang="ko-KR" sz="1400" dirty="0" smtClean="0">
                <a:latin typeface="Times New Roman" pitchFamily="18" charset="0"/>
                <a:cs typeface="Times New Roman" pitchFamily="18" charset="0"/>
              </a:rPr>
              <a:t> (1996)</a:t>
            </a:r>
            <a:endParaRPr lang="ko-KR" altLang="ko-KR" sz="1400" dirty="0" smtClean="0">
              <a:latin typeface="Times New Roman" pitchFamily="18" charset="0"/>
              <a:cs typeface="Times New Roman" pitchFamily="18" charset="0"/>
            </a:endParaRPr>
          </a:p>
          <a:p>
            <a:r>
              <a:rPr lang="en-US" altLang="ko-KR" sz="1400" dirty="0" err="1" smtClean="0">
                <a:latin typeface="Times New Roman" pitchFamily="18" charset="0"/>
                <a:cs typeface="Times New Roman" pitchFamily="18" charset="0"/>
              </a:rPr>
              <a:t>Asai</a:t>
            </a:r>
            <a:r>
              <a:rPr lang="en-US" altLang="ko-KR" sz="1400" dirty="0" smtClean="0">
                <a:latin typeface="Times New Roman" pitchFamily="18" charset="0"/>
                <a:cs typeface="Times New Roman" pitchFamily="18" charset="0"/>
              </a:rPr>
              <a:t> </a:t>
            </a:r>
            <a:r>
              <a:rPr lang="en-US" altLang="ko-KR" sz="1400" i="1" dirty="0" smtClean="0">
                <a:latin typeface="Times New Roman" pitchFamily="18" charset="0"/>
                <a:cs typeface="Times New Roman" pitchFamily="18" charset="0"/>
              </a:rPr>
              <a:t>et al</a:t>
            </a:r>
            <a:r>
              <a:rPr lang="en-US" altLang="ko-KR" sz="1400" dirty="0" smtClean="0">
                <a:latin typeface="Times New Roman" pitchFamily="18" charset="0"/>
                <a:cs typeface="Times New Roman" pitchFamily="18" charset="0"/>
              </a:rPr>
              <a:t>. ISIJ international (1997)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000000">
                      <a:alpha val="43137"/>
                    </a:srgbClr>
                  </a:outerShdw>
                </a:effectLst>
                <a:latin typeface="Arial Black" pitchFamily="34" charset="0"/>
                <a:ea typeface="굴림" pitchFamily="50" charset="-127"/>
              </a:rPr>
              <a:t>Prediction of Oxides Formation</a:t>
            </a:r>
            <a:endParaRPr lang="en-US" altLang="ko-KR" sz="2000" dirty="0">
              <a:solidFill>
                <a:srgbClr val="660033"/>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51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8" name="Text Box 4"/>
          <p:cNvSpPr txBox="1">
            <a:spLocks noChangeArrowheads="1"/>
          </p:cNvSpPr>
          <p:nvPr/>
        </p:nvSpPr>
        <p:spPr bwMode="auto">
          <a:xfrm>
            <a:off x="251520" y="980728"/>
            <a:ext cx="7344816" cy="4503797"/>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b="1" dirty="0" smtClean="0">
                <a:latin typeface="Times New Roman" pitchFamily="18" charset="0"/>
              </a:rPr>
              <a:t> </a:t>
            </a:r>
            <a:r>
              <a:rPr lang="en-US" altLang="ko-KR" sz="2000" dirty="0" smtClean="0"/>
              <a:t>Formation energy of oxides</a:t>
            </a:r>
          </a:p>
          <a:p>
            <a:pPr latinLnBrk="0">
              <a:buFont typeface="Arial" pitchFamily="34" charset="0"/>
              <a:buChar char="•"/>
            </a:pPr>
            <a:endParaRPr lang="en-US" altLang="ko-KR" sz="2000" dirty="0" smtClean="0"/>
          </a:p>
          <a:p>
            <a:pPr latinLnBrk="0"/>
            <a:r>
              <a:rPr lang="en-US" altLang="ko-KR" sz="2000" dirty="0" smtClean="0">
                <a:latin typeface="Times New Roman" pitchFamily="18" charset="0"/>
                <a:cs typeface="Times New Roman" pitchFamily="18" charset="0"/>
              </a:rPr>
              <a:t>	2Fe + O</a:t>
            </a:r>
            <a:r>
              <a:rPr lang="en-US" altLang="ko-KR" sz="2000" baseline="-25000" dirty="0" smtClean="0">
                <a:latin typeface="Times New Roman" pitchFamily="18" charset="0"/>
                <a:cs typeface="Times New Roman" pitchFamily="18" charset="0"/>
              </a:rPr>
              <a:t>2 </a:t>
            </a:r>
            <a:r>
              <a:rPr lang="en-US" altLang="ko-KR" sz="2000" dirty="0" smtClean="0">
                <a:latin typeface="Times New Roman" pitchFamily="18" charset="0"/>
                <a:cs typeface="Times New Roman" pitchFamily="18" charset="0"/>
              </a:rPr>
              <a:t>= 2FeO,</a:t>
            </a:r>
          </a:p>
          <a:p>
            <a:pPr latinLnBrk="0"/>
            <a:endParaRPr lang="en-US" altLang="ko-KR" sz="2000" dirty="0" smtClean="0">
              <a:latin typeface="Times New Roman" pitchFamily="18" charset="0"/>
              <a:cs typeface="Times New Roman" pitchFamily="18" charset="0"/>
            </a:endParaRPr>
          </a:p>
          <a:p>
            <a:pPr latinLnBrk="0"/>
            <a:endParaRPr lang="en-US" altLang="ko-KR" sz="2000" dirty="0" smtClean="0">
              <a:latin typeface="Times New Roman" pitchFamily="18" charset="0"/>
              <a:cs typeface="Times New Roman" pitchFamily="18" charset="0"/>
            </a:endParaRPr>
          </a:p>
          <a:p>
            <a:pPr latinLnBrk="0"/>
            <a:endParaRPr lang="ko-KR" altLang="en-US" sz="2000" dirty="0" smtClean="0">
              <a:latin typeface="Times New Roman" pitchFamily="18" charset="0"/>
              <a:cs typeface="Times New Roman" pitchFamily="18" charset="0"/>
            </a:endParaRPr>
          </a:p>
          <a:p>
            <a:pPr latinLnBrk="0">
              <a:buFont typeface="Arial" pitchFamily="34" charset="0"/>
              <a:buChar char="•"/>
            </a:pPr>
            <a:endParaRPr lang="en-US" altLang="ko-KR" sz="2000" dirty="0" smtClean="0"/>
          </a:p>
          <a:p>
            <a:pPr latinLnBrk="0"/>
            <a:r>
              <a:rPr lang="en-US" altLang="ko-KR" sz="2000" dirty="0" smtClean="0">
                <a:latin typeface="Times New Roman" pitchFamily="18" charset="0"/>
                <a:cs typeface="Times New Roman" pitchFamily="18" charset="0"/>
              </a:rPr>
              <a:t>	Si + O</a:t>
            </a:r>
            <a:r>
              <a:rPr lang="en-US" altLang="ko-KR" sz="2000" baseline="-25000" dirty="0" smtClean="0">
                <a:latin typeface="Times New Roman" pitchFamily="18" charset="0"/>
                <a:cs typeface="Times New Roman" pitchFamily="18" charset="0"/>
              </a:rPr>
              <a:t>2 </a:t>
            </a:r>
            <a:r>
              <a:rPr lang="en-US" altLang="ko-KR" sz="2000" dirty="0" smtClean="0">
                <a:latin typeface="Times New Roman" pitchFamily="18" charset="0"/>
                <a:cs typeface="Times New Roman" pitchFamily="18" charset="0"/>
              </a:rPr>
              <a:t>= SiO</a:t>
            </a:r>
            <a:r>
              <a:rPr lang="en-US" altLang="ko-KR" sz="2000" baseline="-25000" dirty="0" smtClean="0">
                <a:latin typeface="Times New Roman" pitchFamily="18" charset="0"/>
                <a:cs typeface="Times New Roman" pitchFamily="18" charset="0"/>
              </a:rPr>
              <a:t>2,</a:t>
            </a:r>
          </a:p>
          <a:p>
            <a:pPr latinLnBrk="0"/>
            <a:endParaRPr lang="en-US" altLang="ko-KR" sz="2000" baseline="-25000" dirty="0" smtClean="0">
              <a:latin typeface="Times New Roman" pitchFamily="18" charset="0"/>
              <a:cs typeface="Times New Roman" pitchFamily="18" charset="0"/>
            </a:endParaRPr>
          </a:p>
          <a:p>
            <a:pPr latinLnBrk="0"/>
            <a:endParaRPr lang="ko-KR" altLang="en-US" sz="2000" baseline="-25000" dirty="0" smtClean="0">
              <a:latin typeface="Times New Roman" pitchFamily="18" charset="0"/>
              <a:cs typeface="Times New Roman" pitchFamily="18" charset="0"/>
            </a:endParaRPr>
          </a:p>
          <a:p>
            <a:pPr latinLnBrk="0"/>
            <a:endParaRPr lang="en-US" altLang="ko-KR" sz="2000" dirty="0" smtClean="0"/>
          </a:p>
          <a:p>
            <a:pPr latinLnBrk="0"/>
            <a:endParaRPr lang="en-US" altLang="ko-KR" sz="2000" dirty="0" smtClean="0"/>
          </a:p>
          <a:p>
            <a:pPr latinLnBrk="0"/>
            <a:r>
              <a:rPr lang="en-US" altLang="ko-KR" sz="2000" dirty="0" smtClean="0">
                <a:latin typeface="Times New Roman" pitchFamily="18" charset="0"/>
                <a:cs typeface="Times New Roman" pitchFamily="18" charset="0"/>
              </a:rPr>
              <a:t>	</a:t>
            </a:r>
          </a:p>
          <a:p>
            <a:pPr latinLnBrk="0"/>
            <a:r>
              <a:rPr lang="en-US" altLang="ko-KR" sz="2000" dirty="0" smtClean="0">
                <a:latin typeface="Times New Roman" pitchFamily="18" charset="0"/>
                <a:cs typeface="Times New Roman" pitchFamily="18" charset="0"/>
              </a:rPr>
              <a:t>	Fe  +  ½  Si + O</a:t>
            </a:r>
            <a:r>
              <a:rPr lang="en-US" altLang="ko-KR" sz="2000" baseline="-25000" dirty="0" smtClean="0">
                <a:latin typeface="Times New Roman" pitchFamily="18" charset="0"/>
                <a:cs typeface="Times New Roman" pitchFamily="18" charset="0"/>
              </a:rPr>
              <a:t>2 </a:t>
            </a:r>
            <a:r>
              <a:rPr lang="en-US" altLang="ko-KR" sz="2000" dirty="0" smtClean="0">
                <a:latin typeface="Times New Roman" pitchFamily="18" charset="0"/>
                <a:cs typeface="Times New Roman" pitchFamily="18" charset="0"/>
              </a:rPr>
              <a:t>= ½ Fe</a:t>
            </a:r>
            <a:r>
              <a:rPr lang="en-US" altLang="ko-KR" sz="2000" baseline="-25000" dirty="0" smtClean="0">
                <a:latin typeface="Times New Roman" pitchFamily="18" charset="0"/>
                <a:cs typeface="Times New Roman" pitchFamily="18" charset="0"/>
              </a:rPr>
              <a:t>2</a:t>
            </a:r>
            <a:r>
              <a:rPr lang="en-US" altLang="ko-KR" sz="2000" dirty="0" smtClean="0">
                <a:latin typeface="Times New Roman" pitchFamily="18" charset="0"/>
                <a:cs typeface="Times New Roman" pitchFamily="18" charset="0"/>
              </a:rPr>
              <a:t>SiO</a:t>
            </a:r>
            <a:r>
              <a:rPr lang="en-US" altLang="ko-KR" sz="2000" baseline="-25000" dirty="0" smtClean="0">
                <a:latin typeface="Times New Roman" pitchFamily="18" charset="0"/>
                <a:cs typeface="Times New Roman" pitchFamily="18" charset="0"/>
              </a:rPr>
              <a:t>4</a:t>
            </a:r>
            <a:r>
              <a:rPr lang="en-US" altLang="ko-KR" sz="2000" dirty="0" smtClean="0">
                <a:latin typeface="Times New Roman" pitchFamily="18" charset="0"/>
                <a:cs typeface="Times New Roman" pitchFamily="18" charset="0"/>
              </a:rPr>
              <a:t>,</a:t>
            </a:r>
            <a:endParaRPr lang="ko-KR" altLang="en-US" sz="2000" dirty="0" smtClean="0">
              <a:latin typeface="Times New Roman" pitchFamily="18" charset="0"/>
              <a:cs typeface="Times New Roman" pitchFamily="18" charset="0"/>
            </a:endParaRPr>
          </a:p>
          <a:p>
            <a:pPr latinLnBrk="0"/>
            <a:endParaRPr lang="en-US" altLang="ko-KR" sz="2000" dirty="0" smtClean="0"/>
          </a:p>
        </p:txBody>
      </p:sp>
      <p:sp>
        <p:nvSpPr>
          <p:cNvPr id="517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177" name="Picture 5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1988840"/>
            <a:ext cx="5324475" cy="723900"/>
          </a:xfrm>
          <a:prstGeom prst="rect">
            <a:avLst/>
          </a:prstGeom>
          <a:noFill/>
        </p:spPr>
      </p:pic>
      <p:pic>
        <p:nvPicPr>
          <p:cNvPr id="5179" name="Picture 59"/>
          <p:cNvPicPr>
            <a:picLocks noChangeAspect="1" noChangeArrowheads="1"/>
          </p:cNvPicPr>
          <p:nvPr/>
        </p:nvPicPr>
        <p:blipFill>
          <a:blip r:embed="rId4" cstate="print">
            <a:clrChange>
              <a:clrFrom>
                <a:srgbClr val="FFFFFF"/>
              </a:clrFrom>
              <a:clrTo>
                <a:srgbClr val="FFFFFF">
                  <a:alpha val="0"/>
                </a:srgbClr>
              </a:clrTo>
            </a:clrChange>
          </a:blip>
          <a:srcRect r="26039"/>
          <a:stretch>
            <a:fillRect/>
          </a:stretch>
        </p:blipFill>
        <p:spPr bwMode="auto">
          <a:xfrm>
            <a:off x="1763688" y="3429000"/>
            <a:ext cx="4395936" cy="809625"/>
          </a:xfrm>
          <a:prstGeom prst="rect">
            <a:avLst/>
          </a:prstGeom>
          <a:noFill/>
        </p:spPr>
      </p:pic>
      <p:sp>
        <p:nvSpPr>
          <p:cNvPr id="5181" name="Rectangle 61"/>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184" name="Rectangle 64"/>
          <p:cNvSpPr>
            <a:spLocks noChangeArrowheads="1"/>
          </p:cNvSpPr>
          <p:nvPr/>
        </p:nvSpPr>
        <p:spPr bwMode="auto">
          <a:xfrm>
            <a:off x="0" y="2190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186"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185" name="Picture 6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1680" y="5013176"/>
            <a:ext cx="5876925" cy="7810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000000">
                      <a:alpha val="43137"/>
                    </a:srgbClr>
                  </a:outerShdw>
                </a:effectLst>
                <a:latin typeface="Arial Black" pitchFamily="34" charset="0"/>
                <a:ea typeface="굴림" pitchFamily="50" charset="-127"/>
              </a:rPr>
              <a:t>Prediction of Oxides Formation </a:t>
            </a:r>
            <a:endParaRPr lang="en-US" altLang="ko-KR" sz="2000" dirty="0">
              <a:solidFill>
                <a:srgbClr val="660033"/>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51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5" name="TextBox 44"/>
          <p:cNvSpPr txBox="1"/>
          <p:nvPr/>
        </p:nvSpPr>
        <p:spPr>
          <a:xfrm>
            <a:off x="613694" y="1639023"/>
            <a:ext cx="4104456" cy="369332"/>
          </a:xfrm>
          <a:prstGeom prst="rect">
            <a:avLst/>
          </a:prstGeom>
          <a:noFill/>
        </p:spPr>
        <p:txBody>
          <a:bodyPr wrap="square" rtlCol="0">
            <a:spAutoFit/>
          </a:bodyPr>
          <a:lstStyle/>
          <a:p>
            <a:r>
              <a:rPr lang="en-US" altLang="ko-KR" dirty="0" smtClean="0"/>
              <a:t>Fe - 1 Si wt% steel, P(O</a:t>
            </a:r>
            <a:r>
              <a:rPr lang="en-US" altLang="ko-KR" baseline="-25000" dirty="0" smtClean="0"/>
              <a:t>2</a:t>
            </a:r>
            <a:r>
              <a:rPr lang="en-US" altLang="ko-KR" dirty="0" smtClean="0"/>
              <a:t>)=0.2</a:t>
            </a:r>
            <a:endParaRPr lang="ko-KR" altLang="en-US" dirty="0"/>
          </a:p>
        </p:txBody>
      </p:sp>
      <p:sp>
        <p:nvSpPr>
          <p:cNvPr id="10" name="TextBox 9"/>
          <p:cNvSpPr txBox="1"/>
          <p:nvPr/>
        </p:nvSpPr>
        <p:spPr>
          <a:xfrm>
            <a:off x="4932040" y="1628800"/>
            <a:ext cx="4104456" cy="369332"/>
          </a:xfrm>
          <a:prstGeom prst="rect">
            <a:avLst/>
          </a:prstGeom>
          <a:noFill/>
        </p:spPr>
        <p:txBody>
          <a:bodyPr wrap="square" rtlCol="0">
            <a:spAutoFit/>
          </a:bodyPr>
          <a:lstStyle/>
          <a:p>
            <a:r>
              <a:rPr lang="en-US" altLang="ko-KR" dirty="0" smtClean="0"/>
              <a:t>Fe - 10 Si wt% steel, P(O</a:t>
            </a:r>
            <a:r>
              <a:rPr lang="en-US" altLang="ko-KR" baseline="-25000" dirty="0" smtClean="0"/>
              <a:t>2</a:t>
            </a:r>
            <a:r>
              <a:rPr lang="en-US" altLang="ko-KR" dirty="0" smtClean="0"/>
              <a:t>)=0.2</a:t>
            </a:r>
            <a:endParaRPr lang="ko-KR" altLang="en-US" dirty="0"/>
          </a:p>
        </p:txBody>
      </p:sp>
      <p:sp>
        <p:nvSpPr>
          <p:cNvPr id="1484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48486" name="Object 6"/>
          <p:cNvGraphicFramePr>
            <a:graphicFrameLocks noChangeAspect="1"/>
          </p:cNvGraphicFramePr>
          <p:nvPr/>
        </p:nvGraphicFramePr>
        <p:xfrm>
          <a:off x="-196726" y="2031082"/>
          <a:ext cx="4984750" cy="3486150"/>
        </p:xfrm>
        <a:graphic>
          <a:graphicData uri="http://schemas.openxmlformats.org/presentationml/2006/ole">
            <p:oleObj spid="_x0000_s148486" name="Graph" r:id="rId4" imgW="4154760" imgH="2901600" progId="Origin50.Graph">
              <p:embed/>
            </p:oleObj>
          </a:graphicData>
        </a:graphic>
      </p:graphicFrame>
      <p:sp>
        <p:nvSpPr>
          <p:cNvPr id="1484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48488" name="Object 8"/>
          <p:cNvGraphicFramePr>
            <a:graphicFrameLocks noChangeAspect="1"/>
          </p:cNvGraphicFramePr>
          <p:nvPr/>
        </p:nvGraphicFramePr>
        <p:xfrm>
          <a:off x="4211960" y="2060848"/>
          <a:ext cx="4984750" cy="3486150"/>
        </p:xfrm>
        <a:graphic>
          <a:graphicData uri="http://schemas.openxmlformats.org/presentationml/2006/ole">
            <p:oleObj spid="_x0000_s148488" name="Graph" r:id="rId5" imgW="4154760" imgH="2901600" progId="Origin50.Graph">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282575" y="304800"/>
            <a:ext cx="5040313" cy="285750"/>
          </a:xfrm>
          <a:prstGeom prst="rect">
            <a:avLst/>
          </a:prstGeom>
          <a:noFill/>
          <a:ln w="9525" algn="ctr">
            <a:noFill/>
            <a:miter lim="800000"/>
            <a:headEnd/>
            <a:tailEnd/>
          </a:ln>
          <a:effectLst/>
        </p:spPr>
        <p:txBody>
          <a:bodyPr wrap="none" anchor="ctr"/>
          <a:lstStyle/>
          <a:p>
            <a:pPr>
              <a:defRPr/>
            </a:pPr>
            <a:r>
              <a:rPr lang="en-US" altLang="ko-KR" sz="2000" dirty="0" smtClean="0">
                <a:solidFill>
                  <a:srgbClr val="660033"/>
                </a:solidFill>
                <a:effectLst>
                  <a:outerShdw blurRad="38100" dist="38100" dir="2700000" algn="tl">
                    <a:srgbClr val="000000">
                      <a:alpha val="43137"/>
                    </a:srgbClr>
                  </a:outerShdw>
                </a:effectLst>
                <a:latin typeface="Arial Black" pitchFamily="34" charset="0"/>
                <a:ea typeface="굴림" pitchFamily="50" charset="-127"/>
              </a:rPr>
              <a:t>Prediction of Oxides Formation</a:t>
            </a:r>
            <a:endParaRPr lang="en-US" altLang="ko-KR" sz="2000" dirty="0">
              <a:solidFill>
                <a:srgbClr val="660033"/>
              </a:solidFill>
              <a:effectLst>
                <a:outerShdw blurRad="38100" dist="38100" dir="2700000" algn="tl">
                  <a:srgbClr val="000000">
                    <a:alpha val="43137"/>
                  </a:srgbClr>
                </a:outerShdw>
              </a:effectLst>
              <a:latin typeface="Arial Black" pitchFamily="34" charset="0"/>
              <a:ea typeface="굴림" pitchFamily="50" charset="-127"/>
            </a:endParaRPr>
          </a:p>
        </p:txBody>
      </p:sp>
      <p:sp>
        <p:nvSpPr>
          <p:cNvPr id="10" name="TextBox 9"/>
          <p:cNvSpPr txBox="1"/>
          <p:nvPr/>
        </p:nvSpPr>
        <p:spPr>
          <a:xfrm>
            <a:off x="683568" y="5301208"/>
            <a:ext cx="4104456" cy="369332"/>
          </a:xfrm>
          <a:prstGeom prst="rect">
            <a:avLst/>
          </a:prstGeom>
          <a:noFill/>
        </p:spPr>
        <p:txBody>
          <a:bodyPr wrap="square" rtlCol="0">
            <a:spAutoFit/>
          </a:bodyPr>
          <a:lstStyle/>
          <a:p>
            <a:r>
              <a:rPr lang="en-US" altLang="ko-KR" dirty="0" smtClean="0"/>
              <a:t>Fe - 1 Si wt% steel, 1000 ˚ C</a:t>
            </a:r>
            <a:endParaRPr lang="ko-KR" altLang="en-US" dirty="0"/>
          </a:p>
        </p:txBody>
      </p:sp>
      <p:sp>
        <p:nvSpPr>
          <p:cNvPr id="15" name="TextBox 14"/>
          <p:cNvSpPr txBox="1"/>
          <p:nvPr/>
        </p:nvSpPr>
        <p:spPr>
          <a:xfrm>
            <a:off x="5076056" y="5301208"/>
            <a:ext cx="4104456" cy="369332"/>
          </a:xfrm>
          <a:prstGeom prst="rect">
            <a:avLst/>
          </a:prstGeom>
          <a:noFill/>
        </p:spPr>
        <p:txBody>
          <a:bodyPr wrap="square" rtlCol="0">
            <a:spAutoFit/>
          </a:bodyPr>
          <a:lstStyle/>
          <a:p>
            <a:r>
              <a:rPr lang="en-US" altLang="ko-KR" dirty="0" smtClean="0"/>
              <a:t>Fe - 10 Si wt% steel, 1000 ˚ C</a:t>
            </a:r>
            <a:endParaRPr lang="ko-KR" altLang="en-US" dirty="0"/>
          </a:p>
        </p:txBody>
      </p:sp>
      <p:sp>
        <p:nvSpPr>
          <p:cNvPr id="16" name="Text Box 4"/>
          <p:cNvSpPr txBox="1">
            <a:spLocks noChangeArrowheads="1"/>
          </p:cNvSpPr>
          <p:nvPr/>
        </p:nvSpPr>
        <p:spPr bwMode="auto">
          <a:xfrm>
            <a:off x="467544" y="1052736"/>
            <a:ext cx="7643866" cy="707886"/>
          </a:xfrm>
          <a:prstGeom prst="rect">
            <a:avLst/>
          </a:prstGeom>
          <a:noFill/>
          <a:ln w="9525">
            <a:noFill/>
            <a:miter lim="800000"/>
            <a:headEnd/>
            <a:tailEnd/>
          </a:ln>
        </p:spPr>
        <p:txBody>
          <a:bodyPr wrap="square">
            <a:spAutoFit/>
          </a:bodyPr>
          <a:lstStyle/>
          <a:p>
            <a:pPr latinLnBrk="0">
              <a:buFont typeface="Arial" pitchFamily="34" charset="0"/>
              <a:buChar char="•"/>
            </a:pPr>
            <a:r>
              <a:rPr lang="en-US" altLang="ko-KR" sz="2000" b="1" dirty="0" smtClean="0">
                <a:latin typeface="Times New Roman" pitchFamily="18" charset="0"/>
              </a:rPr>
              <a:t> </a:t>
            </a:r>
            <a:r>
              <a:rPr lang="en-US" altLang="ko-KR" sz="2000" dirty="0" smtClean="0"/>
              <a:t>Equilibrium phase</a:t>
            </a:r>
          </a:p>
          <a:p>
            <a:pPr latinLnBrk="0"/>
            <a:endParaRPr lang="en-US" altLang="ko-KR" sz="2000" dirty="0" smtClean="0"/>
          </a:p>
        </p:txBody>
      </p:sp>
      <p:graphicFrame>
        <p:nvGraphicFramePr>
          <p:cNvPr id="98310" name="Object 6"/>
          <p:cNvGraphicFramePr>
            <a:graphicFrameLocks noChangeAspect="1"/>
          </p:cNvGraphicFramePr>
          <p:nvPr/>
        </p:nvGraphicFramePr>
        <p:xfrm>
          <a:off x="-326194" y="1988840"/>
          <a:ext cx="4948225" cy="3456384"/>
        </p:xfrm>
        <a:graphic>
          <a:graphicData uri="http://schemas.openxmlformats.org/presentationml/2006/ole">
            <p:oleObj spid="_x0000_s98310" name="Graph" r:id="rId4" imgW="4154760" imgH="2901600" progId="Origin50.Graph">
              <p:embed/>
            </p:oleObj>
          </a:graphicData>
        </a:graphic>
      </p:graphicFrame>
      <p:graphicFrame>
        <p:nvGraphicFramePr>
          <p:cNvPr id="98311" name="Object 7"/>
          <p:cNvGraphicFramePr>
            <a:graphicFrameLocks noChangeAspect="1"/>
          </p:cNvGraphicFramePr>
          <p:nvPr/>
        </p:nvGraphicFramePr>
        <p:xfrm>
          <a:off x="3995937" y="1974641"/>
          <a:ext cx="4968552" cy="3470583"/>
        </p:xfrm>
        <a:graphic>
          <a:graphicData uri="http://schemas.openxmlformats.org/presentationml/2006/ole">
            <p:oleObj spid="_x0000_s98311" name="Graph" r:id="rId5" imgW="4154760" imgH="2901600" progId="Origin50.Graph">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TotalTime>
  <Words>1817</Words>
  <Application>Microsoft Office PowerPoint</Application>
  <PresentationFormat>화면 슬라이드 쇼(4:3)</PresentationFormat>
  <Paragraphs>272</Paragraphs>
  <Slides>27</Slides>
  <Notes>27</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27</vt:i4>
      </vt:variant>
    </vt:vector>
  </HeadingPairs>
  <TitlesOfParts>
    <vt:vector size="30" baseType="lpstr">
      <vt:lpstr>Office 테마</vt:lpstr>
      <vt:lpstr>Graph</vt:lpstr>
      <vt:lpstr>Origin Graph</vt:lpstr>
      <vt:lpstr>High temperature Oxidation of Si Containing Steel</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vector>
  </TitlesOfParts>
  <Company>R&amp;D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Cementite with Si</dc:title>
  <dc:creator>Microsoft Corporation</dc:creator>
  <cp:lastModifiedBy>user</cp:lastModifiedBy>
  <cp:revision>433</cp:revision>
  <dcterms:created xsi:type="dcterms:W3CDTF">2006-10-05T04:04:58Z</dcterms:created>
  <dcterms:modified xsi:type="dcterms:W3CDTF">2011-04-13T05:33:26Z</dcterms:modified>
</cp:coreProperties>
</file>