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65" r:id="rId2"/>
    <p:sldId id="256" r:id="rId3"/>
    <p:sldId id="258" r:id="rId4"/>
    <p:sldId id="270" r:id="rId5"/>
    <p:sldId id="271" r:id="rId6"/>
    <p:sldId id="261" r:id="rId7"/>
    <p:sldId id="257" r:id="rId8"/>
    <p:sldId id="260" r:id="rId9"/>
    <p:sldId id="259" r:id="rId10"/>
    <p:sldId id="262" r:id="rId11"/>
    <p:sldId id="263" r:id="rId12"/>
    <p:sldId id="264" r:id="rId13"/>
    <p:sldId id="266" r:id="rId14"/>
    <p:sldId id="267" r:id="rId15"/>
    <p:sldId id="280" r:id="rId16"/>
    <p:sldId id="269" r:id="rId17"/>
    <p:sldId id="272" r:id="rId18"/>
    <p:sldId id="273" r:id="rId19"/>
    <p:sldId id="274" r:id="rId20"/>
    <p:sldId id="275" r:id="rId21"/>
    <p:sldId id="276" r:id="rId22"/>
    <p:sldId id="268" r:id="rId23"/>
    <p:sldId id="282" r:id="rId24"/>
    <p:sldId id="277" r:id="rId25"/>
    <p:sldId id="281" r:id="rId26"/>
    <p:sldId id="283" r:id="rId27"/>
    <p:sldId id="284" r:id="rId28"/>
    <p:sldId id="278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41921-894C-D342-AF01-C95994E5D194}" type="datetimeFigureOut">
              <a:rPr lang="en-US" smtClean="0"/>
              <a:t>30/05/2013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8060A-3D93-124C-8B1D-63FA20C0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7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8060A-3D93-124C-8B1D-63FA20C01A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1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16D9DB-BCF2-AC41-8D88-FF7C34DE3739}" type="slidenum">
              <a:rPr lang="en-US"/>
              <a:pPr/>
              <a:t>26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D5C-0C48-3040-AFB5-28742FDDE01D}" type="datetimeFigureOut">
              <a:rPr lang="en-US" smtClean="0"/>
              <a:t>30/05/2013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4BE1-7E4B-264F-B250-B9C7FE7E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5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D5C-0C48-3040-AFB5-28742FDDE01D}" type="datetimeFigureOut">
              <a:rPr lang="en-US" smtClean="0"/>
              <a:t>30/05/2013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4BE1-7E4B-264F-B250-B9C7FE7E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1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D5C-0C48-3040-AFB5-28742FDDE01D}" type="datetimeFigureOut">
              <a:rPr lang="en-US" smtClean="0"/>
              <a:t>30/05/2013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4BE1-7E4B-264F-B250-B9C7FE7E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8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D5C-0C48-3040-AFB5-28742FDDE01D}" type="datetimeFigureOut">
              <a:rPr lang="en-US" smtClean="0"/>
              <a:t>30/05/2013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4BE1-7E4B-264F-B250-B9C7FE7E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0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D5C-0C48-3040-AFB5-28742FDDE01D}" type="datetimeFigureOut">
              <a:rPr lang="en-US" smtClean="0"/>
              <a:t>30/05/2013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4BE1-7E4B-264F-B250-B9C7FE7E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D5C-0C48-3040-AFB5-28742FDDE01D}" type="datetimeFigureOut">
              <a:rPr lang="en-US" smtClean="0"/>
              <a:t>30/05/2013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4BE1-7E4B-264F-B250-B9C7FE7E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6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D5C-0C48-3040-AFB5-28742FDDE01D}" type="datetimeFigureOut">
              <a:rPr lang="en-US" smtClean="0"/>
              <a:t>30/05/2013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4BE1-7E4B-264F-B250-B9C7FE7E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4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D5C-0C48-3040-AFB5-28742FDDE01D}" type="datetimeFigureOut">
              <a:rPr lang="en-US" smtClean="0"/>
              <a:t>30/05/2013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4BE1-7E4B-264F-B250-B9C7FE7E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3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D5C-0C48-3040-AFB5-28742FDDE01D}" type="datetimeFigureOut">
              <a:rPr lang="en-US" smtClean="0"/>
              <a:t>30/05/2013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4BE1-7E4B-264F-B250-B9C7FE7E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8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D5C-0C48-3040-AFB5-28742FDDE01D}" type="datetimeFigureOut">
              <a:rPr lang="en-US" smtClean="0"/>
              <a:t>30/05/2013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4BE1-7E4B-264F-B250-B9C7FE7E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7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D5C-0C48-3040-AFB5-28742FDDE01D}" type="datetimeFigureOut">
              <a:rPr lang="en-US" smtClean="0"/>
              <a:t>30/05/2013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4BE1-7E4B-264F-B250-B9C7FE7E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7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4DD5C-0C48-3040-AFB5-28742FDDE01D}" type="datetimeFigureOut">
              <a:rPr lang="en-US" smtClean="0"/>
              <a:t>30/05/2013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04BE1-7E4B-264F-B250-B9C7FE7E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6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38.jpg"/><Relationship Id="rId5" Type="http://schemas.openxmlformats.org/officeDocument/2006/relationships/image" Target="../media/image40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0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0.png"/><Relationship Id="rId5" Type="http://schemas.openxmlformats.org/officeDocument/2006/relationships/image" Target="../media/image5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deadline Monday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in a one page essay, how an iron alloy can be designed to emulate the nickel based </a:t>
            </a:r>
            <a:r>
              <a:rPr lang="en-US" dirty="0" err="1" smtClean="0"/>
              <a:t>superalloy</a:t>
            </a:r>
            <a:r>
              <a:rPr lang="en-US" dirty="0" smtClean="0"/>
              <a:t>, containing ordered precipitates which are coherent with the matrix.</a:t>
            </a:r>
          </a:p>
          <a:p>
            <a:r>
              <a:rPr lang="en-US" dirty="0" smtClean="0"/>
              <a:t>For information on nickel based alloy see: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www.msm.cam.ac.uk</a:t>
            </a:r>
            <a:r>
              <a:rPr lang="en-US" dirty="0" smtClean="0"/>
              <a:t>/phase-trans/2003/</a:t>
            </a:r>
            <a:r>
              <a:rPr lang="en-US" dirty="0" err="1" smtClean="0"/>
              <a:t>Superalloys</a:t>
            </a:r>
            <a:r>
              <a:rPr lang="en-US" dirty="0" smtClean="0"/>
              <a:t>/</a:t>
            </a:r>
            <a:r>
              <a:rPr lang="en-US" dirty="0" err="1" smtClean="0"/>
              <a:t>superalloys.html</a:t>
            </a:r>
            <a:endParaRPr lang="en-US" dirty="0"/>
          </a:p>
        </p:txBody>
      </p:sp>
      <p:pic>
        <p:nvPicPr>
          <p:cNvPr id="4" name="Picture 1" descr="Screen shot 2013-03-05 at 14.56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8" y="5480803"/>
            <a:ext cx="2397931" cy="129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3-03-06 at 12.30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76" y="5347461"/>
            <a:ext cx="1779951" cy="132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0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69" y="1229311"/>
            <a:ext cx="2767095" cy="3279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153" y="747946"/>
            <a:ext cx="2256148" cy="1133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441" y="1866215"/>
            <a:ext cx="4394863" cy="11275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569" y="183165"/>
            <a:ext cx="790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Largest atom that can fit in octahedral site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565" y="2918457"/>
            <a:ext cx="73025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3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15" y="625319"/>
            <a:ext cx="2694796" cy="3410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606" y="1357418"/>
            <a:ext cx="4318000" cy="4851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6282" y="4322692"/>
            <a:ext cx="3309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</a:t>
            </a:r>
            <a:r>
              <a:rPr lang="en-US" sz="2800" dirty="0" err="1" smtClean="0"/>
              <a:t>ertrahedral</a:t>
            </a:r>
            <a:r>
              <a:rPr lang="en-US" sz="2800" dirty="0" smtClean="0"/>
              <a:t> interstice in ferrite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76282" y="5800223"/>
            <a:ext cx="3028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Vector joining </a:t>
            </a:r>
            <a:r>
              <a:rPr lang="en-US" sz="2000" dirty="0" err="1" smtClean="0"/>
              <a:t>centres</a:t>
            </a:r>
            <a:r>
              <a:rPr lang="en-US" sz="2000" dirty="0" smtClean="0"/>
              <a:t> of iron and carbon?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671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39" y="152528"/>
            <a:ext cx="7199945" cy="726664"/>
          </a:xfrm>
        </p:spPr>
        <p:txBody>
          <a:bodyPr>
            <a:noAutofit/>
          </a:bodyPr>
          <a:lstStyle/>
          <a:p>
            <a:r>
              <a:rPr lang="en-US" sz="2800" dirty="0" smtClean="0"/>
              <a:t>Structure projection of 4 unit cells of ferrite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60" y="879192"/>
            <a:ext cx="5709064" cy="56952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1575" y="1489741"/>
            <a:ext cx="2454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it the vector joining iron and carbon atom </a:t>
            </a:r>
            <a:r>
              <a:rPr lang="en-US" dirty="0" err="1" smtClean="0"/>
              <a:t>neighbours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301575" y="3931940"/>
            <a:ext cx="0" cy="586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01575" y="3931940"/>
            <a:ext cx="6106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91664" y="4518068"/>
            <a:ext cx="439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50803" y="3747274"/>
            <a:ext cx="28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9" y="2600942"/>
            <a:ext cx="3031001" cy="82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9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858" y="464018"/>
            <a:ext cx="3031001" cy="821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60" y="464018"/>
            <a:ext cx="3541583" cy="35329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027251" y="2210190"/>
            <a:ext cx="720529" cy="12211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3096" y="36633"/>
            <a:ext cx="2060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tructure projection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224" y="1481583"/>
            <a:ext cx="4593198" cy="93619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12292" y="2723051"/>
            <a:ext cx="8037518" cy="3731356"/>
            <a:chOff x="612292" y="2723051"/>
            <a:chExt cx="8037518" cy="373135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70224" y="2723051"/>
              <a:ext cx="4679586" cy="141082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292" y="4491866"/>
              <a:ext cx="2848488" cy="112145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2292" y="5613317"/>
              <a:ext cx="7390365" cy="841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394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85" y="268640"/>
            <a:ext cx="3224825" cy="2791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009" y="268640"/>
            <a:ext cx="3640701" cy="252826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02403" y="3614038"/>
            <a:ext cx="4247828" cy="2850146"/>
            <a:chOff x="502403" y="3614038"/>
            <a:chExt cx="4247828" cy="28501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403" y="5314879"/>
              <a:ext cx="4247828" cy="114930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89439" y="3614038"/>
              <a:ext cx="1283251" cy="1700841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750231" y="3675000"/>
            <a:ext cx="3846926" cy="2789184"/>
            <a:chOff x="4750231" y="3675000"/>
            <a:chExt cx="3846926" cy="278918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50231" y="5494439"/>
              <a:ext cx="3846926" cy="96974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38851" y="3675000"/>
              <a:ext cx="1307636" cy="1639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2550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31523" y="5416668"/>
            <a:ext cx="6163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 octahedral sites per Fe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6 tetrahedral sites per Fe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217" y="659962"/>
            <a:ext cx="5532797" cy="459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3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ubic F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8" y="142258"/>
            <a:ext cx="3398638" cy="3373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1611851"/>
            <a:ext cx="4265202" cy="44469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0618" y="4481435"/>
            <a:ext cx="2283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</a:t>
            </a:r>
            <a:r>
              <a:rPr lang="en-US" sz="4000" dirty="0" smtClean="0"/>
              <a:t>ustenite</a:t>
            </a:r>
          </a:p>
          <a:p>
            <a:r>
              <a:rPr lang="en-US" sz="4000" dirty="0"/>
              <a:t>c</a:t>
            </a:r>
            <a:r>
              <a:rPr lang="en-US" sz="4000" dirty="0" smtClean="0"/>
              <a:t>ubic-F</a:t>
            </a:r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23" y="3604779"/>
            <a:ext cx="2178185" cy="48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9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908" y="745577"/>
            <a:ext cx="5828236" cy="691485"/>
          </a:xfrm>
          <a:prstGeom prst="rect">
            <a:avLst/>
          </a:prstGeom>
        </p:spPr>
      </p:pic>
      <p:pic>
        <p:nvPicPr>
          <p:cNvPr id="5" name="Picture 4" descr="Cubic F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0" y="142258"/>
            <a:ext cx="2624953" cy="2605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175" y="2872120"/>
            <a:ext cx="1682329" cy="3752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3123053"/>
            <a:ext cx="3490571" cy="1802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6908" y="1840045"/>
            <a:ext cx="5165027" cy="140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3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55523" y="188726"/>
            <a:ext cx="6055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  <a:r>
              <a:rPr lang="en-US" sz="3200" dirty="0" smtClean="0"/>
              <a:t>ctahedral interstice in austenite</a:t>
            </a:r>
          </a:p>
          <a:p>
            <a:r>
              <a:rPr lang="en-US" sz="3200" dirty="0"/>
              <a:t>p</a:t>
            </a:r>
            <a:r>
              <a:rPr lang="en-US" sz="3200" dirty="0" smtClean="0"/>
              <a:t>oint group symmetry?</a:t>
            </a:r>
            <a:endParaRPr lang="en-US" sz="3200" dirty="0"/>
          </a:p>
        </p:txBody>
      </p:sp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24" y="2248232"/>
            <a:ext cx="4648200" cy="4521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20002" y="1420213"/>
            <a:ext cx="8143468" cy="4944691"/>
            <a:chOff x="820002" y="1420213"/>
            <a:chExt cx="8143468" cy="4944691"/>
          </a:xfrm>
        </p:grpSpPr>
        <p:sp>
          <p:nvSpPr>
            <p:cNvPr id="10" name="TextBox 9"/>
            <p:cNvSpPr txBox="1"/>
            <p:nvPr/>
          </p:nvSpPr>
          <p:spPr>
            <a:xfrm>
              <a:off x="3345787" y="1420213"/>
              <a:ext cx="56176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Carbon does not fit. It causes </a:t>
              </a:r>
              <a:r>
                <a:rPr lang="en-US" sz="2400" i="1" dirty="0" smtClean="0"/>
                <a:t>unifor</a:t>
              </a:r>
              <a:r>
                <a:rPr lang="en-US" sz="2400" dirty="0" smtClean="0"/>
                <a:t>m expansion.</a:t>
              </a:r>
              <a:endParaRPr lang="en-US" sz="24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0002" y="5132672"/>
              <a:ext cx="2040882" cy="1232232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56" y="1153816"/>
            <a:ext cx="2943431" cy="286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76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1569" y="183165"/>
            <a:ext cx="790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Largest atom that can fit in octahedral site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56" y="1153816"/>
            <a:ext cx="2943431" cy="28656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281" y="1007284"/>
            <a:ext cx="2981462" cy="13982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75" y="4019474"/>
            <a:ext cx="1906642" cy="42532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063999" y="3276600"/>
            <a:ext cx="4228389" cy="2359233"/>
            <a:chOff x="4063999" y="3276600"/>
            <a:chExt cx="4228389" cy="23592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3999" y="3276600"/>
              <a:ext cx="4228389" cy="116820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09084" y="4163949"/>
              <a:ext cx="3679713" cy="1471884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380453" y="5740235"/>
            <a:ext cx="5296597" cy="995655"/>
            <a:chOff x="1380453" y="5862345"/>
            <a:chExt cx="5296597" cy="99565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80453" y="5862345"/>
              <a:ext cx="2416727" cy="99565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59076" y="5887685"/>
              <a:ext cx="2317974" cy="970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6295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0534"/>
            <a:ext cx="7772400" cy="1470025"/>
          </a:xfrm>
        </p:spPr>
        <p:txBody>
          <a:bodyPr/>
          <a:lstStyle/>
          <a:p>
            <a:r>
              <a:rPr lang="en-US" dirty="0" smtClean="0"/>
              <a:t>Interstices in Cubic-I, Cubic-F and HCP Structures</a:t>
            </a:r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19100" y="3183661"/>
            <a:ext cx="8305800" cy="2035175"/>
            <a:chOff x="288" y="144"/>
            <a:chExt cx="5232" cy="1282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288" y="144"/>
              <a:ext cx="259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dirty="0">
                  <a:latin typeface="Arial"/>
                  <a:cs typeface="Arial"/>
                </a:rPr>
                <a:t>Crystallography</a:t>
              </a:r>
            </a:p>
          </p:txBody>
        </p:sp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672"/>
              <a:ext cx="1488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408" y="240"/>
              <a:ext cx="21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H. K. D. H. Bhadeshia</a:t>
              </a:r>
            </a:p>
          </p:txBody>
        </p:sp>
        <p:pic>
          <p:nvPicPr>
            <p:cNvPr id="8" name="Picture 10" descr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200"/>
              <a:ext cx="159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570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6282" y="4322692"/>
            <a:ext cx="3524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</a:t>
            </a:r>
            <a:r>
              <a:rPr lang="en-US" sz="2800" dirty="0" err="1" smtClean="0"/>
              <a:t>ertrahedral</a:t>
            </a:r>
            <a:r>
              <a:rPr lang="en-US" sz="2800" dirty="0" smtClean="0"/>
              <a:t> interstice in austenite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76282" y="5800223"/>
            <a:ext cx="3028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Vector joining </a:t>
            </a:r>
            <a:r>
              <a:rPr lang="en-US" sz="2000" dirty="0" err="1" smtClean="0"/>
              <a:t>centres</a:t>
            </a:r>
            <a:r>
              <a:rPr lang="en-US" sz="2000" dirty="0" smtClean="0"/>
              <a:t> of iron and carbon?</a:t>
            </a:r>
            <a:endParaRPr lang="en-US" sz="2000" dirty="0"/>
          </a:p>
        </p:txBody>
      </p:sp>
      <p:pic>
        <p:nvPicPr>
          <p:cNvPr id="6" name="Picture 5" descr="Screen shot 2013-03-06 at 14.00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92" y="0"/>
            <a:ext cx="4299078" cy="4105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519" y="2509232"/>
            <a:ext cx="3616845" cy="36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4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41" y="195377"/>
            <a:ext cx="5913724" cy="1935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226" y="2317113"/>
            <a:ext cx="4906009" cy="14983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8953"/>
          <a:stretch/>
        </p:blipFill>
        <p:spPr>
          <a:xfrm>
            <a:off x="1027512" y="4440229"/>
            <a:ext cx="3420943" cy="14124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169" y="4440229"/>
            <a:ext cx="3367908" cy="13259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7098" y="195377"/>
            <a:ext cx="2039787" cy="204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1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00" y="1037557"/>
            <a:ext cx="7011905" cy="3864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77" y="5166080"/>
            <a:ext cx="7536203" cy="7883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9488" y="1037557"/>
            <a:ext cx="7292789" cy="3998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569" y="256431"/>
            <a:ext cx="71828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Insterstitial</a:t>
            </a:r>
            <a:r>
              <a:rPr lang="en-US" sz="3200" dirty="0" smtClean="0"/>
              <a:t> solid solution strengthening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132015" y="6351218"/>
            <a:ext cx="175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Ghosh</a:t>
            </a:r>
            <a:r>
              <a:rPr lang="en-US" dirty="0" smtClean="0"/>
              <a:t> &amp; Olson)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923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953"/>
          <a:stretch/>
        </p:blipFill>
        <p:spPr>
          <a:xfrm>
            <a:off x="1027512" y="4440229"/>
            <a:ext cx="3420943" cy="1412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169" y="2921071"/>
            <a:ext cx="3367908" cy="13259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884" y="5391765"/>
            <a:ext cx="3262561" cy="1344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6946" r="59041"/>
          <a:stretch/>
        </p:blipFill>
        <p:spPr>
          <a:xfrm>
            <a:off x="1027512" y="897173"/>
            <a:ext cx="3214441" cy="9830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512" y="1976539"/>
            <a:ext cx="3297852" cy="12983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3930" y="119237"/>
            <a:ext cx="2515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ferrite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273930" y="3888639"/>
            <a:ext cx="2515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austenite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228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Carbon in “smaller” anisotropic octahedral interstices</a:t>
            </a:r>
          </a:p>
          <a:p>
            <a:r>
              <a:rPr lang="en-US" dirty="0" smtClean="0"/>
              <a:t>Resulting strain is anisotropic</a:t>
            </a:r>
          </a:p>
          <a:p>
            <a:r>
              <a:rPr lang="en-US" dirty="0" smtClean="0"/>
              <a:t>Strong interaction with </a:t>
            </a:r>
            <a:r>
              <a:rPr lang="en-US" dirty="0" err="1" smtClean="0"/>
              <a:t>deviatoric</a:t>
            </a:r>
            <a:r>
              <a:rPr lang="en-US" dirty="0" smtClean="0"/>
              <a:t> and dilatational strain fields of dislocations</a:t>
            </a:r>
          </a:p>
          <a:p>
            <a:r>
              <a:rPr lang="en-US" dirty="0" smtClean="0"/>
              <a:t>Intense strengthening</a:t>
            </a:r>
          </a:p>
          <a:p>
            <a:r>
              <a:rPr lang="en-US" dirty="0" smtClean="0"/>
              <a:t>3 octahedral and 6 tetrahedral holes per iron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38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Austenite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arbon in larger isotropic octahedral interstices</a:t>
            </a:r>
          </a:p>
          <a:p>
            <a:r>
              <a:rPr lang="en-US" dirty="0"/>
              <a:t>t</a:t>
            </a:r>
            <a:r>
              <a:rPr lang="en-US" dirty="0" smtClean="0"/>
              <a:t>herefore, behaves like </a:t>
            </a:r>
            <a:r>
              <a:rPr lang="en-US" dirty="0" err="1" smtClean="0"/>
              <a:t>substitutional</a:t>
            </a:r>
            <a:r>
              <a:rPr lang="en-US" dirty="0" smtClean="0"/>
              <a:t> solute with weak interactions with dislocations</a:t>
            </a:r>
          </a:p>
          <a:p>
            <a:r>
              <a:rPr lang="en-US" dirty="0" smtClean="0"/>
              <a:t>mild strengthening</a:t>
            </a:r>
          </a:p>
          <a:p>
            <a:r>
              <a:rPr lang="en-US" dirty="0"/>
              <a:t>1</a:t>
            </a:r>
            <a:r>
              <a:rPr lang="en-US" dirty="0" smtClean="0"/>
              <a:t> octahedral and 2 tetrahedral holes per iron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1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876925" y="1303338"/>
            <a:ext cx="1308100" cy="1308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245225" y="554038"/>
            <a:ext cx="1308100" cy="1308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568825" y="1303338"/>
            <a:ext cx="1295400" cy="1308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Freeform 5"/>
          <p:cNvSpPr>
            <a:spLocks/>
          </p:cNvSpPr>
          <p:nvPr/>
        </p:nvSpPr>
        <p:spPr bwMode="auto">
          <a:xfrm>
            <a:off x="4930775" y="547688"/>
            <a:ext cx="1320800" cy="1308100"/>
          </a:xfrm>
          <a:custGeom>
            <a:avLst/>
            <a:gdLst>
              <a:gd name="T0" fmla="*/ 832 w 832"/>
              <a:gd name="T1" fmla="*/ 824 h 824"/>
              <a:gd name="T2" fmla="*/ 832 w 832"/>
              <a:gd name="T3" fmla="*/ 0 h 824"/>
              <a:gd name="T4" fmla="*/ 0 w 832"/>
              <a:gd name="T5" fmla="*/ 0 h 824"/>
              <a:gd name="T6" fmla="*/ 0 w 832"/>
              <a:gd name="T7" fmla="*/ 824 h 824"/>
              <a:gd name="T8" fmla="*/ 832 w 832"/>
              <a:gd name="T9" fmla="*/ 824 h 824"/>
              <a:gd name="T10" fmla="*/ 832 w 832"/>
              <a:gd name="T11" fmla="*/ 824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2" h="824">
                <a:moveTo>
                  <a:pt x="832" y="824"/>
                </a:moveTo>
                <a:lnTo>
                  <a:pt x="832" y="0"/>
                </a:lnTo>
                <a:lnTo>
                  <a:pt x="0" y="0"/>
                </a:lnTo>
                <a:lnTo>
                  <a:pt x="0" y="824"/>
                </a:lnTo>
                <a:lnTo>
                  <a:pt x="832" y="824"/>
                </a:lnTo>
                <a:lnTo>
                  <a:pt x="832" y="82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4562475" y="547688"/>
            <a:ext cx="368300" cy="749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5870575" y="547688"/>
            <a:ext cx="38100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7191375" y="547688"/>
            <a:ext cx="368300" cy="749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7191375" y="1855788"/>
            <a:ext cx="368300" cy="762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5870575" y="1855788"/>
            <a:ext cx="3810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4562475" y="1855788"/>
            <a:ext cx="368300" cy="762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5438775" y="547688"/>
            <a:ext cx="838200" cy="368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5451475" y="915988"/>
            <a:ext cx="419100" cy="393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5870575" y="903288"/>
            <a:ext cx="914400" cy="406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 flipV="1">
            <a:off x="6264275" y="547688"/>
            <a:ext cx="520700" cy="355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6264275" y="547688"/>
            <a:ext cx="1588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5451475" y="928688"/>
            <a:ext cx="1588" cy="1320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5451475" y="2236788"/>
            <a:ext cx="431800" cy="368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V="1">
            <a:off x="5870575" y="2249488"/>
            <a:ext cx="889000" cy="355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V="1">
            <a:off x="6759575" y="903288"/>
            <a:ext cx="1588" cy="134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6759575" y="903288"/>
            <a:ext cx="1588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6759575" y="903288"/>
            <a:ext cx="1588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15" name="Group 23"/>
          <p:cNvGrpSpPr>
            <a:grpSpLocks/>
          </p:cNvGrpSpPr>
          <p:nvPr/>
        </p:nvGrpSpPr>
        <p:grpSpPr bwMode="auto">
          <a:xfrm>
            <a:off x="6238875" y="1868488"/>
            <a:ext cx="457200" cy="342900"/>
            <a:chOff x="3930" y="1177"/>
            <a:chExt cx="288" cy="216"/>
          </a:xfrm>
        </p:grpSpPr>
        <p:sp>
          <p:nvSpPr>
            <p:cNvPr id="8216" name="Line 24"/>
            <p:cNvSpPr>
              <a:spLocks noChangeShapeType="1"/>
            </p:cNvSpPr>
            <p:nvPr/>
          </p:nvSpPr>
          <p:spPr bwMode="auto">
            <a:xfrm flipH="1" flipV="1">
              <a:off x="3930" y="1177"/>
              <a:ext cx="288" cy="21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25"/>
            <p:cNvSpPr>
              <a:spLocks noChangeShapeType="1"/>
            </p:cNvSpPr>
            <p:nvPr/>
          </p:nvSpPr>
          <p:spPr bwMode="auto">
            <a:xfrm flipH="1" flipV="1">
              <a:off x="4122" y="1353"/>
              <a:ext cx="96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26"/>
            <p:cNvSpPr>
              <a:spLocks noChangeShapeType="1"/>
            </p:cNvSpPr>
            <p:nvPr/>
          </p:nvSpPr>
          <p:spPr bwMode="auto">
            <a:xfrm flipH="1" flipV="1">
              <a:off x="4154" y="1313"/>
              <a:ext cx="64" cy="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5527675" y="1868488"/>
            <a:ext cx="711200" cy="342900"/>
            <a:chOff x="3482" y="1177"/>
            <a:chExt cx="448" cy="216"/>
          </a:xfrm>
        </p:grpSpPr>
        <p:sp>
          <p:nvSpPr>
            <p:cNvPr id="8220" name="Line 28"/>
            <p:cNvSpPr>
              <a:spLocks noChangeShapeType="1"/>
            </p:cNvSpPr>
            <p:nvPr/>
          </p:nvSpPr>
          <p:spPr bwMode="auto">
            <a:xfrm flipH="1">
              <a:off x="3482" y="1177"/>
              <a:ext cx="448" cy="21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29"/>
            <p:cNvSpPr>
              <a:spLocks noChangeShapeType="1"/>
            </p:cNvSpPr>
            <p:nvPr/>
          </p:nvSpPr>
          <p:spPr bwMode="auto">
            <a:xfrm flipV="1">
              <a:off x="3482" y="1329"/>
              <a:ext cx="72" cy="6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30"/>
            <p:cNvSpPr>
              <a:spLocks noChangeShapeType="1"/>
            </p:cNvSpPr>
            <p:nvPr/>
          </p:nvSpPr>
          <p:spPr bwMode="auto">
            <a:xfrm flipV="1">
              <a:off x="3482" y="1377"/>
              <a:ext cx="96" cy="1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3" name="Line 31"/>
          <p:cNvSpPr>
            <a:spLocks noChangeShapeType="1"/>
          </p:cNvSpPr>
          <p:nvPr/>
        </p:nvSpPr>
        <p:spPr bwMode="auto">
          <a:xfrm>
            <a:off x="5451475" y="2224088"/>
            <a:ext cx="1588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5451475" y="2224088"/>
            <a:ext cx="1588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 flipV="1">
            <a:off x="5883275" y="1284288"/>
            <a:ext cx="1588" cy="1320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26" name="Group 34"/>
          <p:cNvGrpSpPr>
            <a:grpSpLocks/>
          </p:cNvGrpSpPr>
          <p:nvPr/>
        </p:nvGrpSpPr>
        <p:grpSpPr bwMode="auto">
          <a:xfrm>
            <a:off x="6213475" y="649288"/>
            <a:ext cx="76200" cy="1206500"/>
            <a:chOff x="3914" y="409"/>
            <a:chExt cx="48" cy="760"/>
          </a:xfrm>
        </p:grpSpPr>
        <p:sp>
          <p:nvSpPr>
            <p:cNvPr id="8227" name="Line 35"/>
            <p:cNvSpPr>
              <a:spLocks noChangeShapeType="1"/>
            </p:cNvSpPr>
            <p:nvPr/>
          </p:nvSpPr>
          <p:spPr bwMode="auto">
            <a:xfrm flipV="1">
              <a:off x="3938" y="409"/>
              <a:ext cx="1" cy="76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Line 36"/>
            <p:cNvSpPr>
              <a:spLocks noChangeShapeType="1"/>
            </p:cNvSpPr>
            <p:nvPr/>
          </p:nvSpPr>
          <p:spPr bwMode="auto">
            <a:xfrm>
              <a:off x="3938" y="409"/>
              <a:ext cx="24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Line 37"/>
            <p:cNvSpPr>
              <a:spLocks noChangeShapeType="1"/>
            </p:cNvSpPr>
            <p:nvPr/>
          </p:nvSpPr>
          <p:spPr bwMode="auto">
            <a:xfrm flipH="1">
              <a:off x="3914" y="409"/>
              <a:ext cx="24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30" name="Oval 38"/>
          <p:cNvSpPr>
            <a:spLocks noChangeArrowheads="1"/>
          </p:cNvSpPr>
          <p:nvPr/>
        </p:nvSpPr>
        <p:spPr bwMode="auto">
          <a:xfrm>
            <a:off x="5419725" y="884238"/>
            <a:ext cx="76200" cy="889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1" name="Oval 39"/>
          <p:cNvSpPr>
            <a:spLocks noChangeArrowheads="1"/>
          </p:cNvSpPr>
          <p:nvPr/>
        </p:nvSpPr>
        <p:spPr bwMode="auto">
          <a:xfrm>
            <a:off x="6232525" y="515938"/>
            <a:ext cx="76200" cy="889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2" name="Oval 40"/>
          <p:cNvSpPr>
            <a:spLocks noChangeArrowheads="1"/>
          </p:cNvSpPr>
          <p:nvPr/>
        </p:nvSpPr>
        <p:spPr bwMode="auto">
          <a:xfrm>
            <a:off x="6727825" y="871538"/>
            <a:ext cx="76200" cy="889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3" name="Oval 41"/>
          <p:cNvSpPr>
            <a:spLocks noChangeArrowheads="1"/>
          </p:cNvSpPr>
          <p:nvPr/>
        </p:nvSpPr>
        <p:spPr bwMode="auto">
          <a:xfrm>
            <a:off x="5851525" y="1265238"/>
            <a:ext cx="76200" cy="889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4" name="Oval 42"/>
          <p:cNvSpPr>
            <a:spLocks noChangeArrowheads="1"/>
          </p:cNvSpPr>
          <p:nvPr/>
        </p:nvSpPr>
        <p:spPr bwMode="auto">
          <a:xfrm>
            <a:off x="6042025" y="1519238"/>
            <a:ext cx="76200" cy="889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5" name="Oval 43"/>
          <p:cNvSpPr>
            <a:spLocks noChangeArrowheads="1"/>
          </p:cNvSpPr>
          <p:nvPr/>
        </p:nvSpPr>
        <p:spPr bwMode="auto">
          <a:xfrm>
            <a:off x="5851525" y="2560638"/>
            <a:ext cx="76200" cy="889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6" name="Oval 44"/>
          <p:cNvSpPr>
            <a:spLocks noChangeArrowheads="1"/>
          </p:cNvSpPr>
          <p:nvPr/>
        </p:nvSpPr>
        <p:spPr bwMode="auto">
          <a:xfrm>
            <a:off x="5432425" y="2205038"/>
            <a:ext cx="76200" cy="889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7" name="Oval 45"/>
          <p:cNvSpPr>
            <a:spLocks noChangeArrowheads="1"/>
          </p:cNvSpPr>
          <p:nvPr/>
        </p:nvSpPr>
        <p:spPr bwMode="auto">
          <a:xfrm>
            <a:off x="6207125" y="1836738"/>
            <a:ext cx="76200" cy="889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8" name="Oval 46"/>
          <p:cNvSpPr>
            <a:spLocks noChangeArrowheads="1"/>
          </p:cNvSpPr>
          <p:nvPr/>
        </p:nvSpPr>
        <p:spPr bwMode="auto">
          <a:xfrm>
            <a:off x="6715125" y="2205038"/>
            <a:ext cx="76200" cy="889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39" name="Oval 47"/>
          <p:cNvSpPr>
            <a:spLocks noChangeArrowheads="1"/>
          </p:cNvSpPr>
          <p:nvPr/>
        </p:nvSpPr>
        <p:spPr bwMode="auto">
          <a:xfrm>
            <a:off x="7159625" y="1252538"/>
            <a:ext cx="76200" cy="889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0" name="Oval 48"/>
          <p:cNvSpPr>
            <a:spLocks noChangeArrowheads="1"/>
          </p:cNvSpPr>
          <p:nvPr/>
        </p:nvSpPr>
        <p:spPr bwMode="auto">
          <a:xfrm>
            <a:off x="7527925" y="528638"/>
            <a:ext cx="76200" cy="889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1" name="Oval 49"/>
          <p:cNvSpPr>
            <a:spLocks noChangeArrowheads="1"/>
          </p:cNvSpPr>
          <p:nvPr/>
        </p:nvSpPr>
        <p:spPr bwMode="auto">
          <a:xfrm>
            <a:off x="4530725" y="1252538"/>
            <a:ext cx="76200" cy="889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2" name="Oval 50"/>
          <p:cNvSpPr>
            <a:spLocks noChangeArrowheads="1"/>
          </p:cNvSpPr>
          <p:nvPr/>
        </p:nvSpPr>
        <p:spPr bwMode="auto">
          <a:xfrm>
            <a:off x="4543425" y="2586038"/>
            <a:ext cx="76200" cy="889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3" name="Oval 51"/>
          <p:cNvSpPr>
            <a:spLocks noChangeArrowheads="1"/>
          </p:cNvSpPr>
          <p:nvPr/>
        </p:nvSpPr>
        <p:spPr bwMode="auto">
          <a:xfrm>
            <a:off x="7159625" y="2560638"/>
            <a:ext cx="76200" cy="889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4" name="Oval 52"/>
          <p:cNvSpPr>
            <a:spLocks noChangeArrowheads="1"/>
          </p:cNvSpPr>
          <p:nvPr/>
        </p:nvSpPr>
        <p:spPr bwMode="auto">
          <a:xfrm>
            <a:off x="7527925" y="1824038"/>
            <a:ext cx="76200" cy="889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5" name="Oval 53"/>
          <p:cNvSpPr>
            <a:spLocks noChangeArrowheads="1"/>
          </p:cNvSpPr>
          <p:nvPr/>
        </p:nvSpPr>
        <p:spPr bwMode="auto">
          <a:xfrm>
            <a:off x="4911725" y="1824038"/>
            <a:ext cx="76200" cy="889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6" name="Oval 54"/>
          <p:cNvSpPr>
            <a:spLocks noChangeArrowheads="1"/>
          </p:cNvSpPr>
          <p:nvPr/>
        </p:nvSpPr>
        <p:spPr bwMode="auto">
          <a:xfrm>
            <a:off x="7337425" y="1531938"/>
            <a:ext cx="76200" cy="889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7" name="Oval 55"/>
          <p:cNvSpPr>
            <a:spLocks noChangeArrowheads="1"/>
          </p:cNvSpPr>
          <p:nvPr/>
        </p:nvSpPr>
        <p:spPr bwMode="auto">
          <a:xfrm>
            <a:off x="4899025" y="528638"/>
            <a:ext cx="76200" cy="889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8" name="Oval 56"/>
          <p:cNvSpPr>
            <a:spLocks noChangeArrowheads="1"/>
          </p:cNvSpPr>
          <p:nvPr/>
        </p:nvSpPr>
        <p:spPr bwMode="auto">
          <a:xfrm>
            <a:off x="4721225" y="1506538"/>
            <a:ext cx="76200" cy="889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9" name="Rectangle 57"/>
          <p:cNvSpPr>
            <a:spLocks noChangeArrowheads="1"/>
          </p:cNvSpPr>
          <p:nvPr/>
        </p:nvSpPr>
        <p:spPr bwMode="auto">
          <a:xfrm>
            <a:off x="2327275" y="2986088"/>
            <a:ext cx="2571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Geneva" charset="0"/>
              </a:rPr>
              <a:t>(a)</a:t>
            </a:r>
            <a:endParaRPr lang="en-GB"/>
          </a:p>
        </p:txBody>
      </p:sp>
      <p:pic>
        <p:nvPicPr>
          <p:cNvPr id="8250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3417888"/>
            <a:ext cx="13843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51" name="Line 59"/>
          <p:cNvSpPr>
            <a:spLocks noChangeShapeType="1"/>
          </p:cNvSpPr>
          <p:nvPr/>
        </p:nvSpPr>
        <p:spPr bwMode="auto">
          <a:xfrm flipV="1">
            <a:off x="2263775" y="3506788"/>
            <a:ext cx="838200" cy="368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2" name="Line 60"/>
          <p:cNvSpPr>
            <a:spLocks noChangeShapeType="1"/>
          </p:cNvSpPr>
          <p:nvPr/>
        </p:nvSpPr>
        <p:spPr bwMode="auto">
          <a:xfrm>
            <a:off x="2276475" y="3875088"/>
            <a:ext cx="419100" cy="393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3" name="Line 61"/>
          <p:cNvSpPr>
            <a:spLocks noChangeShapeType="1"/>
          </p:cNvSpPr>
          <p:nvPr/>
        </p:nvSpPr>
        <p:spPr bwMode="auto">
          <a:xfrm flipV="1">
            <a:off x="2695575" y="3862388"/>
            <a:ext cx="914400" cy="406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4" name="Line 62"/>
          <p:cNvSpPr>
            <a:spLocks noChangeShapeType="1"/>
          </p:cNvSpPr>
          <p:nvPr/>
        </p:nvSpPr>
        <p:spPr bwMode="auto">
          <a:xfrm flipH="1" flipV="1">
            <a:off x="3089275" y="3506788"/>
            <a:ext cx="520700" cy="355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5" name="Line 63"/>
          <p:cNvSpPr>
            <a:spLocks noChangeShapeType="1"/>
          </p:cNvSpPr>
          <p:nvPr/>
        </p:nvSpPr>
        <p:spPr bwMode="auto">
          <a:xfrm>
            <a:off x="3089275" y="3506788"/>
            <a:ext cx="1588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6" name="Line 64"/>
          <p:cNvSpPr>
            <a:spLocks noChangeShapeType="1"/>
          </p:cNvSpPr>
          <p:nvPr/>
        </p:nvSpPr>
        <p:spPr bwMode="auto">
          <a:xfrm>
            <a:off x="2276475" y="5195888"/>
            <a:ext cx="431800" cy="368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7" name="Line 65"/>
          <p:cNvSpPr>
            <a:spLocks noChangeShapeType="1"/>
          </p:cNvSpPr>
          <p:nvPr/>
        </p:nvSpPr>
        <p:spPr bwMode="auto">
          <a:xfrm flipV="1">
            <a:off x="2695575" y="5208588"/>
            <a:ext cx="889000" cy="355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8" name="Line 66"/>
          <p:cNvSpPr>
            <a:spLocks noChangeShapeType="1"/>
          </p:cNvSpPr>
          <p:nvPr/>
        </p:nvSpPr>
        <p:spPr bwMode="auto">
          <a:xfrm flipV="1">
            <a:off x="3584575" y="3862388"/>
            <a:ext cx="1588" cy="134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9" name="Line 67"/>
          <p:cNvSpPr>
            <a:spLocks noChangeShapeType="1"/>
          </p:cNvSpPr>
          <p:nvPr/>
        </p:nvSpPr>
        <p:spPr bwMode="auto">
          <a:xfrm>
            <a:off x="3584575" y="3862388"/>
            <a:ext cx="1588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0" name="Line 68"/>
          <p:cNvSpPr>
            <a:spLocks noChangeShapeType="1"/>
          </p:cNvSpPr>
          <p:nvPr/>
        </p:nvSpPr>
        <p:spPr bwMode="auto">
          <a:xfrm>
            <a:off x="3584575" y="3862388"/>
            <a:ext cx="1588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1" name="Line 69"/>
          <p:cNvSpPr>
            <a:spLocks noChangeShapeType="1"/>
          </p:cNvSpPr>
          <p:nvPr/>
        </p:nvSpPr>
        <p:spPr bwMode="auto">
          <a:xfrm flipH="1" flipV="1">
            <a:off x="3063875" y="4814888"/>
            <a:ext cx="508000" cy="393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2" name="Line 70"/>
          <p:cNvSpPr>
            <a:spLocks noChangeShapeType="1"/>
          </p:cNvSpPr>
          <p:nvPr/>
        </p:nvSpPr>
        <p:spPr bwMode="auto">
          <a:xfrm flipH="1">
            <a:off x="2276475" y="4814888"/>
            <a:ext cx="787400" cy="368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3" name="Line 71"/>
          <p:cNvSpPr>
            <a:spLocks noChangeShapeType="1"/>
          </p:cNvSpPr>
          <p:nvPr/>
        </p:nvSpPr>
        <p:spPr bwMode="auto">
          <a:xfrm flipV="1">
            <a:off x="2708275" y="4243388"/>
            <a:ext cx="1588" cy="1320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4" name="Line 72"/>
          <p:cNvSpPr>
            <a:spLocks noChangeShapeType="1"/>
          </p:cNvSpPr>
          <p:nvPr/>
        </p:nvSpPr>
        <p:spPr bwMode="auto">
          <a:xfrm flipV="1">
            <a:off x="3076575" y="3519488"/>
            <a:ext cx="1588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5" name="Oval 73"/>
          <p:cNvSpPr>
            <a:spLocks noChangeArrowheads="1"/>
          </p:cNvSpPr>
          <p:nvPr/>
        </p:nvSpPr>
        <p:spPr bwMode="auto">
          <a:xfrm>
            <a:off x="2244725" y="3843338"/>
            <a:ext cx="76200" cy="889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6" name="Oval 74"/>
          <p:cNvSpPr>
            <a:spLocks noChangeArrowheads="1"/>
          </p:cNvSpPr>
          <p:nvPr/>
        </p:nvSpPr>
        <p:spPr bwMode="auto">
          <a:xfrm>
            <a:off x="3057525" y="3475038"/>
            <a:ext cx="76200" cy="889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7" name="Oval 75"/>
          <p:cNvSpPr>
            <a:spLocks noChangeArrowheads="1"/>
          </p:cNvSpPr>
          <p:nvPr/>
        </p:nvSpPr>
        <p:spPr bwMode="auto">
          <a:xfrm>
            <a:off x="3552825" y="3830638"/>
            <a:ext cx="76200" cy="889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8" name="Oval 76"/>
          <p:cNvSpPr>
            <a:spLocks noChangeArrowheads="1"/>
          </p:cNvSpPr>
          <p:nvPr/>
        </p:nvSpPr>
        <p:spPr bwMode="auto">
          <a:xfrm>
            <a:off x="2676525" y="4224338"/>
            <a:ext cx="76200" cy="889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9" name="Oval 77"/>
          <p:cNvSpPr>
            <a:spLocks noChangeArrowheads="1"/>
          </p:cNvSpPr>
          <p:nvPr/>
        </p:nvSpPr>
        <p:spPr bwMode="auto">
          <a:xfrm>
            <a:off x="2867025" y="4478338"/>
            <a:ext cx="76200" cy="889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0" name="Oval 78"/>
          <p:cNvSpPr>
            <a:spLocks noChangeArrowheads="1"/>
          </p:cNvSpPr>
          <p:nvPr/>
        </p:nvSpPr>
        <p:spPr bwMode="auto">
          <a:xfrm>
            <a:off x="2676525" y="5519738"/>
            <a:ext cx="76200" cy="889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" name="Oval 79"/>
          <p:cNvSpPr>
            <a:spLocks noChangeArrowheads="1"/>
          </p:cNvSpPr>
          <p:nvPr/>
        </p:nvSpPr>
        <p:spPr bwMode="auto">
          <a:xfrm>
            <a:off x="2257425" y="5164138"/>
            <a:ext cx="76200" cy="889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" name="Oval 80"/>
          <p:cNvSpPr>
            <a:spLocks noChangeArrowheads="1"/>
          </p:cNvSpPr>
          <p:nvPr/>
        </p:nvSpPr>
        <p:spPr bwMode="auto">
          <a:xfrm>
            <a:off x="3032125" y="4795838"/>
            <a:ext cx="76200" cy="889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3" name="Oval 81"/>
          <p:cNvSpPr>
            <a:spLocks noChangeArrowheads="1"/>
          </p:cNvSpPr>
          <p:nvPr/>
        </p:nvSpPr>
        <p:spPr bwMode="auto">
          <a:xfrm>
            <a:off x="3540125" y="5164138"/>
            <a:ext cx="76200" cy="889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" name="Line 82"/>
          <p:cNvSpPr>
            <a:spLocks noChangeShapeType="1"/>
          </p:cNvSpPr>
          <p:nvPr/>
        </p:nvSpPr>
        <p:spPr bwMode="auto">
          <a:xfrm flipV="1">
            <a:off x="2289175" y="3887788"/>
            <a:ext cx="1588" cy="1320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75" name="Picture 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3265488"/>
            <a:ext cx="13843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76" name="Line 84"/>
          <p:cNvSpPr>
            <a:spLocks noChangeShapeType="1"/>
          </p:cNvSpPr>
          <p:nvPr/>
        </p:nvSpPr>
        <p:spPr bwMode="auto">
          <a:xfrm flipV="1">
            <a:off x="5349875" y="3621088"/>
            <a:ext cx="762000" cy="304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77" name="Line 85"/>
          <p:cNvSpPr>
            <a:spLocks noChangeShapeType="1"/>
          </p:cNvSpPr>
          <p:nvPr/>
        </p:nvSpPr>
        <p:spPr bwMode="auto">
          <a:xfrm>
            <a:off x="5324475" y="3938588"/>
            <a:ext cx="419100" cy="3937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78" name="Line 86"/>
          <p:cNvSpPr>
            <a:spLocks noChangeShapeType="1"/>
          </p:cNvSpPr>
          <p:nvPr/>
        </p:nvSpPr>
        <p:spPr bwMode="auto">
          <a:xfrm flipV="1">
            <a:off x="5743575" y="3938588"/>
            <a:ext cx="914400" cy="4064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79" name="Line 87"/>
          <p:cNvSpPr>
            <a:spLocks noChangeShapeType="1"/>
          </p:cNvSpPr>
          <p:nvPr/>
        </p:nvSpPr>
        <p:spPr bwMode="auto">
          <a:xfrm flipH="1" flipV="1">
            <a:off x="6137275" y="3608388"/>
            <a:ext cx="520700" cy="355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80" name="Line 88"/>
          <p:cNvSpPr>
            <a:spLocks noChangeShapeType="1"/>
          </p:cNvSpPr>
          <p:nvPr/>
        </p:nvSpPr>
        <p:spPr bwMode="auto">
          <a:xfrm>
            <a:off x="5324475" y="5043488"/>
            <a:ext cx="431800" cy="3683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81" name="Line 89"/>
          <p:cNvSpPr>
            <a:spLocks noChangeShapeType="1"/>
          </p:cNvSpPr>
          <p:nvPr/>
        </p:nvSpPr>
        <p:spPr bwMode="auto">
          <a:xfrm flipV="1">
            <a:off x="5743575" y="5056188"/>
            <a:ext cx="889000" cy="355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82" name="Line 90"/>
          <p:cNvSpPr>
            <a:spLocks noChangeShapeType="1"/>
          </p:cNvSpPr>
          <p:nvPr/>
        </p:nvSpPr>
        <p:spPr bwMode="auto">
          <a:xfrm flipV="1">
            <a:off x="6632575" y="3963988"/>
            <a:ext cx="1588" cy="1092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83" name="Line 91"/>
          <p:cNvSpPr>
            <a:spLocks noChangeShapeType="1"/>
          </p:cNvSpPr>
          <p:nvPr/>
        </p:nvSpPr>
        <p:spPr bwMode="auto">
          <a:xfrm flipH="1" flipV="1">
            <a:off x="6111875" y="4662488"/>
            <a:ext cx="508000" cy="3937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84" name="Line 92"/>
          <p:cNvSpPr>
            <a:spLocks noChangeShapeType="1"/>
          </p:cNvSpPr>
          <p:nvPr/>
        </p:nvSpPr>
        <p:spPr bwMode="auto">
          <a:xfrm flipH="1">
            <a:off x="5324475" y="4662488"/>
            <a:ext cx="787400" cy="3683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85" name="Line 93"/>
          <p:cNvSpPr>
            <a:spLocks noChangeShapeType="1"/>
          </p:cNvSpPr>
          <p:nvPr/>
        </p:nvSpPr>
        <p:spPr bwMode="auto">
          <a:xfrm flipV="1">
            <a:off x="5756275" y="4357688"/>
            <a:ext cx="1588" cy="1054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86" name="Line 94"/>
          <p:cNvSpPr>
            <a:spLocks noChangeShapeType="1"/>
          </p:cNvSpPr>
          <p:nvPr/>
        </p:nvSpPr>
        <p:spPr bwMode="auto">
          <a:xfrm flipV="1">
            <a:off x="6111875" y="3608388"/>
            <a:ext cx="1588" cy="1092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87" name="Oval 95"/>
          <p:cNvSpPr>
            <a:spLocks noChangeArrowheads="1"/>
          </p:cNvSpPr>
          <p:nvPr/>
        </p:nvSpPr>
        <p:spPr bwMode="auto">
          <a:xfrm>
            <a:off x="5305425" y="3906838"/>
            <a:ext cx="76200" cy="889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8" name="Oval 96"/>
          <p:cNvSpPr>
            <a:spLocks noChangeArrowheads="1"/>
          </p:cNvSpPr>
          <p:nvPr/>
        </p:nvSpPr>
        <p:spPr bwMode="auto">
          <a:xfrm>
            <a:off x="6080125" y="3576638"/>
            <a:ext cx="76200" cy="889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9" name="Oval 97"/>
          <p:cNvSpPr>
            <a:spLocks noChangeArrowheads="1"/>
          </p:cNvSpPr>
          <p:nvPr/>
        </p:nvSpPr>
        <p:spPr bwMode="auto">
          <a:xfrm>
            <a:off x="6600825" y="3919538"/>
            <a:ext cx="76200" cy="889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0" name="Oval 98"/>
          <p:cNvSpPr>
            <a:spLocks noChangeArrowheads="1"/>
          </p:cNvSpPr>
          <p:nvPr/>
        </p:nvSpPr>
        <p:spPr bwMode="auto">
          <a:xfrm>
            <a:off x="5724525" y="4300538"/>
            <a:ext cx="76200" cy="889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1" name="Oval 99"/>
          <p:cNvSpPr>
            <a:spLocks noChangeArrowheads="1"/>
          </p:cNvSpPr>
          <p:nvPr/>
        </p:nvSpPr>
        <p:spPr bwMode="auto">
          <a:xfrm>
            <a:off x="5915025" y="4478338"/>
            <a:ext cx="76200" cy="889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2" name="Oval 100"/>
          <p:cNvSpPr>
            <a:spLocks noChangeArrowheads="1"/>
          </p:cNvSpPr>
          <p:nvPr/>
        </p:nvSpPr>
        <p:spPr bwMode="auto">
          <a:xfrm>
            <a:off x="5724525" y="5380038"/>
            <a:ext cx="76200" cy="889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3" name="Oval 101"/>
          <p:cNvSpPr>
            <a:spLocks noChangeArrowheads="1"/>
          </p:cNvSpPr>
          <p:nvPr/>
        </p:nvSpPr>
        <p:spPr bwMode="auto">
          <a:xfrm>
            <a:off x="5305425" y="5011738"/>
            <a:ext cx="76200" cy="889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4" name="Oval 102"/>
          <p:cNvSpPr>
            <a:spLocks noChangeArrowheads="1"/>
          </p:cNvSpPr>
          <p:nvPr/>
        </p:nvSpPr>
        <p:spPr bwMode="auto">
          <a:xfrm>
            <a:off x="6080125" y="4643438"/>
            <a:ext cx="76200" cy="889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" name="Oval 103"/>
          <p:cNvSpPr>
            <a:spLocks noChangeArrowheads="1"/>
          </p:cNvSpPr>
          <p:nvPr/>
        </p:nvSpPr>
        <p:spPr bwMode="auto">
          <a:xfrm>
            <a:off x="6588125" y="5011738"/>
            <a:ext cx="76200" cy="889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" name="Line 104"/>
          <p:cNvSpPr>
            <a:spLocks noChangeShapeType="1"/>
          </p:cNvSpPr>
          <p:nvPr/>
        </p:nvSpPr>
        <p:spPr bwMode="auto">
          <a:xfrm flipV="1">
            <a:off x="5337175" y="3938588"/>
            <a:ext cx="1588" cy="1117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97" name="Group 105"/>
          <p:cNvGrpSpPr>
            <a:grpSpLocks/>
          </p:cNvGrpSpPr>
          <p:nvPr/>
        </p:nvGrpSpPr>
        <p:grpSpPr bwMode="auto">
          <a:xfrm>
            <a:off x="4156075" y="4510088"/>
            <a:ext cx="660400" cy="76200"/>
            <a:chOff x="2618" y="2841"/>
            <a:chExt cx="416" cy="48"/>
          </a:xfrm>
        </p:grpSpPr>
        <p:sp>
          <p:nvSpPr>
            <p:cNvPr id="8298" name="Line 106"/>
            <p:cNvSpPr>
              <a:spLocks noChangeShapeType="1"/>
            </p:cNvSpPr>
            <p:nvPr/>
          </p:nvSpPr>
          <p:spPr bwMode="auto">
            <a:xfrm>
              <a:off x="2618" y="2865"/>
              <a:ext cx="4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" name="Line 107"/>
            <p:cNvSpPr>
              <a:spLocks noChangeShapeType="1"/>
            </p:cNvSpPr>
            <p:nvPr/>
          </p:nvSpPr>
          <p:spPr bwMode="auto">
            <a:xfrm flipH="1">
              <a:off x="2962" y="2865"/>
              <a:ext cx="72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" name="Line 108"/>
            <p:cNvSpPr>
              <a:spLocks noChangeShapeType="1"/>
            </p:cNvSpPr>
            <p:nvPr/>
          </p:nvSpPr>
          <p:spPr bwMode="auto">
            <a:xfrm flipH="1" flipV="1">
              <a:off x="2962" y="2841"/>
              <a:ext cx="72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01" name="Rectangle 109"/>
          <p:cNvSpPr>
            <a:spLocks noChangeArrowheads="1"/>
          </p:cNvSpPr>
          <p:nvPr/>
        </p:nvSpPr>
        <p:spPr bwMode="auto">
          <a:xfrm>
            <a:off x="4232275" y="3951288"/>
            <a:ext cx="4714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Geneva" charset="0"/>
              </a:rPr>
              <a:t>BAIN </a:t>
            </a:r>
            <a:endParaRPr lang="en-GB"/>
          </a:p>
        </p:txBody>
      </p:sp>
      <p:sp>
        <p:nvSpPr>
          <p:cNvPr id="8302" name="Rectangle 110"/>
          <p:cNvSpPr>
            <a:spLocks noChangeArrowheads="1"/>
          </p:cNvSpPr>
          <p:nvPr/>
        </p:nvSpPr>
        <p:spPr bwMode="auto">
          <a:xfrm>
            <a:off x="4130675" y="4192588"/>
            <a:ext cx="627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Geneva" charset="0"/>
              </a:rPr>
              <a:t>STRAIN</a:t>
            </a:r>
            <a:endParaRPr lang="en-GB"/>
          </a:p>
        </p:txBody>
      </p:sp>
      <p:sp>
        <p:nvSpPr>
          <p:cNvPr id="8303" name="Rectangle 111"/>
          <p:cNvSpPr>
            <a:spLocks noChangeArrowheads="1"/>
          </p:cNvSpPr>
          <p:nvPr/>
        </p:nvSpPr>
        <p:spPr bwMode="auto">
          <a:xfrm>
            <a:off x="2771775" y="5754688"/>
            <a:ext cx="3159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Geneva" charset="0"/>
              </a:rPr>
              <a:t>(c) </a:t>
            </a:r>
            <a:endParaRPr lang="en-GB"/>
          </a:p>
        </p:txBody>
      </p:sp>
      <p:sp>
        <p:nvSpPr>
          <p:cNvPr id="8304" name="Rectangle 112"/>
          <p:cNvSpPr>
            <a:spLocks noChangeArrowheads="1"/>
          </p:cNvSpPr>
          <p:nvPr/>
        </p:nvSpPr>
        <p:spPr bwMode="auto">
          <a:xfrm>
            <a:off x="2174875" y="5995988"/>
            <a:ext cx="131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Geneva" charset="0"/>
              </a:rPr>
              <a:t>Body-centered </a:t>
            </a:r>
            <a:endParaRPr lang="en-GB"/>
          </a:p>
        </p:txBody>
      </p:sp>
      <p:sp>
        <p:nvSpPr>
          <p:cNvPr id="8305" name="Rectangle 113"/>
          <p:cNvSpPr>
            <a:spLocks noChangeArrowheads="1"/>
          </p:cNvSpPr>
          <p:nvPr/>
        </p:nvSpPr>
        <p:spPr bwMode="auto">
          <a:xfrm>
            <a:off x="2390775" y="6237288"/>
            <a:ext cx="946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Geneva" charset="0"/>
              </a:rPr>
              <a:t>tetragonal </a:t>
            </a:r>
            <a:endParaRPr lang="en-GB"/>
          </a:p>
        </p:txBody>
      </p:sp>
      <p:sp>
        <p:nvSpPr>
          <p:cNvPr id="8306" name="Rectangle 114"/>
          <p:cNvSpPr>
            <a:spLocks noChangeArrowheads="1"/>
          </p:cNvSpPr>
          <p:nvPr/>
        </p:nvSpPr>
        <p:spPr bwMode="auto">
          <a:xfrm>
            <a:off x="2466975" y="6478588"/>
            <a:ext cx="8001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Geneva" charset="0"/>
              </a:rPr>
              <a:t>austenite</a:t>
            </a:r>
            <a:endParaRPr lang="en-GB"/>
          </a:p>
        </p:txBody>
      </p:sp>
      <p:sp>
        <p:nvSpPr>
          <p:cNvPr id="8307" name="Rectangle 115"/>
          <p:cNvSpPr>
            <a:spLocks noChangeArrowheads="1"/>
          </p:cNvSpPr>
          <p:nvPr/>
        </p:nvSpPr>
        <p:spPr bwMode="auto">
          <a:xfrm>
            <a:off x="5959475" y="5741988"/>
            <a:ext cx="3254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Geneva" charset="0"/>
              </a:rPr>
              <a:t>(d) </a:t>
            </a:r>
            <a:endParaRPr lang="en-GB"/>
          </a:p>
        </p:txBody>
      </p:sp>
      <p:sp>
        <p:nvSpPr>
          <p:cNvPr id="8308" name="Rectangle 116"/>
          <p:cNvSpPr>
            <a:spLocks noChangeArrowheads="1"/>
          </p:cNvSpPr>
          <p:nvPr/>
        </p:nvSpPr>
        <p:spPr bwMode="auto">
          <a:xfrm>
            <a:off x="5387975" y="5983288"/>
            <a:ext cx="131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Geneva" charset="0"/>
              </a:rPr>
              <a:t>Body-centered </a:t>
            </a:r>
            <a:endParaRPr lang="en-GB"/>
          </a:p>
        </p:txBody>
      </p:sp>
      <p:sp>
        <p:nvSpPr>
          <p:cNvPr id="8309" name="Rectangle 117"/>
          <p:cNvSpPr>
            <a:spLocks noChangeArrowheads="1"/>
          </p:cNvSpPr>
          <p:nvPr/>
        </p:nvSpPr>
        <p:spPr bwMode="auto">
          <a:xfrm>
            <a:off x="5311775" y="6224588"/>
            <a:ext cx="14319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Geneva" charset="0"/>
              </a:rPr>
              <a:t>cubic martensite</a:t>
            </a:r>
            <a:endParaRPr lang="en-GB"/>
          </a:p>
        </p:txBody>
      </p:sp>
      <p:sp>
        <p:nvSpPr>
          <p:cNvPr id="8310" name="Rectangle 118"/>
          <p:cNvSpPr>
            <a:spLocks noChangeArrowheads="1"/>
          </p:cNvSpPr>
          <p:nvPr/>
        </p:nvSpPr>
        <p:spPr bwMode="auto">
          <a:xfrm>
            <a:off x="1787525" y="1303338"/>
            <a:ext cx="1295400" cy="1308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1" name="Freeform 119"/>
          <p:cNvSpPr>
            <a:spLocks/>
          </p:cNvSpPr>
          <p:nvPr/>
        </p:nvSpPr>
        <p:spPr bwMode="auto">
          <a:xfrm>
            <a:off x="2149475" y="547688"/>
            <a:ext cx="1320800" cy="1308100"/>
          </a:xfrm>
          <a:custGeom>
            <a:avLst/>
            <a:gdLst>
              <a:gd name="T0" fmla="*/ 832 w 832"/>
              <a:gd name="T1" fmla="*/ 824 h 824"/>
              <a:gd name="T2" fmla="*/ 832 w 832"/>
              <a:gd name="T3" fmla="*/ 0 h 824"/>
              <a:gd name="T4" fmla="*/ 0 w 832"/>
              <a:gd name="T5" fmla="*/ 0 h 824"/>
              <a:gd name="T6" fmla="*/ 0 w 832"/>
              <a:gd name="T7" fmla="*/ 824 h 824"/>
              <a:gd name="T8" fmla="*/ 832 w 832"/>
              <a:gd name="T9" fmla="*/ 824 h 824"/>
              <a:gd name="T10" fmla="*/ 832 w 832"/>
              <a:gd name="T11" fmla="*/ 824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2" h="824">
                <a:moveTo>
                  <a:pt x="832" y="824"/>
                </a:moveTo>
                <a:lnTo>
                  <a:pt x="832" y="0"/>
                </a:lnTo>
                <a:lnTo>
                  <a:pt x="0" y="0"/>
                </a:lnTo>
                <a:lnTo>
                  <a:pt x="0" y="824"/>
                </a:lnTo>
                <a:lnTo>
                  <a:pt x="832" y="824"/>
                </a:lnTo>
                <a:lnTo>
                  <a:pt x="832" y="82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2" name="Line 120"/>
          <p:cNvSpPr>
            <a:spLocks noChangeShapeType="1"/>
          </p:cNvSpPr>
          <p:nvPr/>
        </p:nvSpPr>
        <p:spPr bwMode="auto">
          <a:xfrm flipV="1">
            <a:off x="1781175" y="547688"/>
            <a:ext cx="368300" cy="749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3" name="Line 121"/>
          <p:cNvSpPr>
            <a:spLocks noChangeShapeType="1"/>
          </p:cNvSpPr>
          <p:nvPr/>
        </p:nvSpPr>
        <p:spPr bwMode="auto">
          <a:xfrm flipV="1">
            <a:off x="3089275" y="547688"/>
            <a:ext cx="381000" cy="749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4" name="Line 122"/>
          <p:cNvSpPr>
            <a:spLocks noChangeShapeType="1"/>
          </p:cNvSpPr>
          <p:nvPr/>
        </p:nvSpPr>
        <p:spPr bwMode="auto">
          <a:xfrm flipV="1">
            <a:off x="3089275" y="1855788"/>
            <a:ext cx="381000" cy="762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5" name="Line 123"/>
          <p:cNvSpPr>
            <a:spLocks noChangeShapeType="1"/>
          </p:cNvSpPr>
          <p:nvPr/>
        </p:nvSpPr>
        <p:spPr bwMode="auto">
          <a:xfrm flipV="1">
            <a:off x="1781175" y="1855788"/>
            <a:ext cx="368300" cy="762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6" name="Line 124"/>
          <p:cNvSpPr>
            <a:spLocks noChangeShapeType="1"/>
          </p:cNvSpPr>
          <p:nvPr/>
        </p:nvSpPr>
        <p:spPr bwMode="auto">
          <a:xfrm>
            <a:off x="2670175" y="2224088"/>
            <a:ext cx="1588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7" name="Line 125"/>
          <p:cNvSpPr>
            <a:spLocks noChangeShapeType="1"/>
          </p:cNvSpPr>
          <p:nvPr/>
        </p:nvSpPr>
        <p:spPr bwMode="auto">
          <a:xfrm>
            <a:off x="2670175" y="2224088"/>
            <a:ext cx="1588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8" name="Line 126"/>
          <p:cNvSpPr>
            <a:spLocks noChangeShapeType="1"/>
          </p:cNvSpPr>
          <p:nvPr/>
        </p:nvSpPr>
        <p:spPr bwMode="auto">
          <a:xfrm flipV="1">
            <a:off x="3089275" y="1271588"/>
            <a:ext cx="1588" cy="132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9" name="Oval 127"/>
          <p:cNvSpPr>
            <a:spLocks noChangeArrowheads="1"/>
          </p:cNvSpPr>
          <p:nvPr/>
        </p:nvSpPr>
        <p:spPr bwMode="auto">
          <a:xfrm>
            <a:off x="2638425" y="884238"/>
            <a:ext cx="76200" cy="889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20" name="Oval 128"/>
          <p:cNvSpPr>
            <a:spLocks noChangeArrowheads="1"/>
          </p:cNvSpPr>
          <p:nvPr/>
        </p:nvSpPr>
        <p:spPr bwMode="auto">
          <a:xfrm>
            <a:off x="3070225" y="1265238"/>
            <a:ext cx="76200" cy="889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21" name="Oval 129"/>
          <p:cNvSpPr>
            <a:spLocks noChangeArrowheads="1"/>
          </p:cNvSpPr>
          <p:nvPr/>
        </p:nvSpPr>
        <p:spPr bwMode="auto">
          <a:xfrm>
            <a:off x="3260725" y="1519238"/>
            <a:ext cx="76200" cy="889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22" name="Oval 130"/>
          <p:cNvSpPr>
            <a:spLocks noChangeArrowheads="1"/>
          </p:cNvSpPr>
          <p:nvPr/>
        </p:nvSpPr>
        <p:spPr bwMode="auto">
          <a:xfrm>
            <a:off x="3070225" y="2560638"/>
            <a:ext cx="76200" cy="889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23" name="Oval 131"/>
          <p:cNvSpPr>
            <a:spLocks noChangeArrowheads="1"/>
          </p:cNvSpPr>
          <p:nvPr/>
        </p:nvSpPr>
        <p:spPr bwMode="auto">
          <a:xfrm>
            <a:off x="2651125" y="2205038"/>
            <a:ext cx="76200" cy="889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24" name="Oval 132"/>
          <p:cNvSpPr>
            <a:spLocks noChangeArrowheads="1"/>
          </p:cNvSpPr>
          <p:nvPr/>
        </p:nvSpPr>
        <p:spPr bwMode="auto">
          <a:xfrm>
            <a:off x="1749425" y="1252538"/>
            <a:ext cx="76200" cy="889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25" name="Oval 133"/>
          <p:cNvSpPr>
            <a:spLocks noChangeArrowheads="1"/>
          </p:cNvSpPr>
          <p:nvPr/>
        </p:nvSpPr>
        <p:spPr bwMode="auto">
          <a:xfrm>
            <a:off x="1762125" y="2586038"/>
            <a:ext cx="76200" cy="889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26" name="Oval 134"/>
          <p:cNvSpPr>
            <a:spLocks noChangeArrowheads="1"/>
          </p:cNvSpPr>
          <p:nvPr/>
        </p:nvSpPr>
        <p:spPr bwMode="auto">
          <a:xfrm>
            <a:off x="2130425" y="1824038"/>
            <a:ext cx="76200" cy="889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27" name="Oval 135"/>
          <p:cNvSpPr>
            <a:spLocks noChangeArrowheads="1"/>
          </p:cNvSpPr>
          <p:nvPr/>
        </p:nvSpPr>
        <p:spPr bwMode="auto">
          <a:xfrm>
            <a:off x="2117725" y="528638"/>
            <a:ext cx="76200" cy="889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28" name="Oval 136"/>
          <p:cNvSpPr>
            <a:spLocks noChangeArrowheads="1"/>
          </p:cNvSpPr>
          <p:nvPr/>
        </p:nvSpPr>
        <p:spPr bwMode="auto">
          <a:xfrm>
            <a:off x="1939925" y="1506538"/>
            <a:ext cx="76200" cy="889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29" name="Oval 137"/>
          <p:cNvSpPr>
            <a:spLocks noChangeArrowheads="1"/>
          </p:cNvSpPr>
          <p:nvPr/>
        </p:nvSpPr>
        <p:spPr bwMode="auto">
          <a:xfrm>
            <a:off x="3438525" y="1836738"/>
            <a:ext cx="76200" cy="889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30" name="Oval 138"/>
          <p:cNvSpPr>
            <a:spLocks noChangeArrowheads="1"/>
          </p:cNvSpPr>
          <p:nvPr/>
        </p:nvSpPr>
        <p:spPr bwMode="auto">
          <a:xfrm>
            <a:off x="3438525" y="528638"/>
            <a:ext cx="76200" cy="889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31" name="Oval 139"/>
          <p:cNvSpPr>
            <a:spLocks noChangeArrowheads="1"/>
          </p:cNvSpPr>
          <p:nvPr/>
        </p:nvSpPr>
        <p:spPr bwMode="auto">
          <a:xfrm>
            <a:off x="2765425" y="1189038"/>
            <a:ext cx="76200" cy="889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32" name="Oval 140"/>
          <p:cNvSpPr>
            <a:spLocks noChangeArrowheads="1"/>
          </p:cNvSpPr>
          <p:nvPr/>
        </p:nvSpPr>
        <p:spPr bwMode="auto">
          <a:xfrm>
            <a:off x="2409825" y="1938338"/>
            <a:ext cx="76200" cy="889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333" name="Group 141"/>
          <p:cNvGrpSpPr>
            <a:grpSpLocks/>
          </p:cNvGrpSpPr>
          <p:nvPr/>
        </p:nvGrpSpPr>
        <p:grpSpPr bwMode="auto">
          <a:xfrm>
            <a:off x="2124075" y="649288"/>
            <a:ext cx="76200" cy="1168400"/>
            <a:chOff x="1338" y="409"/>
            <a:chExt cx="48" cy="736"/>
          </a:xfrm>
        </p:grpSpPr>
        <p:sp>
          <p:nvSpPr>
            <p:cNvPr id="8334" name="Line 142"/>
            <p:cNvSpPr>
              <a:spLocks noChangeShapeType="1"/>
            </p:cNvSpPr>
            <p:nvPr/>
          </p:nvSpPr>
          <p:spPr bwMode="auto">
            <a:xfrm flipV="1">
              <a:off x="1362" y="409"/>
              <a:ext cx="1" cy="7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5" name="Line 143"/>
            <p:cNvSpPr>
              <a:spLocks noChangeShapeType="1"/>
            </p:cNvSpPr>
            <p:nvPr/>
          </p:nvSpPr>
          <p:spPr bwMode="auto">
            <a:xfrm>
              <a:off x="1362" y="409"/>
              <a:ext cx="24" cy="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6" name="Line 144"/>
            <p:cNvSpPr>
              <a:spLocks noChangeShapeType="1"/>
            </p:cNvSpPr>
            <p:nvPr/>
          </p:nvSpPr>
          <p:spPr bwMode="auto">
            <a:xfrm flipH="1">
              <a:off x="1338" y="409"/>
              <a:ext cx="24" cy="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37" name="Group 145"/>
          <p:cNvGrpSpPr>
            <a:grpSpLocks/>
          </p:cNvGrpSpPr>
          <p:nvPr/>
        </p:nvGrpSpPr>
        <p:grpSpPr bwMode="auto">
          <a:xfrm>
            <a:off x="2162175" y="1817688"/>
            <a:ext cx="1244600" cy="76200"/>
            <a:chOff x="1362" y="1145"/>
            <a:chExt cx="784" cy="48"/>
          </a:xfrm>
        </p:grpSpPr>
        <p:sp>
          <p:nvSpPr>
            <p:cNvPr id="8338" name="Line 146"/>
            <p:cNvSpPr>
              <a:spLocks noChangeShapeType="1"/>
            </p:cNvSpPr>
            <p:nvPr/>
          </p:nvSpPr>
          <p:spPr bwMode="auto">
            <a:xfrm>
              <a:off x="1362" y="1169"/>
              <a:ext cx="78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" name="Line 147"/>
            <p:cNvSpPr>
              <a:spLocks noChangeShapeType="1"/>
            </p:cNvSpPr>
            <p:nvPr/>
          </p:nvSpPr>
          <p:spPr bwMode="auto">
            <a:xfrm flipH="1">
              <a:off x="2050" y="1169"/>
              <a:ext cx="96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" name="Line 148"/>
            <p:cNvSpPr>
              <a:spLocks noChangeShapeType="1"/>
            </p:cNvSpPr>
            <p:nvPr/>
          </p:nvSpPr>
          <p:spPr bwMode="auto">
            <a:xfrm flipH="1" flipV="1">
              <a:off x="2050" y="1145"/>
              <a:ext cx="96" cy="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41" name="Group 149"/>
          <p:cNvGrpSpPr>
            <a:grpSpLocks/>
          </p:cNvGrpSpPr>
          <p:nvPr/>
        </p:nvGrpSpPr>
        <p:grpSpPr bwMode="auto">
          <a:xfrm>
            <a:off x="1806575" y="1868488"/>
            <a:ext cx="355600" cy="698500"/>
            <a:chOff x="1138" y="1177"/>
            <a:chExt cx="224" cy="440"/>
          </a:xfrm>
        </p:grpSpPr>
        <p:sp>
          <p:nvSpPr>
            <p:cNvPr id="8342" name="Line 150"/>
            <p:cNvSpPr>
              <a:spLocks noChangeShapeType="1"/>
            </p:cNvSpPr>
            <p:nvPr/>
          </p:nvSpPr>
          <p:spPr bwMode="auto">
            <a:xfrm flipH="1">
              <a:off x="1138" y="1177"/>
              <a:ext cx="224" cy="4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" name="Line 151"/>
            <p:cNvSpPr>
              <a:spLocks noChangeShapeType="1"/>
            </p:cNvSpPr>
            <p:nvPr/>
          </p:nvSpPr>
          <p:spPr bwMode="auto">
            <a:xfrm flipV="1">
              <a:off x="1138" y="1521"/>
              <a:ext cx="16" cy="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4" name="Line 152"/>
            <p:cNvSpPr>
              <a:spLocks noChangeShapeType="1"/>
            </p:cNvSpPr>
            <p:nvPr/>
          </p:nvSpPr>
          <p:spPr bwMode="auto">
            <a:xfrm flipV="1">
              <a:off x="1138" y="1545"/>
              <a:ext cx="64" cy="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45" name="Rectangle 153"/>
          <p:cNvSpPr>
            <a:spLocks noChangeArrowheads="1"/>
          </p:cNvSpPr>
          <p:nvPr/>
        </p:nvSpPr>
        <p:spPr bwMode="auto">
          <a:xfrm>
            <a:off x="2085975" y="204788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b="1">
                <a:solidFill>
                  <a:srgbClr val="000000"/>
                </a:solidFill>
                <a:latin typeface="Geneva" charset="0"/>
              </a:rPr>
              <a:t>a</a:t>
            </a:r>
            <a:endParaRPr lang="en-GB"/>
          </a:p>
        </p:txBody>
      </p:sp>
      <p:sp>
        <p:nvSpPr>
          <p:cNvPr id="8346" name="Rectangle 154"/>
          <p:cNvSpPr>
            <a:spLocks noChangeArrowheads="1"/>
          </p:cNvSpPr>
          <p:nvPr/>
        </p:nvSpPr>
        <p:spPr bwMode="auto">
          <a:xfrm>
            <a:off x="3597275" y="1766888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b="1">
                <a:solidFill>
                  <a:srgbClr val="000000"/>
                </a:solidFill>
                <a:latin typeface="Geneva" charset="0"/>
              </a:rPr>
              <a:t>a</a:t>
            </a:r>
            <a:endParaRPr lang="en-GB"/>
          </a:p>
        </p:txBody>
      </p:sp>
      <p:sp>
        <p:nvSpPr>
          <p:cNvPr id="8347" name="Rectangle 155"/>
          <p:cNvSpPr>
            <a:spLocks noChangeArrowheads="1"/>
          </p:cNvSpPr>
          <p:nvPr/>
        </p:nvSpPr>
        <p:spPr bwMode="auto">
          <a:xfrm>
            <a:off x="1641475" y="2643188"/>
            <a:ext cx="12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b="1">
                <a:solidFill>
                  <a:srgbClr val="000000"/>
                </a:solidFill>
                <a:latin typeface="Geneva" charset="0"/>
              </a:rPr>
              <a:t>a</a:t>
            </a:r>
            <a:endParaRPr lang="en-GB"/>
          </a:p>
        </p:txBody>
      </p:sp>
      <p:sp>
        <p:nvSpPr>
          <p:cNvPr id="8348" name="Rectangle 156"/>
          <p:cNvSpPr>
            <a:spLocks noChangeArrowheads="1"/>
          </p:cNvSpPr>
          <p:nvPr/>
        </p:nvSpPr>
        <p:spPr bwMode="auto">
          <a:xfrm>
            <a:off x="1743075" y="2770188"/>
            <a:ext cx="119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 b="1">
                <a:solidFill>
                  <a:srgbClr val="000000"/>
                </a:solidFill>
                <a:latin typeface="Geneva" charset="0"/>
              </a:rPr>
              <a:t>1</a:t>
            </a:r>
            <a:endParaRPr lang="en-GB"/>
          </a:p>
        </p:txBody>
      </p:sp>
      <p:sp>
        <p:nvSpPr>
          <p:cNvPr id="8349" name="Rectangle 157"/>
          <p:cNvSpPr>
            <a:spLocks noChangeArrowheads="1"/>
          </p:cNvSpPr>
          <p:nvPr/>
        </p:nvSpPr>
        <p:spPr bwMode="auto">
          <a:xfrm>
            <a:off x="3711575" y="1893888"/>
            <a:ext cx="119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 b="1">
                <a:solidFill>
                  <a:srgbClr val="000000"/>
                </a:solidFill>
                <a:latin typeface="Geneva" charset="0"/>
              </a:rPr>
              <a:t>2</a:t>
            </a:r>
            <a:endParaRPr lang="en-GB"/>
          </a:p>
        </p:txBody>
      </p:sp>
      <p:sp>
        <p:nvSpPr>
          <p:cNvPr id="8350" name="Rectangle 158"/>
          <p:cNvSpPr>
            <a:spLocks noChangeArrowheads="1"/>
          </p:cNvSpPr>
          <p:nvPr/>
        </p:nvSpPr>
        <p:spPr bwMode="auto">
          <a:xfrm>
            <a:off x="2212975" y="319088"/>
            <a:ext cx="119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 b="1">
                <a:solidFill>
                  <a:srgbClr val="000000"/>
                </a:solidFill>
                <a:latin typeface="Geneva" charset="0"/>
              </a:rPr>
              <a:t>3</a:t>
            </a:r>
            <a:endParaRPr lang="en-GB"/>
          </a:p>
        </p:txBody>
      </p:sp>
      <p:pic>
        <p:nvPicPr>
          <p:cNvPr id="8351" name="Picture 1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204788"/>
            <a:ext cx="3937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52" name="Rectangle 160"/>
          <p:cNvSpPr>
            <a:spLocks noChangeArrowheads="1"/>
          </p:cNvSpPr>
          <p:nvPr/>
        </p:nvSpPr>
        <p:spPr bwMode="auto">
          <a:xfrm>
            <a:off x="6213475" y="166688"/>
            <a:ext cx="139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b="1">
                <a:solidFill>
                  <a:srgbClr val="000000"/>
                </a:solidFill>
                <a:latin typeface="Geneva" charset="0"/>
              </a:rPr>
              <a:t>b</a:t>
            </a:r>
            <a:endParaRPr lang="en-GB"/>
          </a:p>
        </p:txBody>
      </p:sp>
      <p:sp>
        <p:nvSpPr>
          <p:cNvPr id="8353" name="Rectangle 161"/>
          <p:cNvSpPr>
            <a:spLocks noChangeArrowheads="1"/>
          </p:cNvSpPr>
          <p:nvPr/>
        </p:nvSpPr>
        <p:spPr bwMode="auto">
          <a:xfrm>
            <a:off x="6340475" y="280988"/>
            <a:ext cx="119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 b="1">
                <a:solidFill>
                  <a:srgbClr val="000000"/>
                </a:solidFill>
                <a:latin typeface="Geneva" charset="0"/>
              </a:rPr>
              <a:t>3</a:t>
            </a:r>
            <a:endParaRPr lang="en-GB"/>
          </a:p>
        </p:txBody>
      </p:sp>
      <p:pic>
        <p:nvPicPr>
          <p:cNvPr id="8354" name="Picture 1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2211388"/>
            <a:ext cx="3937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55" name="Rectangle 163"/>
          <p:cNvSpPr>
            <a:spLocks noChangeArrowheads="1"/>
          </p:cNvSpPr>
          <p:nvPr/>
        </p:nvSpPr>
        <p:spPr bwMode="auto">
          <a:xfrm>
            <a:off x="5172075" y="2173288"/>
            <a:ext cx="139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b="1">
                <a:solidFill>
                  <a:srgbClr val="000000"/>
                </a:solidFill>
                <a:latin typeface="Geneva" charset="0"/>
              </a:rPr>
              <a:t>b</a:t>
            </a:r>
            <a:endParaRPr lang="en-GB"/>
          </a:p>
        </p:txBody>
      </p:sp>
      <p:sp>
        <p:nvSpPr>
          <p:cNvPr id="8356" name="Rectangle 164"/>
          <p:cNvSpPr>
            <a:spLocks noChangeArrowheads="1"/>
          </p:cNvSpPr>
          <p:nvPr/>
        </p:nvSpPr>
        <p:spPr bwMode="auto">
          <a:xfrm>
            <a:off x="5299075" y="2287588"/>
            <a:ext cx="119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 b="1">
                <a:solidFill>
                  <a:srgbClr val="000000"/>
                </a:solidFill>
                <a:latin typeface="Geneva" charset="0"/>
              </a:rPr>
              <a:t>1</a:t>
            </a:r>
            <a:endParaRPr lang="en-GB"/>
          </a:p>
        </p:txBody>
      </p:sp>
      <p:pic>
        <p:nvPicPr>
          <p:cNvPr id="8357" name="Picture 1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2198688"/>
            <a:ext cx="3937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58" name="Rectangle 166"/>
          <p:cNvSpPr>
            <a:spLocks noChangeArrowheads="1"/>
          </p:cNvSpPr>
          <p:nvPr/>
        </p:nvSpPr>
        <p:spPr bwMode="auto">
          <a:xfrm>
            <a:off x="6835775" y="2160588"/>
            <a:ext cx="139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800" b="1">
                <a:solidFill>
                  <a:srgbClr val="000000"/>
                </a:solidFill>
                <a:latin typeface="Geneva" charset="0"/>
              </a:rPr>
              <a:t>b</a:t>
            </a:r>
            <a:endParaRPr lang="en-GB"/>
          </a:p>
        </p:txBody>
      </p:sp>
      <p:sp>
        <p:nvSpPr>
          <p:cNvPr id="8359" name="Rectangle 167"/>
          <p:cNvSpPr>
            <a:spLocks noChangeArrowheads="1"/>
          </p:cNvSpPr>
          <p:nvPr/>
        </p:nvSpPr>
        <p:spPr bwMode="auto">
          <a:xfrm>
            <a:off x="6962775" y="2274888"/>
            <a:ext cx="119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 b="1">
                <a:solidFill>
                  <a:srgbClr val="000000"/>
                </a:solidFill>
                <a:latin typeface="Geneva" charset="0"/>
              </a:rPr>
              <a:t>2</a:t>
            </a:r>
            <a:endParaRPr lang="en-GB"/>
          </a:p>
        </p:txBody>
      </p:sp>
      <p:sp>
        <p:nvSpPr>
          <p:cNvPr id="8360" name="Rectangle 168"/>
          <p:cNvSpPr>
            <a:spLocks noChangeArrowheads="1"/>
          </p:cNvSpPr>
          <p:nvPr/>
        </p:nvSpPr>
        <p:spPr bwMode="auto">
          <a:xfrm>
            <a:off x="5870575" y="2986088"/>
            <a:ext cx="2667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Geneva" charset="0"/>
              </a:rPr>
              <a:t>(b)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75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369" y="619413"/>
            <a:ext cx="7470843" cy="5982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445" y="348659"/>
            <a:ext cx="542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etragonal </a:t>
            </a:r>
            <a:r>
              <a:rPr lang="en-US" dirty="0" err="1" smtClean="0"/>
              <a:t>martensite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3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97" y="85477"/>
            <a:ext cx="6194115" cy="6109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50" y="5658977"/>
            <a:ext cx="2081853" cy="9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8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51" y="262445"/>
            <a:ext cx="4155072" cy="1241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961" y="1262212"/>
            <a:ext cx="5427244" cy="1374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742"/>
          <a:stretch/>
        </p:blipFill>
        <p:spPr>
          <a:xfrm>
            <a:off x="1598961" y="2516772"/>
            <a:ext cx="6673440" cy="1025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360" y="4009581"/>
            <a:ext cx="6395396" cy="14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5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om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850900"/>
            <a:ext cx="85090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4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9680"/>
            <a:ext cx="9144000" cy="2919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911" y="515864"/>
            <a:ext cx="8805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 62 pm          Ni 126 pm             Fe 124 pm           Cr 130 pm                           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643520" y="146532"/>
            <a:ext cx="235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(Andrew Fairbank)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25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1846206"/>
            <a:ext cx="4546600" cy="4318000"/>
          </a:xfrm>
          <a:prstGeom prst="rect">
            <a:avLst/>
          </a:prstGeom>
        </p:spPr>
      </p:pic>
      <p:pic>
        <p:nvPicPr>
          <p:cNvPr id="5" name="Picture 4" descr="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04" y="620655"/>
            <a:ext cx="4888748" cy="3915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679" y="4762288"/>
            <a:ext cx="2711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ilicon in iron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81046" y="1184467"/>
            <a:ext cx="2503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arbon in iron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101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00" y="1037557"/>
            <a:ext cx="7011905" cy="3864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77" y="5166080"/>
            <a:ext cx="7536203" cy="7883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9488" y="1037557"/>
            <a:ext cx="7292789" cy="3998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569" y="256431"/>
            <a:ext cx="71828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Insterstitial</a:t>
            </a:r>
            <a:r>
              <a:rPr lang="en-US" sz="3200" dirty="0" smtClean="0"/>
              <a:t> solid solution strengthening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132015" y="6351218"/>
            <a:ext cx="175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Ghosh</a:t>
            </a:r>
            <a:r>
              <a:rPr lang="en-US" dirty="0" smtClean="0"/>
              <a:t> &amp; Olson)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7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7"/>
            <a:ext cx="2595888" cy="909829"/>
          </a:xfrm>
        </p:spPr>
        <p:txBody>
          <a:bodyPr>
            <a:normAutofit/>
          </a:bodyPr>
          <a:lstStyle/>
          <a:p>
            <a:r>
              <a:rPr lang="en-US" dirty="0" smtClean="0"/>
              <a:t>Cubic-I</a:t>
            </a:r>
            <a:endParaRPr lang="en-US" dirty="0"/>
          </a:p>
        </p:txBody>
      </p:sp>
      <p:pic>
        <p:nvPicPr>
          <p:cNvPr id="6" name="Picture 5" descr="Cubic I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1" y="1350485"/>
            <a:ext cx="3713223" cy="32579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1" y="5543792"/>
            <a:ext cx="293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Close-packed direction?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79633" y="814553"/>
            <a:ext cx="4143839" cy="5867863"/>
            <a:chOff x="4579633" y="814553"/>
            <a:chExt cx="4143839" cy="5867863"/>
          </a:xfrm>
        </p:grpSpPr>
        <p:pic>
          <p:nvPicPr>
            <p:cNvPr id="7" name="Picture 6" descr="a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633" y="1475046"/>
              <a:ext cx="4143839" cy="452055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654319" y="6313084"/>
              <a:ext cx="23569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(Andrew Fairbank)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45115" y="814553"/>
              <a:ext cx="221043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Ferrite</a:t>
              </a:r>
              <a:endParaRPr lang="en-US" sz="32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47" y="4766340"/>
            <a:ext cx="2310341" cy="41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6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3-06 at 11.25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08" y="195376"/>
            <a:ext cx="2306079" cy="2444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54" y="2721637"/>
            <a:ext cx="8785827" cy="982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69" y="3704418"/>
            <a:ext cx="6156789" cy="26586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62657" y="398468"/>
            <a:ext cx="526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radius of iron atom in ferrite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0779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387" y="2735264"/>
            <a:ext cx="5687855" cy="37568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3387" y="188726"/>
            <a:ext cx="5617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  <a:r>
              <a:rPr lang="en-US" sz="3200" dirty="0" smtClean="0"/>
              <a:t>ctahedral interstice in ferrite</a:t>
            </a:r>
          </a:p>
          <a:p>
            <a:r>
              <a:rPr lang="en-US" sz="3200" dirty="0"/>
              <a:t>p</a:t>
            </a:r>
            <a:r>
              <a:rPr lang="en-US" sz="3200" dirty="0" smtClean="0"/>
              <a:t>oint group symmetry?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69" y="1229311"/>
            <a:ext cx="2767095" cy="3279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62" y="5091984"/>
            <a:ext cx="2456561" cy="1221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45787" y="1420213"/>
            <a:ext cx="561768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Carbon does not fit. Therefore, placing in octahedral site </a:t>
            </a:r>
            <a:r>
              <a:rPr lang="en-US" sz="2400" i="1" dirty="0" smtClean="0"/>
              <a:t>reduces</a:t>
            </a:r>
            <a:r>
              <a:rPr lang="en-US" sz="2400" dirty="0" smtClean="0"/>
              <a:t> the </a:t>
            </a:r>
            <a:r>
              <a:rPr lang="en-US" sz="2400" dirty="0" err="1" smtClean="0"/>
              <a:t>tetragonality</a:t>
            </a:r>
            <a:r>
              <a:rPr lang="en-US" sz="2400" dirty="0" smtClean="0"/>
              <a:t> of the site.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6268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363</Words>
  <Application>Microsoft Macintosh PowerPoint</Application>
  <PresentationFormat>On-screen Show (4:3)</PresentationFormat>
  <Paragraphs>80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Assignment deadline Monday </vt:lpstr>
      <vt:lpstr>Interstices in Cubic-I, Cubic-F and HCP Structures</vt:lpstr>
      <vt:lpstr>PowerPoint Presentation</vt:lpstr>
      <vt:lpstr>PowerPoint Presentation</vt:lpstr>
      <vt:lpstr>PowerPoint Presentation</vt:lpstr>
      <vt:lpstr>PowerPoint Presentation</vt:lpstr>
      <vt:lpstr>Cubic-I</vt:lpstr>
      <vt:lpstr>PowerPoint Presentation</vt:lpstr>
      <vt:lpstr>PowerPoint Presentation</vt:lpstr>
      <vt:lpstr>PowerPoint Presentation</vt:lpstr>
      <vt:lpstr>PowerPoint Presentation</vt:lpstr>
      <vt:lpstr>Structure projection of 4 unit cells of ferrite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Ferrite</vt:lpstr>
      <vt:lpstr>Austenite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Interstices in Cubic-I, Cubic-F and HCP Structures</dc:title>
  <dc:creator>gjgh</dc:creator>
  <cp:lastModifiedBy>gjgh</cp:lastModifiedBy>
  <cp:revision>70</cp:revision>
  <dcterms:created xsi:type="dcterms:W3CDTF">2013-03-06T01:04:14Z</dcterms:created>
  <dcterms:modified xsi:type="dcterms:W3CDTF">2013-05-30T14:04:58Z</dcterms:modified>
</cp:coreProperties>
</file>