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71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58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33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5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45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21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3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01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4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34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98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5E5D-7443-4141-AE28-C344A3D2649A}" type="datetimeFigureOut">
              <a:rPr lang="fr-FR" smtClean="0"/>
              <a:t>08/04/2013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3C41A-165F-4B5D-916A-4DC52B687F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35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e Noëlle\Desktop\Bearing steels\MET\tempered_samples_Hala\temper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01021"/>
            <a:ext cx="3382963" cy="26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ie Noëlle\Desktop\Bearing steels\MET\tempered_samples_Hala\temper2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01021"/>
            <a:ext cx="33655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ie Noëlle\Desktop\Bearing steels\MET\tempered_samples_Hala\temper2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06" y="3481341"/>
            <a:ext cx="337978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rie Noëlle\Desktop\Bearing steels\MET\tempered_samples_Hala\temper20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906" y="3497345"/>
            <a:ext cx="337978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29806" y="6217567"/>
            <a:ext cx="4918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Many</a:t>
            </a:r>
            <a:r>
              <a:rPr lang="fr-FR" sz="1400" dirty="0" smtClean="0"/>
              <a:t> </a:t>
            </a:r>
            <a:r>
              <a:rPr lang="fr-FR" sz="1400" dirty="0" err="1" smtClean="0"/>
              <a:t>small</a:t>
            </a:r>
            <a:r>
              <a:rPr lang="fr-FR" sz="1400" dirty="0" smtClean="0"/>
              <a:t> </a:t>
            </a:r>
            <a:r>
              <a:rPr lang="fr-FR" sz="1400" dirty="0" err="1" smtClean="0"/>
              <a:t>precipitates</a:t>
            </a:r>
            <a:r>
              <a:rPr lang="fr-FR" sz="1400" dirty="0" smtClean="0"/>
              <a:t> (</a:t>
            </a:r>
            <a:r>
              <a:rPr lang="fr-FR" sz="1400" dirty="0" err="1" smtClean="0"/>
              <a:t>carbides</a:t>
            </a:r>
            <a:r>
              <a:rPr lang="fr-FR" sz="1400" dirty="0" smtClean="0"/>
              <a:t>?) </a:t>
            </a:r>
            <a:r>
              <a:rPr lang="fr-FR" sz="1400" dirty="0" err="1" smtClean="0"/>
              <a:t>at</a:t>
            </a:r>
            <a:r>
              <a:rPr lang="fr-FR" sz="1400" dirty="0" smtClean="0"/>
              <a:t> the interfaces of the </a:t>
            </a:r>
            <a:r>
              <a:rPr lang="fr-FR" sz="1400" dirty="0" err="1" smtClean="0"/>
              <a:t>subunits</a:t>
            </a:r>
            <a:r>
              <a:rPr lang="fr-FR" sz="1400" dirty="0" smtClean="0"/>
              <a:t> in </a:t>
            </a:r>
            <a:r>
              <a:rPr lang="fr-FR" sz="1400" dirty="0" err="1" smtClean="0"/>
              <a:t>bainitic</a:t>
            </a:r>
            <a:r>
              <a:rPr lang="fr-FR" sz="1400" dirty="0" smtClean="0"/>
              <a:t> </a:t>
            </a:r>
            <a:r>
              <a:rPr lang="fr-FR" sz="1400" dirty="0" err="1" smtClean="0"/>
              <a:t>sheaves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8172400" y="25460"/>
            <a:ext cx="93610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21-02-2013</a:t>
            </a:r>
          </a:p>
          <a:p>
            <a:pPr algn="ctr"/>
            <a:r>
              <a:rPr lang="fr-FR" sz="1000" dirty="0" err="1" smtClean="0"/>
              <a:t>Thin</a:t>
            </a:r>
            <a:r>
              <a:rPr lang="fr-FR" sz="1000" dirty="0" smtClean="0"/>
              <a:t> foil N9</a:t>
            </a:r>
            <a:endParaRPr lang="fr-FR" sz="1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-36095"/>
            <a:ext cx="817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>
                <a:latin typeface="Times New Roman" pitchFamily="18" charset="0"/>
                <a:cs typeface="Times New Roman" pitchFamily="18" charset="0"/>
              </a:rPr>
              <a:t>Steel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 (Fe-0.78C-2.02Mn-1.01Cr-1.6Si-1.37Al-3.83Co-0.25Mo) (</a:t>
            </a:r>
            <a:r>
              <a:rPr lang="fr-FR" sz="1600" b="1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fr-FR" sz="1600" b="1" dirty="0" smtClean="0">
                <a:latin typeface="Times New Roman" pitchFamily="18" charset="0"/>
                <a:cs typeface="Times New Roman" pitchFamily="18" charset="0"/>
              </a:rPr>
              <a:t>.%)</a:t>
            </a:r>
          </a:p>
          <a:p>
            <a:r>
              <a:rPr lang="fr-FR" sz="1400" b="1" dirty="0" err="1" smtClean="0">
                <a:latin typeface="Times New Roman" pitchFamily="18" charset="0"/>
                <a:cs typeface="Times New Roman" pitchFamily="18" charset="0"/>
              </a:rPr>
              <a:t>Austenitized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b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950°C, 30min, argon –</a:t>
            </a:r>
            <a:r>
              <a:rPr lang="fr-FR" sz="1400" b="1" dirty="0" err="1" smtClean="0">
                <a:latin typeface="Times New Roman" pitchFamily="18" charset="0"/>
                <a:cs typeface="Times New Roman" pitchFamily="18" charset="0"/>
              </a:rPr>
              <a:t>Isothermal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holding </a:t>
            </a:r>
            <a:r>
              <a:rPr lang="fr-FR" sz="1400" b="1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250°C</a:t>
            </a:r>
            <a:r>
              <a:rPr lang="fr-FR" sz="1400" b="1" dirty="0" smtClean="0">
                <a:latin typeface="Times New Roman" pitchFamily="18" charset="0"/>
                <a:cs typeface="Times New Roman" pitchFamily="18" charset="0"/>
              </a:rPr>
              <a:t>, 16h – </a:t>
            </a:r>
            <a:r>
              <a:rPr lang="fr-FR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Tempered</a:t>
            </a:r>
            <a:r>
              <a:rPr lang="fr-FR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500°C, 1 </a:t>
            </a:r>
            <a:r>
              <a:rPr lang="fr-FR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endParaRPr lang="fr-FR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3203848" y="3149228"/>
            <a:ext cx="10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87824" y="2852936"/>
            <a:ext cx="90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 nm</a:t>
            </a:r>
            <a:endParaRPr lang="fr-FR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>
            <a:off x="3995936" y="3957273"/>
            <a:ext cx="360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851920" y="3653284"/>
            <a:ext cx="90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200 nm</a:t>
            </a:r>
            <a:endParaRPr lang="fr-FR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832648" y="6212001"/>
            <a:ext cx="3311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Electropolishing</a:t>
            </a:r>
            <a:endParaRPr lang="fr-FR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22.5V - 28mA - flow rate=16 - T=-17.7°C</a:t>
            </a:r>
          </a:p>
          <a:p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Solution: 80% methanol+15% glycerol+5% </a:t>
            </a:r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perchloric</a:t>
            </a:r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000" dirty="0" err="1" smtClean="0">
                <a:latin typeface="Times New Roman" pitchFamily="18" charset="0"/>
                <a:cs typeface="Times New Roman" pitchFamily="18" charset="0"/>
              </a:rPr>
              <a:t>acid</a:t>
            </a:r>
            <a:endParaRPr lang="fr-FR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180908" y="2861196"/>
            <a:ext cx="19630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800" b="1" dirty="0" smtClean="0"/>
              <a:t>In a normal direction to the </a:t>
            </a:r>
            <a:r>
              <a:rPr lang="fr-FR" sz="800" b="1" dirty="0" err="1" smtClean="0"/>
              <a:t>length</a:t>
            </a:r>
            <a:r>
              <a:rPr lang="fr-FR" sz="800" b="1" dirty="0" smtClean="0"/>
              <a:t> of the plate</a:t>
            </a:r>
            <a:r>
              <a:rPr lang="fr-FR" sz="800" b="1" dirty="0"/>
              <a:t> : L</a:t>
            </a:r>
            <a:r>
              <a:rPr lang="fr-FR" sz="800" b="1" baseline="-25000" dirty="0"/>
              <a:t>T</a:t>
            </a:r>
            <a:r>
              <a:rPr lang="fr-FR" sz="800" b="1" dirty="0"/>
              <a:t>=</a:t>
            </a:r>
            <a:r>
              <a:rPr lang="fr-FR" sz="800" b="1" dirty="0">
                <a:sym typeface="Symbol"/>
              </a:rPr>
              <a:t></a:t>
            </a:r>
            <a:r>
              <a:rPr lang="fr-FR" sz="800" b="1" dirty="0"/>
              <a:t>t/2 </a:t>
            </a:r>
            <a:r>
              <a:rPr lang="fr-FR" sz="800" b="1" dirty="0" err="1" smtClean="0"/>
              <a:t>with</a:t>
            </a:r>
            <a:r>
              <a:rPr lang="fr-FR" sz="800" b="1" dirty="0" smtClean="0"/>
              <a:t> </a:t>
            </a:r>
            <a:r>
              <a:rPr lang="fr-FR" sz="800" b="1" dirty="0"/>
              <a:t>L</a:t>
            </a:r>
            <a:r>
              <a:rPr lang="fr-FR" sz="800" b="1" baseline="-25000" dirty="0"/>
              <a:t>T</a:t>
            </a:r>
            <a:r>
              <a:rPr lang="fr-FR" sz="800" b="1" dirty="0"/>
              <a:t> : ’</a:t>
            </a:r>
            <a:r>
              <a:rPr lang="fr-FR" sz="800" b="1" dirty="0" err="1"/>
              <a:t>mean</a:t>
            </a:r>
            <a:r>
              <a:rPr lang="fr-FR" sz="800" b="1" dirty="0"/>
              <a:t> </a:t>
            </a:r>
            <a:r>
              <a:rPr lang="fr-FR" sz="800" b="1" dirty="0" err="1"/>
              <a:t>lineal</a:t>
            </a:r>
            <a:r>
              <a:rPr lang="fr-FR" sz="800" b="1" dirty="0"/>
              <a:t> </a:t>
            </a:r>
            <a:r>
              <a:rPr lang="fr-FR" sz="800" b="1" dirty="0" err="1" smtClean="0"/>
              <a:t>intercept’and</a:t>
            </a:r>
            <a:r>
              <a:rPr lang="fr-FR" sz="800" b="1" dirty="0" smtClean="0"/>
              <a:t> t: </a:t>
            </a:r>
            <a:r>
              <a:rPr lang="fr-FR" sz="800" b="1" dirty="0" err="1" smtClean="0"/>
              <a:t>true</a:t>
            </a:r>
            <a:r>
              <a:rPr lang="fr-FR" sz="800" b="1" dirty="0" smtClean="0"/>
              <a:t> </a:t>
            </a:r>
            <a:r>
              <a:rPr lang="fr-FR" sz="800" b="1" dirty="0" err="1" smtClean="0"/>
              <a:t>thickness</a:t>
            </a:r>
            <a:r>
              <a:rPr lang="fr-FR" sz="800" b="1" dirty="0" smtClean="0"/>
              <a:t> of the plate</a:t>
            </a:r>
            <a:endParaRPr lang="fr-FR" sz="800" dirty="0"/>
          </a:p>
          <a:p>
            <a:endParaRPr lang="en-US" sz="800" b="1" i="1" dirty="0" smtClean="0"/>
          </a:p>
          <a:p>
            <a:r>
              <a:rPr lang="en-US" sz="800" dirty="0" smtClean="0"/>
              <a:t>According to </a:t>
            </a:r>
          </a:p>
          <a:p>
            <a:r>
              <a:rPr lang="en-US" sz="800" b="1" i="1" dirty="0" smtClean="0"/>
              <a:t>Acceleration </a:t>
            </a:r>
            <a:r>
              <a:rPr lang="en-US" sz="800" b="1" i="1" dirty="0"/>
              <a:t>of low temperature </a:t>
            </a:r>
            <a:r>
              <a:rPr lang="en-US" sz="800" b="1" i="1" dirty="0" err="1"/>
              <a:t>bainite</a:t>
            </a:r>
            <a:endParaRPr lang="fr-FR" sz="800" dirty="0"/>
          </a:p>
          <a:p>
            <a:r>
              <a:rPr lang="en-US" sz="800" i="1" dirty="0"/>
              <a:t>C. Garcia-Mateo, F.G. Caballero, H.K.D.H. </a:t>
            </a:r>
            <a:r>
              <a:rPr lang="en-US" sz="800" i="1" dirty="0" err="1"/>
              <a:t>Bhadeshia</a:t>
            </a:r>
            <a:endParaRPr lang="fr-FR" sz="800" dirty="0"/>
          </a:p>
          <a:p>
            <a:r>
              <a:rPr lang="fr-FR" sz="800" i="1" dirty="0"/>
              <a:t>ISIJ International 43(11) (2003) 1821-1825</a:t>
            </a:r>
            <a:endParaRPr lang="fr-FR" sz="800" dirty="0"/>
          </a:p>
        </p:txBody>
      </p:sp>
      <p:sp>
        <p:nvSpPr>
          <p:cNvPr id="3" name="Rectangle 2"/>
          <p:cNvSpPr/>
          <p:nvPr/>
        </p:nvSpPr>
        <p:spPr>
          <a:xfrm>
            <a:off x="7380312" y="1815227"/>
            <a:ext cx="1673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200" b="1" dirty="0" err="1">
                <a:solidFill>
                  <a:prstClr val="black"/>
                </a:solidFill>
              </a:rPr>
              <a:t>Thickness</a:t>
            </a:r>
            <a:r>
              <a:rPr lang="fr-FR" sz="1200" b="1" dirty="0">
                <a:solidFill>
                  <a:prstClr val="black"/>
                </a:solidFill>
              </a:rPr>
              <a:t> of the plates </a:t>
            </a:r>
            <a:endParaRPr lang="fr-FR" sz="1200" b="1" dirty="0" smtClean="0">
              <a:solidFill>
                <a:prstClr val="black"/>
              </a:solidFill>
            </a:endParaRPr>
          </a:p>
          <a:p>
            <a:pPr lvl="0" algn="ctr"/>
            <a:r>
              <a:rPr lang="fr-FR" sz="1200" b="1" dirty="0" smtClean="0">
                <a:solidFill>
                  <a:prstClr val="black"/>
                </a:solidFill>
                <a:sym typeface="Symbol"/>
              </a:rPr>
              <a:t>t   100nm</a:t>
            </a:r>
            <a:endParaRPr lang="fr-FR" sz="1200" b="1" dirty="0">
              <a:solidFill>
                <a:prstClr val="black"/>
              </a:solidFill>
              <a:sym typeface="Symbol"/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6686535" y="3149228"/>
            <a:ext cx="10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470511" y="2852936"/>
            <a:ext cx="90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 nm</a:t>
            </a:r>
            <a:endParaRPr lang="fr-FR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Connecteur droit 21"/>
          <p:cNvCxnSpPr/>
          <p:nvPr/>
        </p:nvCxnSpPr>
        <p:spPr>
          <a:xfrm>
            <a:off x="467900" y="3976185"/>
            <a:ext cx="108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51876" y="3679893"/>
            <a:ext cx="90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100 nm</a:t>
            </a:r>
            <a:endParaRPr lang="fr-FR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7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3287486" y="1737517"/>
            <a:ext cx="2652666" cy="3382963"/>
            <a:chOff x="3287486" y="1737517"/>
            <a:chExt cx="2652666" cy="3382963"/>
          </a:xfrm>
        </p:grpSpPr>
        <p:pic>
          <p:nvPicPr>
            <p:cNvPr id="2" name="Picture 2" descr="C:\Users\Marie Noëlle\Desktop\Bearing steels\MET\tempered_samples_Hala\temper009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28"/>
            <a:stretch/>
          </p:blipFill>
          <p:spPr bwMode="auto">
            <a:xfrm rot="16200000">
              <a:off x="2832479" y="2192524"/>
              <a:ext cx="3382963" cy="2472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Connecteur droit 2"/>
            <p:cNvCxnSpPr/>
            <p:nvPr/>
          </p:nvCxnSpPr>
          <p:spPr>
            <a:xfrm>
              <a:off x="5318383" y="5021436"/>
              <a:ext cx="1080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ZoneTexte 7"/>
            <p:cNvSpPr txBox="1"/>
            <p:nvPr/>
          </p:nvSpPr>
          <p:spPr>
            <a:xfrm>
              <a:off x="5030351" y="4725144"/>
              <a:ext cx="909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100 nm</a:t>
              </a:r>
              <a:endParaRPr lang="fr-FR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Imag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" r="49817" b="1695"/>
          <a:stretch>
            <a:fillRect/>
          </a:stretch>
        </p:blipFill>
        <p:spPr bwMode="auto">
          <a:xfrm>
            <a:off x="611560" y="1737517"/>
            <a:ext cx="24765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403648" y="53732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untempered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851920" y="53732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tempered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11560" y="173751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281873" y="174420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b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304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99</Words>
  <Application>Microsoft Office PowerPoint</Application>
  <PresentationFormat>Affichage à l'écran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Noëlle</dc:creator>
  <cp:lastModifiedBy>Marie Noëlle</cp:lastModifiedBy>
  <cp:revision>13</cp:revision>
  <dcterms:created xsi:type="dcterms:W3CDTF">2013-02-25T11:21:58Z</dcterms:created>
  <dcterms:modified xsi:type="dcterms:W3CDTF">2013-04-08T14:10:35Z</dcterms:modified>
</cp:coreProperties>
</file>