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1" r:id="rId4"/>
    <p:sldId id="270" r:id="rId5"/>
    <p:sldId id="272" r:id="rId6"/>
    <p:sldId id="273" r:id="rId7"/>
    <p:sldId id="274" r:id="rId8"/>
    <p:sldId id="276" r:id="rId9"/>
    <p:sldId id="277" r:id="rId10"/>
    <p:sldId id="257" r:id="rId11"/>
    <p:sldId id="258" r:id="rId12"/>
    <p:sldId id="269" r:id="rId13"/>
    <p:sldId id="259" r:id="rId14"/>
    <p:sldId id="280" r:id="rId15"/>
    <p:sldId id="281" r:id="rId16"/>
    <p:sldId id="265" r:id="rId17"/>
    <p:sldId id="264" r:id="rId18"/>
    <p:sldId id="282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0504" autoAdjust="0"/>
  </p:normalViewPr>
  <p:slideViewPr>
    <p:cSldViewPr>
      <p:cViewPr>
        <p:scale>
          <a:sx n="68" d="100"/>
          <a:sy n="68" d="100"/>
        </p:scale>
        <p:origin x="-165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B893C7-A7F2-4B3D-A17E-82E3BC1DE44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2D863D-026E-46E9-9F23-ED76E2881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D753A-8D6E-4FE4-BAE8-BB24E98C99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[1] C. Garcia-Mateo, F. G. Caballero, and H. K. D. H. Bhadeshia. Low </a:t>
            </a:r>
            <a:r>
              <a:rPr lang="fr-FR" sz="1400" smtClean="0">
                <a:latin typeface="Times New Roman" pitchFamily="18" charset="0"/>
                <a:cs typeface="Times New Roman" pitchFamily="18" charset="0"/>
              </a:rPr>
              <a:t>temperature bainite. Journal de Physique, 112:17–25, 2003.</a:t>
            </a:r>
          </a:p>
          <a:p>
            <a:pPr>
              <a:spcBef>
                <a:spcPct val="0"/>
              </a:spcBef>
            </a:pPr>
            <a:r>
              <a:rPr lang="fr-FR" sz="140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smtClean="0"/>
              <a:t>F. G. Caballero, H. K. D. H. Bhadeshia, K. J. A. Mawella, D. G. Jones, and P. Brown. Very strong low temperature bainite. Materials Science and Technology, 18:279–284, 2002.</a:t>
            </a:r>
          </a:p>
          <a:p>
            <a:pPr>
              <a:spcBef>
                <a:spcPct val="0"/>
              </a:spcBef>
            </a:pPr>
            <a:r>
              <a:rPr lang="en-US" smtClean="0"/>
              <a:t>[3] C. Garcia-Mateo and F. G. Caballero. Ultra–high–strength bainitic </a:t>
            </a:r>
            <a:r>
              <a:rPr lang="nl-NL" smtClean="0"/>
              <a:t>steels. ISIJ, 45(11):1736–1740, 2005.</a:t>
            </a:r>
          </a:p>
          <a:p>
            <a:pPr>
              <a:spcBef>
                <a:spcPct val="0"/>
              </a:spcBef>
            </a:pPr>
            <a:r>
              <a:rPr lang="nl-NL" smtClean="0"/>
              <a:t>[4] </a:t>
            </a:r>
            <a:r>
              <a:rPr lang="en-US" smtClean="0"/>
              <a:t>C. Garcia-Mateo and F. G. Caballero. The role of retained austenite on tensile properties of steels with bainitic microstructures. Materials Transactions, 46(8):1839–1846, 2005.</a:t>
            </a:r>
            <a:endParaRPr 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C1072-72FC-4966-9260-3CD3C646FF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ECFE-A29A-4BC4-8424-373CC0A8E9DD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9317-6E70-4771-AE89-C54881DB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CBBE-1B8B-4A46-B938-A111C15EB4B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F7FD-56B0-4465-9D0E-06B3C6EED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EBC4-3EE4-4237-B0DE-37D932B39057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0C43-BC5F-40DD-935F-B62F9DF19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D995-E87E-493A-817B-7D8D4EF8836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5185-67D8-4C36-86A2-30F88D698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823E-EC26-49C6-B739-3E71AFA94B1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4103-2F32-4201-9473-1DA9CFD68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EF54-8B2F-4668-B09C-4CAEE6BF2B82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7152-3906-4740-9E55-C59A2223A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4848-2A24-4F92-B6DB-CB22CB26EBF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4EC7-D5C5-4F57-81ED-7DF690BC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F4B2-50D2-4E19-B405-D3EE59D709D6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6B5A-6AB5-4F47-B279-25B17FC4A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732F-9F43-465F-A6BF-F604280A2350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2983-ECA1-436E-8C30-FB92289A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6E76-CB45-49DA-B4F8-60FDA35276B2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9728-5EC8-4B07-AD79-DB4C3190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6B38-298F-4656-A80A-D5065412389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85BC-11C6-4C1A-8448-4011D72E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821B6-5CAD-44CD-B016-B75580ABB846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DC26B-FA1C-4FD8-BE8B-498AD4FF9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2228850"/>
          </a:xfrm>
        </p:spPr>
        <p:txBody>
          <a:bodyPr>
            <a:norm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Effect of tempering upon the tensile properties of a nanostructured Bainitic steel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2743200" y="228600"/>
            <a:ext cx="263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Mechanical properties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09600" y="609600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Hardness measurements with tempering time for samples transformed at different transformation temperatures (200, 220, 250°C)and then tempered at 500°C for different times.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Initial hardness increases as transformation temperature is reduced.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Upon tempering the hardness values converged.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5603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514600"/>
            <a:ext cx="51689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00450" y="533400"/>
            <a:ext cx="5543550" cy="3886200"/>
          </a:xfr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838200"/>
            <a:ext cx="3581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Linear hardening from the yield point to fracture.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The elongation is higher after tempering, also the toughness as measured by energy consumed during tensile test (area under tensile curve).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76600" y="152400"/>
            <a:ext cx="211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Tensile behaviour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449580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samples transformed at 250°C shows  some difference: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It has almost the same elongation after tempering. but the elongation became a uniform elongation rather than the early necking appeared in the as transformed condition.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There is reduction in toughness  after tempering results from the reduction of tensile stress.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209800"/>
          <a:ext cx="82296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198"/>
                <a:gridCol w="1399880"/>
                <a:gridCol w="1399880"/>
                <a:gridCol w="1399880"/>
                <a:gridCol w="1399880"/>
                <a:gridCol w="1399880"/>
              </a:tblGrid>
              <a:tr h="701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Condition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Hardness /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HV50 </a:t>
                      </a:r>
                    </a:p>
                  </a:txBody>
                  <a:tcPr marL="7620" marR="7620" marT="762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YS /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UTS /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Elong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/% </a:t>
                      </a:r>
                    </a:p>
                  </a:txBody>
                  <a:tcPr marL="7620" marR="7620" marT="762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Tougnhess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/MJm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200°C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666±3.56 </a:t>
                      </a:r>
                    </a:p>
                  </a:txBody>
                  <a:tcPr marL="7620" marR="7620" marT="762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7620" marR="7620" marT="762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7620" marR="7620" marT="762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0.83</a:t>
                      </a:r>
                    </a:p>
                  </a:txBody>
                  <a:tcPr marL="7620" marR="7620" marT="762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6.578</a:t>
                      </a:r>
                    </a:p>
                  </a:txBody>
                  <a:tcPr marL="7620" marR="7620" marT="762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2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220°C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636±4.04 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42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250°C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597±4.65 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87.2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42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200°C -T500°C 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509±5.51 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13.04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42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220°C -T500°C 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530±2.94 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43.57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42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250°C -T500°C 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525±2.15 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75.06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27707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Mechanical Properties observed for the as transformed microstructure and also after tempering at 500◦C for 1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3200400" y="457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Tensile samples</a:t>
            </a:r>
          </a:p>
        </p:txBody>
      </p:sp>
      <p:pic>
        <p:nvPicPr>
          <p:cNvPr id="2867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147050" cy="378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724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04800" y="5867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Scanning electron micrographs of the fracture surfaces of untempered samples at different transformation temperatures (a) 220 °C, (b) 250 °C, and corresponding tempered samples (c) 220 °C (d) 250 °C after 500 °C for 1 day.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239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SEM images for the area below  the fracture surfaces of as transformed sample at 250°C  for 16 hrs and the same sample after tempering at 500°C for 1 day.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cygwin\home\Hala S\tensile_2013\paper_Sp11-tensile\graph\SEM_Below the fracture surface\T250C_16hrs_tempered_500C_1day_X10,0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76200"/>
            <a:ext cx="41036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cygwin\home\Hala S\tensile_2013\paper_Sp11-tensile\graph\SEM_Below the fracture surface\250C_16hrs_X10,00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6838"/>
            <a:ext cx="41036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C:\cygwin\home\Hala S\tensile_2013\paper_Sp11-tensile\graph\SEM_Below the fracture surface\T250C_16hrs_tempered_500C_1day_X15,00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98850"/>
            <a:ext cx="41036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:\cygwin\home\Hala S\tensile_2013\paper_Sp11-tensile\graph\SEM_Below the fracture surface\250C_16hrs_X15,000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498850"/>
            <a:ext cx="41036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cygwin\home\Hala S\tensile_2013\paper_Sp11-tensile\graph\SEM_Below the fracture surface\250C_16hrs_X40,0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3505200"/>
            <a:ext cx="41036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cygwin\home\Hala S\tensile_2013\paper_Sp11-tensile\graph\SEM_Below the fracture surface\250C_16hrs_X20,00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52400"/>
            <a:ext cx="41036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cygwin\home\Hala S\tensile_2013\paper_Sp11-tensile\graph\SEM_Below the fracture surface\T250C_16hrs_tempered_500C_1day_X40,00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5" y="3505200"/>
            <a:ext cx="41036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cygwin\home\Hala S\tensile_2013\paper_Sp11-tensile\graph\SEM_Below the fracture surface\T250C_16hrs_tempered_500C_1day_X20,000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"/>
            <a:ext cx="41036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2"/>
          <a:srcRect t="6383"/>
          <a:stretch>
            <a:fillRect/>
          </a:stretch>
        </p:blipFill>
        <p:spPr bwMode="auto">
          <a:xfrm>
            <a:off x="304800" y="1295400"/>
            <a:ext cx="79105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609600" y="5029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Strength and elongation as a result of tempering at 500 °C (filled circles) compared to those of the as-transformed steels. Unfilled circles are for this work, unfilled squares represent previously reported results for as-transformed low-temperature.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effect of tempering on high strength </a:t>
            </a:r>
            <a:r>
              <a:rPr lang="en-US" dirty="0" err="1" smtClean="0"/>
              <a:t>bainitic</a:t>
            </a:r>
            <a:r>
              <a:rPr lang="en-US" dirty="0" smtClean="0"/>
              <a:t> steel has been assessed.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Toughness slightly reduced in one case, but generally improved. The elongation always increased.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may be because the carbides did not cause </a:t>
            </a:r>
            <a:r>
              <a:rPr lang="en-US" dirty="0" err="1" smtClean="0"/>
              <a:t>embrittlement</a:t>
            </a:r>
            <a:r>
              <a:rPr lang="en-US" dirty="0" smtClean="0"/>
              <a:t> when they were very small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Compared to steels of similar ultimate strength the elongation is reduced after tempering to remove austenite.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cygwin\home\Hala S\tensile_2013\مخطط المعاملة الحرار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0"/>
            <a:ext cx="5715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2209800"/>
          <a:ext cx="5791200" cy="560388"/>
        </p:xfrm>
        <a:graphic>
          <a:graphicData uri="http://schemas.openxmlformats.org/drawingml/2006/table">
            <a:tbl>
              <a:tblPr/>
              <a:tblGrid>
                <a:gridCol w="785286"/>
                <a:gridCol w="782971"/>
                <a:gridCol w="782971"/>
                <a:gridCol w="782971"/>
                <a:gridCol w="1091062"/>
                <a:gridCol w="784129"/>
                <a:gridCol w="781811"/>
              </a:tblGrid>
              <a:tr h="207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Mn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Si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Mo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Cr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2.02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1.6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0.25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1.01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3.83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1.37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04" name="Rectangle 3"/>
          <p:cNvSpPr>
            <a:spLocks noChangeArrowheads="1"/>
          </p:cNvSpPr>
          <p:nvPr/>
        </p:nvSpPr>
        <p:spPr bwMode="auto">
          <a:xfrm>
            <a:off x="1219200" y="152400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600" b="1">
                <a:latin typeface="Times New Roman" pitchFamily="18" charset="0"/>
                <a:cs typeface="Times New Roman" pitchFamily="18" charset="0"/>
              </a:rPr>
              <a:t>Chemical compositions for the used steels in wt % after </a:t>
            </a:r>
          </a:p>
          <a:p>
            <a:pPr algn="ctr"/>
            <a:r>
              <a:rPr lang="en-GB" sz="1600" b="1">
                <a:latin typeface="Times New Roman" pitchFamily="18" charset="0"/>
                <a:cs typeface="Times New Roman" pitchFamily="18" charset="0"/>
              </a:rPr>
              <a:t> homogenization at 1200°C for 2 days</a:t>
            </a:r>
            <a:endParaRPr lang="en-GB" sz="1600"/>
          </a:p>
        </p:txBody>
      </p:sp>
      <p:sp>
        <p:nvSpPr>
          <p:cNvPr id="16405" name="TextBox 9"/>
          <p:cNvSpPr txBox="1">
            <a:spLocks noChangeArrowheads="1"/>
          </p:cNvSpPr>
          <p:nvPr/>
        </p:nvSpPr>
        <p:spPr bwMode="auto">
          <a:xfrm>
            <a:off x="1905000" y="4572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Chemical composition and heat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838200"/>
            <a:ext cx="8305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X-ray results of the samples before and after tempering at 500°C for 1day :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The volume fraction of austenite in the as transformed microstructure decrease with decreasing the isothermal transformation temperature.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Tempering has removed all the retained austenite in all transformation temperatures.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200400" y="304800"/>
            <a:ext cx="167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X-ray results </a:t>
            </a:r>
            <a:endParaRPr lang="en-US" sz="2000" b="1">
              <a:latin typeface="Calibri" pitchFamily="34" charset="0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rcRect t="2866" r="-1952" b="51299"/>
          <a:stretch>
            <a:fillRect/>
          </a:stretch>
        </p:blipFill>
        <p:spPr bwMode="auto">
          <a:xfrm>
            <a:off x="304800" y="3001963"/>
            <a:ext cx="4191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2"/>
          <a:srcRect t="54433" r="-1950" b="-269"/>
          <a:stretch>
            <a:fillRect/>
          </a:stretch>
        </p:blipFill>
        <p:spPr bwMode="auto">
          <a:xfrm>
            <a:off x="4602163" y="2971800"/>
            <a:ext cx="40846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Results of X- ray diffraction analysis after different transformation temperatures.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860425"/>
          <a:ext cx="7391400" cy="3314700"/>
        </p:xfrm>
        <a:graphic>
          <a:graphicData uri="http://schemas.openxmlformats.org/drawingml/2006/table">
            <a:tbl>
              <a:tblPr/>
              <a:tblGrid>
                <a:gridCol w="1477963"/>
                <a:gridCol w="1477962"/>
                <a:gridCol w="1311275"/>
                <a:gridCol w="168275"/>
                <a:gridCol w="1127125"/>
                <a:gridCol w="18288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Transformation Temp./◦C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% 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Lattice Parameter/ °A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trapped at defects/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Austenite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3.6218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3.6209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3.6366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Ferrite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82.7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2.8753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220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81.7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2.8748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250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78.6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2.8671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0.53</a:t>
                      </a: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5029200"/>
          <a:ext cx="6553200" cy="1471613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Transformation Temp./◦C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Lattice Parameter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°A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wt%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2.8721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220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2.8706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250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79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4" name="Rectangle 8"/>
          <p:cNvSpPr>
            <a:spLocks noChangeArrowheads="1"/>
          </p:cNvSpPr>
          <p:nvPr/>
        </p:nvSpPr>
        <p:spPr bwMode="auto">
          <a:xfrm>
            <a:off x="2438400" y="4419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After tempering at 500/◦C for 1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cygwin\home\Hala S\tensile_2013\Hala_Mathew_Harry_2011_2\mucg\To curve_Sp1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6858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000" b="1">
                <a:latin typeface="Times New Roman" pitchFamily="18" charset="0"/>
              </a:rPr>
              <a:t>T</a:t>
            </a:r>
            <a:r>
              <a:rPr lang="en-US" sz="2000" b="1" baseline="-25000">
                <a:latin typeface="Times New Roman" pitchFamily="18" charset="0"/>
              </a:rPr>
              <a:t>O  </a:t>
            </a:r>
            <a:r>
              <a:rPr lang="en-US" sz="2000" b="1">
                <a:latin typeface="Times New Roman" pitchFamily="18" charset="0"/>
              </a:rPr>
              <a:t>curve and the Carbon contents of ferrite and austenite</a:t>
            </a:r>
          </a:p>
          <a:p>
            <a:pPr>
              <a:spcAft>
                <a:spcPts val="1000"/>
              </a:spcAf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cygwin\home\Hala S\tensile_2013\TEM_Marie\Images\Imag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267200"/>
            <a:ext cx="26241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cygwin\home\Hala S\tensile_2013\TEM_Marie\Images\Im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588" y="898525"/>
            <a:ext cx="24066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cygwin\home\Hala S\tensile_2013\TEM_Marie\Images\Imag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270375"/>
            <a:ext cx="23225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52400" y="5334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(a) TEM images (BF micrograph) for the as transformed sample at 250°C  for 16 hrs.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6608763" y="900113"/>
            <a:ext cx="276225" cy="27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c</a:t>
            </a:r>
            <a:endParaRPr lang="en-US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6567488" y="4267200"/>
            <a:ext cx="276225" cy="27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d</a:t>
            </a:r>
            <a:endParaRPr lang="en-US"/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038600" y="4267200"/>
            <a:ext cx="276225" cy="27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b</a:t>
            </a:r>
            <a:endParaRPr lang="en-US"/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152400" y="1487488"/>
            <a:ext cx="350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(b) The selected area electron diffraction pattern of figure a.</a:t>
            </a:r>
            <a:endParaRPr lang="en-US">
              <a:latin typeface="Calibri" pitchFamily="34" charset="0"/>
            </a:endParaRP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152400" y="2362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(c) DF micrograph corresponding to the red encircled spot in figure b.</a:t>
            </a:r>
            <a:endParaRPr lang="en-US">
              <a:latin typeface="Calibri" pitchFamily="34" charset="0"/>
            </a:endParaRP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166688" y="3276600"/>
            <a:ext cx="2909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(d) Magnification of figure b.</a:t>
            </a:r>
            <a:endParaRPr lang="en-US">
              <a:latin typeface="Calibri" pitchFamily="34" charset="0"/>
            </a:endParaRPr>
          </a:p>
        </p:txBody>
      </p:sp>
      <p:pic>
        <p:nvPicPr>
          <p:cNvPr id="21515" name="Picture 1" descr="C:\cygwin\home\Hala S\tensile_2013\TEM_Marie\X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914400"/>
            <a:ext cx="240188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cygwin\home\Hala S\tensile_2013\TEM_Marie\Images\Imag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89188"/>
            <a:ext cx="35179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cygwin\home\Hala S\tensile_2013\TEM_Marie\Images\Imag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03475"/>
            <a:ext cx="3352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228600"/>
            <a:ext cx="83820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 of tempering for 1 day at 500°C on the microstructure of the specimen isothermally held at 250°C for 16h: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Both samples are  constituted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bainitic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ferrite plates.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 thickness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bainitic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ferrite plates has changed after tempering from 38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 to 43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4 nm.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Instead of austenite at the interface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bainitic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ferrite plates, some fine carbides have precipitated during tempering.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cygwin\home\Hala S\tensile_2013\TEM_Marie\Image1.jpg"/>
          <p:cNvPicPr>
            <a:picLocks noChangeAspect="1" noChangeArrowheads="1"/>
          </p:cNvPicPr>
          <p:nvPr/>
        </p:nvPicPr>
        <p:blipFill>
          <a:blip r:embed="rId2"/>
          <a:srcRect t="7593"/>
          <a:stretch>
            <a:fillRect/>
          </a:stretch>
        </p:blipFill>
        <p:spPr bwMode="auto">
          <a:xfrm>
            <a:off x="3657600" y="1447800"/>
            <a:ext cx="5065713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cygwin\home\Hala S\tensile_2013\TEM_Marie\Distribution_carb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26511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14400" y="53340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The mean radius is 5.8 nm assuming that they are equiaxed,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The volume fraction is 2.47%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The interspacing of precipitates is 60 nm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90800" y="533400"/>
            <a:ext cx="369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Stereology of the fine carbides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3400" y="533400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 of tempering on the respective contributions of various factors to the strengthening</a:t>
            </a:r>
            <a:r>
              <a:rPr lang="ar-IQ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specimen isothermally held at 250°C for 16h</a:t>
            </a:r>
            <a:r>
              <a:rPr lang="ar-IQ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Low"/>
            <a:endParaRPr 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IQ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ar-IQ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is mainly due to the contribution of both the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dislocations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thickness of the bainitic ferrite plates</a:t>
            </a:r>
            <a:r>
              <a:rPr lang="en-US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IQ" sz="140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charset="0"/>
              <a:buChar char="•"/>
            </a:pPr>
            <a:endParaRPr 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the strengthening of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carbides is very low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in the tempered sample since their interspacing (60 nm) is about 6 times greater than their size (11.6 nm).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3124200"/>
          <a:ext cx="6992938" cy="3200400"/>
        </p:xfrm>
        <a:graphic>
          <a:graphicData uri="http://schemas.openxmlformats.org/drawingml/2006/table">
            <a:tbl>
              <a:tblPr/>
              <a:tblGrid>
                <a:gridCol w="3552482"/>
                <a:gridCol w="2186143"/>
                <a:gridCol w="1253995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Strengthening contributions (</a:t>
                      </a: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Untempered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specimen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Tempered specimen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Solid solution of C and alloying elements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986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178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Thickness of the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bainitic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ferrite plates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1513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1337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Dislocations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583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Carbides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265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168.0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168.0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Sum of the contributions (</a:t>
                      </a: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3250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7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Power-weighted sum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σk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¼∑σki,k¼3.0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1324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797</Words>
  <Application>Microsoft Office PowerPoint</Application>
  <PresentationFormat>On-screen Show (4:3)</PresentationFormat>
  <Paragraphs>193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Cooper Black</vt:lpstr>
      <vt:lpstr>Times New Roman</vt:lpstr>
      <vt:lpstr>Wingdings</vt:lpstr>
      <vt:lpstr>Office Theme</vt:lpstr>
      <vt:lpstr>Effect of tempering upon the tensile properties of a nanostructured Bainitic steel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SEM images for the area below  the fracture surfaces of as transformed sample at 250°C  for 16 hrs and the same sample after tempering at 500°C for 1 day.</vt:lpstr>
      <vt:lpstr>Slide 16</vt:lpstr>
      <vt:lpstr>Slide 17</vt:lpstr>
      <vt:lpstr>Slide 18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tempering upon the tensile properties of a novel bainitic steel</dc:title>
  <dc:creator>Hala S</dc:creator>
  <cp:lastModifiedBy>mathew</cp:lastModifiedBy>
  <cp:revision>278</cp:revision>
  <dcterms:created xsi:type="dcterms:W3CDTF">2006-08-16T00:00:00Z</dcterms:created>
  <dcterms:modified xsi:type="dcterms:W3CDTF">2014-08-27T20:08:48Z</dcterms:modified>
</cp:coreProperties>
</file>