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70" r:id="rId3"/>
    <p:sldId id="271" r:id="rId4"/>
    <p:sldId id="258" r:id="rId5"/>
    <p:sldId id="257" r:id="rId6"/>
    <p:sldId id="263" r:id="rId7"/>
    <p:sldId id="262" r:id="rId8"/>
    <p:sldId id="264" r:id="rId9"/>
    <p:sldId id="299" r:id="rId10"/>
    <p:sldId id="268" r:id="rId11"/>
    <p:sldId id="269" r:id="rId12"/>
    <p:sldId id="273" r:id="rId13"/>
    <p:sldId id="274" r:id="rId14"/>
    <p:sldId id="275" r:id="rId15"/>
    <p:sldId id="276" r:id="rId16"/>
    <p:sldId id="277" r:id="rId17"/>
    <p:sldId id="280" r:id="rId18"/>
    <p:sldId id="278" r:id="rId19"/>
    <p:sldId id="279" r:id="rId20"/>
    <p:sldId id="272" r:id="rId21"/>
    <p:sldId id="282" r:id="rId22"/>
    <p:sldId id="297" r:id="rId23"/>
    <p:sldId id="283" r:id="rId24"/>
    <p:sldId id="284" r:id="rId25"/>
    <p:sldId id="285" r:id="rId26"/>
    <p:sldId id="286" r:id="rId27"/>
    <p:sldId id="295" r:id="rId28"/>
    <p:sldId id="289" r:id="rId29"/>
    <p:sldId id="290" r:id="rId30"/>
    <p:sldId id="291" r:id="rId31"/>
    <p:sldId id="292" r:id="rId32"/>
    <p:sldId id="293" r:id="rId33"/>
    <p:sldId id="287" r:id="rId34"/>
    <p:sldId id="288" r:id="rId35"/>
    <p:sldId id="281" r:id="rId36"/>
    <p:sldId id="296" r:id="rId37"/>
    <p:sldId id="298" r:id="rId38"/>
    <p:sldId id="259" r:id="rId39"/>
    <p:sldId id="260" r:id="rId40"/>
    <p:sldId id="261" r:id="rId41"/>
    <p:sldId id="265" r:id="rId42"/>
    <p:sldId id="266" r:id="rId43"/>
    <p:sldId id="267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00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A5DE5-D563-894F-AFB4-707BE0EE0E3A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5C0C-1C3C-3F49-A8AD-BE11ECFA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54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C0ECA-1B95-5140-B8A5-749BE4B805C9}" type="slidenum">
              <a:rPr lang="en-US"/>
              <a:pPr/>
              <a:t>8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5DC934-0A7C-124E-8BB1-7C41BBEF0E8C}" type="slidenum">
              <a:rPr lang="en-GB"/>
              <a:pPr/>
              <a:t>14</a:t>
            </a:fld>
            <a:endParaRPr lang="en-GB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56F642-8AC7-C041-BA7A-AC67B19681E7}" type="slidenum">
              <a:rPr lang="en-GB"/>
              <a:pPr/>
              <a:t>15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0ABCDD-8D6B-B241-BEF8-460E9BB31E90}" type="slidenum">
              <a:rPr lang="en-GB"/>
              <a:pPr/>
              <a:t>16</a:t>
            </a:fld>
            <a:endParaRPr lang="en-GB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6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4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8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5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1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2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3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2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2575-5823-3F40-9BC8-39D36D5755AB}" type="datetimeFigureOut">
              <a:rPr lang="en-US" smtClean="0"/>
              <a:t>06/11/15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2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bc.co.uk/news/science-environment-2711373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555"/>
            <a:ext cx="7772400" cy="1470025"/>
          </a:xfrm>
        </p:spPr>
        <p:txBody>
          <a:bodyPr/>
          <a:lstStyle/>
          <a:p>
            <a:r>
              <a:rPr lang="en-US" dirty="0" smtClean="0"/>
              <a:t>“100 times stronger than steel”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74" y="1826580"/>
            <a:ext cx="8641028" cy="711166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</a:rPr>
              <a:t>www.msm.cam.ac.uk</a:t>
            </a:r>
            <a:r>
              <a:rPr lang="en-US" sz="4000" dirty="0" smtClean="0">
                <a:solidFill>
                  <a:srgbClr val="0000FF"/>
                </a:solidFill>
              </a:rPr>
              <a:t>/phase-trans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719763"/>
            <a:ext cx="3287713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8521" y="2967546"/>
            <a:ext cx="7822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Iron is the standard against which life and new materials are compared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1695" y="4234985"/>
            <a:ext cx="1855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Lady</a:t>
            </a:r>
          </a:p>
          <a:p>
            <a:r>
              <a:rPr lang="en-US" dirty="0" smtClean="0"/>
              <a:t>Stalin</a:t>
            </a:r>
          </a:p>
          <a:p>
            <a:r>
              <a:rPr lang="en-US" dirty="0" smtClean="0"/>
              <a:t>Steely personality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68798" y="4641217"/>
            <a:ext cx="2657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Tough as steel</a:t>
            </a:r>
          </a:p>
          <a:p>
            <a:r>
              <a:rPr lang="en-US" dirty="0" smtClean="0"/>
              <a:t>Strong as steel</a:t>
            </a:r>
          </a:p>
          <a:p>
            <a:r>
              <a:rPr lang="en-US" dirty="0" smtClean="0"/>
              <a:t>Iron will</a:t>
            </a:r>
          </a:p>
          <a:p>
            <a:r>
              <a:rPr lang="en-US" dirty="0" smtClean="0"/>
              <a:t>Iron hand in a velvet glove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78133" y="3953189"/>
            <a:ext cx="1323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Man 3</a:t>
            </a:r>
          </a:p>
          <a:p>
            <a:r>
              <a:rPr lang="en-US" dirty="0" smtClean="0"/>
              <a:t>Iron maiden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8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03" y="981525"/>
            <a:ext cx="7038640" cy="5421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35530"/>
            <a:ext cx="24753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Brenner:1956</a:t>
            </a:r>
            <a:endParaRPr lang="en-US" sz="3200" dirty="0">
              <a:solidFill>
                <a:srgbClr val="3366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172" y="427326"/>
            <a:ext cx="3340282" cy="2686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195" y="242660"/>
            <a:ext cx="37152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Single crystals of iron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562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121" y="4392579"/>
            <a:ext cx="2602992" cy="1752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378" y="387868"/>
            <a:ext cx="4931349" cy="12090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is the maximum strength of iron?</a:t>
            </a:r>
            <a:endParaRPr lang="en-US" sz="3600" dirty="0"/>
          </a:p>
        </p:txBody>
      </p:sp>
      <p:pic>
        <p:nvPicPr>
          <p:cNvPr id="9" name="Picture 8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5" y="1864909"/>
            <a:ext cx="6862768" cy="179110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11481" y="4911139"/>
            <a:ext cx="3985907" cy="979168"/>
            <a:chOff x="4911481" y="4911139"/>
            <a:chExt cx="3985907" cy="979168"/>
          </a:xfrm>
        </p:grpSpPr>
        <p:sp>
          <p:nvSpPr>
            <p:cNvPr id="2" name="TextBox 1"/>
            <p:cNvSpPr txBox="1"/>
            <p:nvPr/>
          </p:nvSpPr>
          <p:spPr>
            <a:xfrm>
              <a:off x="5798914" y="4911139"/>
              <a:ext cx="30984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remember this number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4911481" y="5523119"/>
              <a:ext cx="1392352" cy="36718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529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3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Spider’s silk</a:t>
            </a:r>
            <a:endParaRPr lang="en-US" dirty="0"/>
          </a:p>
        </p:txBody>
      </p:sp>
      <p:pic>
        <p:nvPicPr>
          <p:cNvPr id="5" name="Picture 4" descr="Spider-Web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891531"/>
            <a:ext cx="8686798" cy="59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Spider’s silk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6807"/>
          </a:xfrm>
        </p:spPr>
        <p:txBody>
          <a:bodyPr/>
          <a:lstStyle/>
          <a:p>
            <a:r>
              <a:rPr lang="en-US" dirty="0" smtClean="0"/>
              <a:t>Tensile strength 700 </a:t>
            </a:r>
            <a:r>
              <a:rPr lang="en-US" dirty="0" err="1" smtClean="0"/>
              <a:t>MPa</a:t>
            </a:r>
            <a:endParaRPr lang="en-US" dirty="0" smtClean="0"/>
          </a:p>
          <a:p>
            <a:r>
              <a:rPr lang="en-US" dirty="0" smtClean="0"/>
              <a:t>Density 1.3 g cm</a:t>
            </a:r>
            <a:r>
              <a:rPr lang="en-US" baseline="30000" dirty="0" smtClean="0"/>
              <a:t>-3</a:t>
            </a:r>
          </a:p>
          <a:p>
            <a:r>
              <a:rPr lang="en-US" baseline="30000" dirty="0" smtClean="0"/>
              <a:t>“</a:t>
            </a:r>
            <a:r>
              <a:rPr lang="en-US" dirty="0" smtClean="0"/>
              <a:t>Specific strength 6 times greater than steel of identical tensile strength”</a:t>
            </a:r>
          </a:p>
          <a:p>
            <a:endParaRPr lang="en-US" baseline="300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157" y="4437796"/>
            <a:ext cx="8904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Steel has a much greater specific strength than osmium at the same tensile strength (</a:t>
            </a:r>
            <a:r>
              <a:rPr lang="en-US" sz="4400" dirty="0" err="1" smtClean="0">
                <a:solidFill>
                  <a:srgbClr val="0000FF"/>
                </a:solidFill>
              </a:rPr>
              <a:t>Os</a:t>
            </a:r>
            <a:r>
              <a:rPr lang="en-US" sz="4400" dirty="0" smtClean="0">
                <a:solidFill>
                  <a:srgbClr val="0000FF"/>
                </a:solidFill>
              </a:rPr>
              <a:t> 22.6 g cm</a:t>
            </a:r>
            <a:r>
              <a:rPr lang="en-US" sz="4400" baseline="30000" dirty="0" smtClean="0">
                <a:solidFill>
                  <a:srgbClr val="0000FF"/>
                </a:solidFill>
              </a:rPr>
              <a:t>-3</a:t>
            </a:r>
            <a:r>
              <a:rPr lang="en-US" sz="4400" dirty="0" smtClean="0">
                <a:solidFill>
                  <a:srgbClr val="0000FF"/>
                </a:solidFill>
              </a:rPr>
              <a:t>)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6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97" y="701675"/>
            <a:ext cx="5867400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195" y="1092850"/>
            <a:ext cx="2451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Commercial alloy made by Kobe Steel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859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4813"/>
            <a:ext cx="73914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8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229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>
                <a:solidFill>
                  <a:srgbClr val="800000"/>
                </a:solidFill>
                <a:latin typeface="Comic Sans MS" charset="0"/>
              </a:rPr>
              <a:t>1 Denier</a:t>
            </a:r>
            <a:r>
              <a:rPr lang="en-GB" sz="3600">
                <a:latin typeface="Comic Sans MS" charset="0"/>
              </a:rPr>
              <a:t>: weight in grams, of 9 km of fibre</a:t>
            </a:r>
          </a:p>
        </p:txBody>
      </p:sp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3124200" y="1143000"/>
            <a:ext cx="449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800">
                <a:latin typeface="Comic Sans MS" charset="0"/>
              </a:rPr>
              <a:t> 50-10 Denier</a:t>
            </a:r>
          </a:p>
        </p:txBody>
      </p:sp>
      <p:sp>
        <p:nvSpPr>
          <p:cNvPr id="427012" name="Text Box 4"/>
          <p:cNvSpPr txBox="1">
            <a:spLocks noChangeArrowheads="1"/>
          </p:cNvSpPr>
          <p:nvPr/>
        </p:nvSpPr>
        <p:spPr bwMode="auto">
          <a:xfrm>
            <a:off x="1905000" y="5753100"/>
            <a:ext cx="472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>
                <a:latin typeface="Comic Sans MS" charset="0"/>
              </a:rPr>
              <a:t>Scifer is 9 Denier</a:t>
            </a:r>
          </a:p>
        </p:txBody>
      </p:sp>
      <p:pic>
        <p:nvPicPr>
          <p:cNvPr id="427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4"/>
          <a:stretch>
            <a:fillRect/>
          </a:stretch>
        </p:blipFill>
        <p:spPr bwMode="auto">
          <a:xfrm>
            <a:off x="4343400" y="2590800"/>
            <a:ext cx="404971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4" name="Line 6"/>
          <p:cNvSpPr>
            <a:spLocks noChangeShapeType="1"/>
          </p:cNvSpPr>
          <p:nvPr/>
        </p:nvSpPr>
        <p:spPr bwMode="auto">
          <a:xfrm flipH="1">
            <a:off x="3200400" y="2057400"/>
            <a:ext cx="13716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70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2000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016" name="Line 8"/>
          <p:cNvSpPr>
            <a:spLocks noChangeShapeType="1"/>
          </p:cNvSpPr>
          <p:nvPr/>
        </p:nvSpPr>
        <p:spPr bwMode="auto">
          <a:xfrm>
            <a:off x="4724400" y="2209800"/>
            <a:ext cx="11430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6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582" y="108126"/>
            <a:ext cx="3685271" cy="1143000"/>
          </a:xfrm>
        </p:spPr>
        <p:txBody>
          <a:bodyPr/>
          <a:lstStyle/>
          <a:p>
            <a:r>
              <a:rPr lang="en-US" dirty="0" smtClean="0"/>
              <a:t>Spider’s silk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3892"/>
            <a:ext cx="8229600" cy="269680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Tensile strength 700 </a:t>
            </a:r>
            <a:r>
              <a:rPr lang="en-US" dirty="0" err="1" smtClean="0"/>
              <a:t>MPa</a:t>
            </a:r>
            <a:endParaRPr lang="en-US" dirty="0" smtClean="0"/>
          </a:p>
          <a:p>
            <a:r>
              <a:rPr lang="en-US" dirty="0" smtClean="0"/>
              <a:t>Density 1.3 g cm</a:t>
            </a:r>
            <a:r>
              <a:rPr lang="en-US" baseline="30000" dirty="0" smtClean="0"/>
              <a:t>-3</a:t>
            </a:r>
            <a:endParaRPr lang="en-US" sz="2800" baseline="30000" dirty="0" smtClean="0"/>
          </a:p>
          <a:p>
            <a:r>
              <a:rPr lang="en-US" dirty="0" smtClean="0"/>
              <a:t>Specific strength 5.38 </a:t>
            </a:r>
            <a:r>
              <a:rPr lang="en-US" dirty="0" err="1" smtClean="0"/>
              <a:t>MPa</a:t>
            </a:r>
            <a:r>
              <a:rPr lang="en-US" dirty="0" smtClean="0"/>
              <a:t> g</a:t>
            </a:r>
            <a:r>
              <a:rPr lang="en-US" baseline="30000" dirty="0" smtClean="0"/>
              <a:t>-1</a:t>
            </a:r>
            <a:r>
              <a:rPr lang="en-US" dirty="0" smtClean="0"/>
              <a:t> cm</a:t>
            </a:r>
            <a:r>
              <a:rPr lang="en-US" baseline="30000" dirty="0" smtClean="0"/>
              <a:t>3</a:t>
            </a:r>
            <a:endParaRPr lang="en-US" sz="2800" baseline="30000" dirty="0" smtClean="0"/>
          </a:p>
          <a:p>
            <a:r>
              <a:rPr lang="en-US" baseline="30000" dirty="0" smtClean="0"/>
              <a:t>“</a:t>
            </a:r>
            <a:r>
              <a:rPr lang="en-US" dirty="0" smtClean="0"/>
              <a:t>Specific strength 6 times greater than steel of identical tensile strength”</a:t>
            </a:r>
          </a:p>
          <a:p>
            <a:endParaRPr lang="en-US" baseline="30000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889234"/>
            <a:ext cx="8229600" cy="27936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Tensile strength of </a:t>
            </a:r>
            <a:r>
              <a:rPr lang="en-US" dirty="0" err="1" smtClean="0">
                <a:solidFill>
                  <a:srgbClr val="0000FF"/>
                </a:solidFill>
              </a:rPr>
              <a:t>Scifer</a:t>
            </a:r>
            <a:r>
              <a:rPr lang="en-US" dirty="0" smtClean="0">
                <a:solidFill>
                  <a:srgbClr val="0000FF"/>
                </a:solidFill>
              </a:rPr>
              <a:t> 5500 </a:t>
            </a:r>
            <a:r>
              <a:rPr lang="en-US" dirty="0" err="1" smtClean="0">
                <a:solidFill>
                  <a:srgbClr val="0000FF"/>
                </a:solidFill>
              </a:rPr>
              <a:t>MPa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Density 7.8 g cm</a:t>
            </a:r>
            <a:r>
              <a:rPr lang="en-US" baseline="30000" dirty="0" smtClean="0">
                <a:solidFill>
                  <a:srgbClr val="0000FF"/>
                </a:solidFill>
              </a:rPr>
              <a:t>-3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Specific strength 7.05 </a:t>
            </a:r>
            <a:r>
              <a:rPr lang="en-US" dirty="0" err="1" smtClean="0">
                <a:solidFill>
                  <a:srgbClr val="0000FF"/>
                </a:solidFill>
              </a:rPr>
              <a:t>MPa</a:t>
            </a:r>
            <a:r>
              <a:rPr lang="en-US" dirty="0" smtClean="0">
                <a:solidFill>
                  <a:srgbClr val="0000FF"/>
                </a:solidFill>
              </a:rPr>
              <a:t> g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 cm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Steel has a greater specific strength for same diameter as the silk</a:t>
            </a:r>
          </a:p>
          <a:p>
            <a:endParaRPr lang="en-US" baseline="30000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3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Spider’s silk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2274"/>
            <a:ext cx="8229600" cy="4525963"/>
          </a:xfrm>
        </p:spPr>
        <p:txBody>
          <a:bodyPr/>
          <a:lstStyle/>
          <a:p>
            <a:r>
              <a:rPr lang="en-US" dirty="0" smtClean="0"/>
              <a:t>700 </a:t>
            </a:r>
            <a:r>
              <a:rPr lang="en-US" dirty="0" err="1" smtClean="0"/>
              <a:t>MPa</a:t>
            </a:r>
            <a:r>
              <a:rPr lang="en-US" dirty="0" smtClean="0"/>
              <a:t>, 30% elongation gives “toughness” of 105 MJ m</a:t>
            </a:r>
            <a:r>
              <a:rPr lang="en-US" baseline="30000" dirty="0" smtClean="0"/>
              <a:t>-3</a:t>
            </a:r>
          </a:p>
          <a:p>
            <a:r>
              <a:rPr lang="en-US" dirty="0" smtClean="0"/>
              <a:t>Spider’s silk is therefore “tougher than steel”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81642" y="4533848"/>
            <a:ext cx="329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Physics Education 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43 </a:t>
            </a:r>
            <a:r>
              <a:rPr lang="en-US" sz="2400" dirty="0">
                <a:solidFill>
                  <a:srgbClr val="0000FF"/>
                </a:solidFill>
              </a:rPr>
              <a:t>(2008) 57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63" y="3070849"/>
            <a:ext cx="4983954" cy="35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2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Twinning induced plasticity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157" y="4685119"/>
            <a:ext cx="485057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TWIP steel on similar calculation has a toughness of 500 MJ m</a:t>
            </a:r>
            <a:r>
              <a:rPr lang="en-US" sz="3600" baseline="30000" dirty="0" smtClean="0">
                <a:solidFill>
                  <a:srgbClr val="0000FF"/>
                </a:solidFill>
              </a:rPr>
              <a:t>-3</a:t>
            </a:r>
            <a:endParaRPr lang="en-US" sz="3600" baseline="30000" dirty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762729" y="1561059"/>
            <a:ext cx="3673475" cy="4786115"/>
            <a:chOff x="5369600" y="1676400"/>
            <a:chExt cx="3672800" cy="4786748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5369600" y="6093767"/>
              <a:ext cx="184632" cy="36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kern="1200" dirty="0">
                <a:solidFill>
                  <a:srgbClr val="0000FF"/>
                </a:solidFill>
              </a:endParaRPr>
            </a:p>
          </p:txBody>
        </p:sp>
        <p:pic>
          <p:nvPicPr>
            <p:cNvPr id="8" name="Picture 7" descr="Screen shot 2010-11-29 at 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075" y="1676400"/>
              <a:ext cx="3235325" cy="426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4" y="1417638"/>
            <a:ext cx="4674546" cy="335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94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1156" y="388990"/>
            <a:ext cx="85406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September 2001</a:t>
            </a:r>
          </a:p>
          <a:p>
            <a:r>
              <a:rPr lang="en-US" dirty="0" smtClean="0"/>
              <a:t>Quote from BBC journalist, talking about England 5 and Germany 1 </a:t>
            </a:r>
          </a:p>
          <a:p>
            <a:endParaRPr lang="en-US" dirty="0" smtClean="0"/>
          </a:p>
          <a:p>
            <a:r>
              <a:rPr lang="en-US" sz="2800" dirty="0" smtClean="0"/>
              <a:t>“Eriksson has married the midfield of Liverpool and Man. United into a unit that has class and creativity and </a:t>
            </a:r>
            <a:r>
              <a:rPr lang="en-US" sz="2800" dirty="0" smtClean="0">
                <a:solidFill>
                  <a:srgbClr val="0000FF"/>
                </a:solidFill>
              </a:rPr>
              <a:t>silk and steel</a:t>
            </a:r>
            <a:r>
              <a:rPr lang="en-US" sz="2800" dirty="0" smtClean="0"/>
              <a:t>”</a:t>
            </a:r>
            <a:endParaRPr lang="en-US" sz="28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1155" y="3003905"/>
            <a:ext cx="5743617" cy="3200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April 2000</a:t>
            </a:r>
            <a:endParaRPr lang="en-US" dirty="0"/>
          </a:p>
          <a:p>
            <a:r>
              <a:rPr lang="en-US" dirty="0"/>
              <a:t>Quote from </a:t>
            </a:r>
            <a:r>
              <a:rPr lang="en-US" dirty="0" smtClean="0"/>
              <a:t>Russian Space and Aviation Agency, Alexei </a:t>
            </a:r>
            <a:r>
              <a:rPr lang="en-US" dirty="0" err="1" smtClean="0"/>
              <a:t>Karsnov</a:t>
            </a:r>
            <a:endParaRPr lang="en-US" dirty="0"/>
          </a:p>
          <a:p>
            <a:endParaRPr lang="en-US" dirty="0"/>
          </a:p>
          <a:p>
            <a:r>
              <a:rPr lang="en-US" sz="2800" dirty="0" smtClean="0"/>
              <a:t>“I’m optimistic (MIR space station) ….. There could be problems .. with the atmosphere support .. but the steel is OK”</a:t>
            </a:r>
            <a:endParaRPr lang="en-US" sz="2800" dirty="0"/>
          </a:p>
          <a:p>
            <a:endParaRPr lang="en-US" dirty="0"/>
          </a:p>
        </p:txBody>
      </p:sp>
      <p:pic>
        <p:nvPicPr>
          <p:cNvPr id="9" name="Picture 8" descr="m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72" y="2849168"/>
            <a:ext cx="2999117" cy="359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3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9" y="795302"/>
            <a:ext cx="8855160" cy="442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2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609600" y="457200"/>
            <a:ext cx="8201025" cy="186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Arial"/>
                <a:cs typeface="Arial"/>
              </a:rPr>
              <a:t>Claimed strength of carbon nanotube is 130 GPa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/>
                <a:cs typeface="Arial"/>
              </a:rPr>
              <a:t>Edwards, Acta Astronautica, 2000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533400" y="3871913"/>
            <a:ext cx="8201025" cy="1184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Arial"/>
                <a:cs typeface="Arial"/>
              </a:rPr>
              <a:t>Claimed modulus is 1.2 TPa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/>
                <a:cs typeface="Arial"/>
              </a:rPr>
              <a:t>Terrones </a:t>
            </a:r>
            <a:r>
              <a:rPr lang="en-US" i="1">
                <a:latin typeface="Arial"/>
                <a:cs typeface="Arial"/>
              </a:rPr>
              <a:t>et al.,</a:t>
            </a:r>
            <a:r>
              <a:rPr lang="en-US">
                <a:latin typeface="Arial"/>
                <a:cs typeface="Arial"/>
              </a:rPr>
              <a:t> Phil. Trans. Roy. Soc., 2004</a:t>
            </a:r>
            <a:endParaRPr lang="en-US" sz="4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54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the strength of nanotube calculated?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29260" y="1685482"/>
            <a:ext cx="372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ignoring the empty space within the nanotube</a:t>
            </a:r>
            <a:endParaRPr lang="en-US" sz="2400" dirty="0"/>
          </a:p>
        </p:txBody>
      </p:sp>
      <p:pic>
        <p:nvPicPr>
          <p:cNvPr id="6" name="Picture 5" descr="cq5dam.web.1280.128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" y="1417638"/>
            <a:ext cx="5080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3883" y="5447169"/>
            <a:ext cx="49073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Therefore strength of steel, which has 32% space unoccupied, is greater by 47% than reported since time zero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90957" y="3199281"/>
            <a:ext cx="2876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But let us ignore this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3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2452688"/>
            <a:ext cx="1433512" cy="14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6" name="Oval 4"/>
          <p:cNvSpPr>
            <a:spLocks noChangeArrowheads="1"/>
          </p:cNvSpPr>
          <p:nvPr/>
        </p:nvSpPr>
        <p:spPr bwMode="auto">
          <a:xfrm rot="600000">
            <a:off x="320675" y="2354263"/>
            <a:ext cx="7162800" cy="12954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17" name="Rectangle 5"/>
          <p:cNvSpPr>
            <a:spLocks noChangeArrowheads="1"/>
          </p:cNvSpPr>
          <p:nvPr/>
        </p:nvSpPr>
        <p:spPr bwMode="auto">
          <a:xfrm>
            <a:off x="8763000" y="2438400"/>
            <a:ext cx="1524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3718" name="Line 6"/>
          <p:cNvSpPr>
            <a:spLocks noChangeShapeType="1"/>
          </p:cNvSpPr>
          <p:nvPr/>
        </p:nvSpPr>
        <p:spPr bwMode="auto">
          <a:xfrm flipV="1">
            <a:off x="4495800" y="2514600"/>
            <a:ext cx="434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19" name="Line 7"/>
          <p:cNvSpPr>
            <a:spLocks noChangeShapeType="1"/>
          </p:cNvSpPr>
          <p:nvPr/>
        </p:nvSpPr>
        <p:spPr bwMode="auto">
          <a:xfrm flipH="1" flipV="1">
            <a:off x="457200" y="2438400"/>
            <a:ext cx="2667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20" name="Text Box 8"/>
          <p:cNvSpPr txBox="1">
            <a:spLocks noChangeArrowheads="1"/>
          </p:cNvSpPr>
          <p:nvPr/>
        </p:nvSpPr>
        <p:spPr bwMode="auto">
          <a:xfrm rot="600000">
            <a:off x="1069975" y="2438400"/>
            <a:ext cx="12954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/>
                <a:cs typeface="Arial"/>
              </a:rPr>
              <a:t>36000 km</a:t>
            </a:r>
          </a:p>
        </p:txBody>
      </p:sp>
      <p:sp>
        <p:nvSpPr>
          <p:cNvPr id="243721" name="Oval 9"/>
          <p:cNvSpPr>
            <a:spLocks noChangeArrowheads="1"/>
          </p:cNvSpPr>
          <p:nvPr/>
        </p:nvSpPr>
        <p:spPr bwMode="auto">
          <a:xfrm>
            <a:off x="6096000" y="2819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22" name="Line 10"/>
          <p:cNvSpPr>
            <a:spLocks noChangeShapeType="1"/>
          </p:cNvSpPr>
          <p:nvPr/>
        </p:nvSpPr>
        <p:spPr bwMode="auto">
          <a:xfrm flipH="1">
            <a:off x="5029200" y="3048000"/>
            <a:ext cx="9906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23" name="Line 11"/>
          <p:cNvSpPr>
            <a:spLocks noChangeShapeType="1"/>
          </p:cNvSpPr>
          <p:nvPr/>
        </p:nvSpPr>
        <p:spPr bwMode="auto">
          <a:xfrm flipV="1">
            <a:off x="6248400" y="2514600"/>
            <a:ext cx="11430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3724" name="Text Box 12"/>
          <p:cNvSpPr txBox="1">
            <a:spLocks noChangeArrowheads="1"/>
          </p:cNvSpPr>
          <p:nvPr/>
        </p:nvSpPr>
        <p:spPr bwMode="auto">
          <a:xfrm>
            <a:off x="304800" y="5334000"/>
            <a:ext cx="54864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FF"/>
                </a:solidFill>
                <a:latin typeface="Arial"/>
                <a:cs typeface="Arial"/>
              </a:rPr>
              <a:t>tethered space elevator</a:t>
            </a:r>
            <a:endParaRPr lang="en-US" sz="240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Arial"/>
                <a:cs typeface="Arial"/>
              </a:rPr>
              <a:t>Arthur C. Clark (1979)</a:t>
            </a:r>
          </a:p>
        </p:txBody>
      </p:sp>
    </p:spTree>
    <p:extLst>
      <p:ext uri="{BB962C8B-B14F-4D97-AF65-F5344CB8AC3E}">
        <p14:creationId xmlns:p14="http://schemas.microsoft.com/office/powerpoint/2010/main" val="617830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92113"/>
            <a:ext cx="8382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90800"/>
            <a:ext cx="35369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35369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42" name="Picture 6"/>
          <p:cNvPicPr>
            <a:picLocks noChangeAspect="1" noChangeArrowheads="1"/>
          </p:cNvPicPr>
          <p:nvPr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90800"/>
            <a:ext cx="35369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3" name="Rectangle 7"/>
          <p:cNvSpPr>
            <a:spLocks noChangeArrowheads="1"/>
          </p:cNvSpPr>
          <p:nvPr/>
        </p:nvSpPr>
        <p:spPr bwMode="auto">
          <a:xfrm>
            <a:off x="7239000" y="4648200"/>
            <a:ext cx="1524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447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38400"/>
            <a:ext cx="8382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5" name="Line 9"/>
          <p:cNvSpPr>
            <a:spLocks noChangeShapeType="1"/>
          </p:cNvSpPr>
          <p:nvPr/>
        </p:nvSpPr>
        <p:spPr bwMode="auto">
          <a:xfrm flipH="1" flipV="1">
            <a:off x="2317750" y="1143000"/>
            <a:ext cx="4445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4746" name="Line 10"/>
          <p:cNvSpPr>
            <a:spLocks noChangeShapeType="1"/>
          </p:cNvSpPr>
          <p:nvPr/>
        </p:nvSpPr>
        <p:spPr bwMode="auto">
          <a:xfrm flipH="1" flipV="1">
            <a:off x="2362200" y="3048000"/>
            <a:ext cx="44450" cy="190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4747" name="AutoShape 11"/>
          <p:cNvSpPr>
            <a:spLocks noChangeArrowheads="1"/>
          </p:cNvSpPr>
          <p:nvPr/>
        </p:nvSpPr>
        <p:spPr bwMode="auto">
          <a:xfrm>
            <a:off x="2286000" y="2362200"/>
            <a:ext cx="152400" cy="304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4748" name="AutoShape 12"/>
          <p:cNvSpPr>
            <a:spLocks noChangeArrowheads="1"/>
          </p:cNvSpPr>
          <p:nvPr/>
        </p:nvSpPr>
        <p:spPr bwMode="auto">
          <a:xfrm rot="10800000">
            <a:off x="2286000" y="3048000"/>
            <a:ext cx="152400" cy="304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4749" name="AutoShape 13"/>
          <p:cNvSpPr>
            <a:spLocks noChangeArrowheads="1"/>
          </p:cNvSpPr>
          <p:nvPr/>
        </p:nvSpPr>
        <p:spPr bwMode="auto">
          <a:xfrm>
            <a:off x="4800600" y="2590800"/>
            <a:ext cx="152400" cy="304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4750" name="AutoShape 14"/>
          <p:cNvSpPr>
            <a:spLocks noChangeArrowheads="1"/>
          </p:cNvSpPr>
          <p:nvPr/>
        </p:nvSpPr>
        <p:spPr bwMode="auto">
          <a:xfrm rot="10800000">
            <a:off x="4800600" y="2895600"/>
            <a:ext cx="152400" cy="304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4751" name="Line 15"/>
          <p:cNvSpPr>
            <a:spLocks noChangeShapeType="1"/>
          </p:cNvSpPr>
          <p:nvPr/>
        </p:nvSpPr>
        <p:spPr bwMode="auto">
          <a:xfrm flipV="1">
            <a:off x="7239000" y="838200"/>
            <a:ext cx="0" cy="457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4752" name="AutoShape 16"/>
          <p:cNvSpPr>
            <a:spLocks noChangeArrowheads="1"/>
          </p:cNvSpPr>
          <p:nvPr/>
        </p:nvSpPr>
        <p:spPr bwMode="auto">
          <a:xfrm>
            <a:off x="7162800" y="2590800"/>
            <a:ext cx="152400" cy="304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4753" name="AutoShape 17"/>
          <p:cNvSpPr>
            <a:spLocks noChangeArrowheads="1"/>
          </p:cNvSpPr>
          <p:nvPr/>
        </p:nvSpPr>
        <p:spPr bwMode="auto">
          <a:xfrm rot="10800000">
            <a:off x="7162800" y="2895600"/>
            <a:ext cx="152400" cy="304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24475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8382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55" name="Line 19"/>
          <p:cNvSpPr>
            <a:spLocks noChangeShapeType="1"/>
          </p:cNvSpPr>
          <p:nvPr/>
        </p:nvSpPr>
        <p:spPr bwMode="auto">
          <a:xfrm flipV="1">
            <a:off x="4876800" y="838200"/>
            <a:ext cx="0" cy="457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44756" name="Line 20"/>
          <p:cNvSpPr>
            <a:spLocks noChangeShapeType="1"/>
          </p:cNvSpPr>
          <p:nvPr/>
        </p:nvSpPr>
        <p:spPr bwMode="auto">
          <a:xfrm flipV="1">
            <a:off x="7391400" y="4114800"/>
            <a:ext cx="0" cy="381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24475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53340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758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53340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59" name="Text Box 23"/>
          <p:cNvSpPr txBox="1">
            <a:spLocks noChangeArrowheads="1"/>
          </p:cNvSpPr>
          <p:nvPr/>
        </p:nvSpPr>
        <p:spPr bwMode="auto">
          <a:xfrm>
            <a:off x="152400" y="2514600"/>
            <a:ext cx="152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latin typeface="Arial"/>
                <a:cs typeface="Arial"/>
              </a:rPr>
              <a:t>geosynchronous orbit</a:t>
            </a:r>
          </a:p>
        </p:txBody>
      </p:sp>
    </p:spTree>
    <p:extLst>
      <p:ext uri="{BB962C8B-B14F-4D97-AF65-F5344CB8AC3E}">
        <p14:creationId xmlns:p14="http://schemas.microsoft.com/office/powerpoint/2010/main" val="2917755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/>
          <p:cNvSpPr txBox="1">
            <a:spLocks noChangeArrowheads="1"/>
          </p:cNvSpPr>
          <p:nvPr/>
        </p:nvSpPr>
        <p:spPr bwMode="auto">
          <a:xfrm>
            <a:off x="304800" y="533400"/>
            <a:ext cx="4800600" cy="1785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latin typeface="Arial"/>
                <a:cs typeface="Arial"/>
              </a:rPr>
              <a:t>strength </a:t>
            </a:r>
            <a:r>
              <a:rPr lang="en-US" sz="4400" dirty="0">
                <a:solidFill>
                  <a:srgbClr val="FF0000"/>
                </a:solidFill>
                <a:latin typeface="Arial"/>
                <a:cs typeface="Arial"/>
              </a:rPr>
              <a:t>130 </a:t>
            </a:r>
            <a:r>
              <a:rPr lang="en-US" sz="4400" dirty="0" err="1">
                <a:solidFill>
                  <a:srgbClr val="FF0000"/>
                </a:solidFill>
                <a:latin typeface="Arial"/>
                <a:cs typeface="Arial"/>
              </a:rPr>
              <a:t>GPa</a:t>
            </a:r>
            <a:endParaRPr lang="en-US" sz="44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4400" dirty="0">
                <a:latin typeface="Arial"/>
                <a:cs typeface="Arial"/>
              </a:rPr>
              <a:t>modulus 1.2 </a:t>
            </a:r>
            <a:r>
              <a:rPr lang="en-US" sz="4400" dirty="0" err="1">
                <a:latin typeface="Arial"/>
                <a:cs typeface="Arial"/>
              </a:rPr>
              <a:t>TPa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42721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306924"/>
              </p:ext>
            </p:extLst>
          </p:nvPr>
        </p:nvGraphicFramePr>
        <p:xfrm>
          <a:off x="76200" y="3276600"/>
          <a:ext cx="8915400" cy="2667001"/>
        </p:xfrm>
        <a:graphic>
          <a:graphicData uri="http://schemas.openxmlformats.org/drawingml/2006/table">
            <a:tbl>
              <a:tblPr/>
              <a:tblGrid>
                <a:gridCol w="2971800"/>
                <a:gridCol w="2971800"/>
                <a:gridCol w="2971800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J g</a:t>
                      </a:r>
                      <a:r>
                        <a:rPr kumimoji="0" lang="en-US" sz="4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-1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m s</a:t>
                      </a:r>
                      <a:r>
                        <a:rPr kumimoji="0" lang="en-US" sz="4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-1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18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Dynamite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4650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6000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Nanotube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5420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21500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43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4475"/>
            <a:ext cx="6858000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2729995" y="6096000"/>
            <a:ext cx="5804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data from  Pan </a:t>
            </a:r>
            <a:r>
              <a:rPr lang="en-US" sz="2000" i="1" dirty="0">
                <a:solidFill>
                  <a:srgbClr val="000080"/>
                </a:solidFill>
                <a:latin typeface="Arial"/>
                <a:cs typeface="Arial"/>
              </a:rPr>
              <a:t>et al</a:t>
            </a: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. 1999, Yu </a:t>
            </a:r>
            <a:r>
              <a:rPr lang="en-US" sz="2000" i="1" dirty="0">
                <a:solidFill>
                  <a:srgbClr val="000080"/>
                </a:solidFill>
                <a:latin typeface="Arial"/>
                <a:cs typeface="Arial"/>
              </a:rPr>
              <a:t>et </a:t>
            </a:r>
            <a:r>
              <a:rPr lang="en-US" sz="2000" i="1" dirty="0" smtClean="0">
                <a:solidFill>
                  <a:srgbClr val="000080"/>
                </a:solidFill>
                <a:latin typeface="Arial"/>
                <a:cs typeface="Arial"/>
              </a:rPr>
              <a:t>al</a:t>
            </a: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. 2000</a:t>
            </a:r>
          </a:p>
        </p:txBody>
      </p:sp>
    </p:spTree>
    <p:extLst>
      <p:ext uri="{BB962C8B-B14F-4D97-AF65-F5344CB8AC3E}">
        <p14:creationId xmlns:p14="http://schemas.microsoft.com/office/powerpoint/2010/main" val="3083291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44801" y="304800"/>
            <a:ext cx="385233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8800" smtClean="0">
                <a:latin typeface="Arial"/>
                <a:cs typeface="Arial"/>
              </a:rPr>
              <a:t>Entropy</a:t>
            </a:r>
          </a:p>
        </p:txBody>
      </p:sp>
      <p:sp>
        <p:nvSpPr>
          <p:cNvPr id="38914" name="Line 4"/>
          <p:cNvSpPr>
            <a:spLocks noChangeShapeType="1"/>
          </p:cNvSpPr>
          <p:nvPr/>
        </p:nvSpPr>
        <p:spPr bwMode="auto">
          <a:xfrm flipH="1" flipV="1">
            <a:off x="513644" y="-482600"/>
            <a:ext cx="11289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Line 5"/>
          <p:cNvSpPr>
            <a:spLocks noChangeShapeType="1"/>
          </p:cNvSpPr>
          <p:nvPr/>
        </p:nvSpPr>
        <p:spPr bwMode="auto">
          <a:xfrm flipH="1" flipV="1">
            <a:off x="513644" y="-482600"/>
            <a:ext cx="11289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Rectangle 6" descr="5%"/>
          <p:cNvSpPr>
            <a:spLocks noChangeArrowheads="1"/>
          </p:cNvSpPr>
          <p:nvPr/>
        </p:nvSpPr>
        <p:spPr bwMode="auto">
          <a:xfrm>
            <a:off x="2624667" y="4292600"/>
            <a:ext cx="4583289" cy="1714500"/>
          </a:xfrm>
          <a:prstGeom prst="rect">
            <a:avLst/>
          </a:prstGeom>
          <a:pattFill prst="pct5">
            <a:fgClr>
              <a:srgbClr val="FF0000"/>
            </a:fgClr>
            <a:bgClr>
              <a:srgbClr val="FFFFFF"/>
            </a:bgClr>
          </a:patt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8917" name="Rectangle 8" descr="70%"/>
          <p:cNvSpPr>
            <a:spLocks noChangeArrowheads="1"/>
          </p:cNvSpPr>
          <p:nvPr/>
        </p:nvSpPr>
        <p:spPr bwMode="auto">
          <a:xfrm>
            <a:off x="2641600" y="1981200"/>
            <a:ext cx="2173111" cy="1752600"/>
          </a:xfrm>
          <a:prstGeom prst="rect">
            <a:avLst/>
          </a:prstGeom>
          <a:pattFill prst="pct70">
            <a:fgClr>
              <a:srgbClr val="FF00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8918" name="Rectangle 9"/>
          <p:cNvSpPr>
            <a:spLocks noChangeArrowheads="1"/>
          </p:cNvSpPr>
          <p:nvPr/>
        </p:nvSpPr>
        <p:spPr bwMode="auto">
          <a:xfrm>
            <a:off x="3437467" y="2578100"/>
            <a:ext cx="153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  <a:cs typeface="Arial" charset="0"/>
              </a:rPr>
              <a:t>P</a:t>
            </a:r>
            <a:endParaRPr lang="en-GB" sz="2400">
              <a:latin typeface="Arial" charset="0"/>
              <a:cs typeface="Arial" charset="0"/>
            </a:endParaRPr>
          </a:p>
        </p:txBody>
      </p:sp>
      <p:sp>
        <p:nvSpPr>
          <p:cNvPr id="38919" name="Rectangle 10"/>
          <p:cNvSpPr>
            <a:spLocks noChangeArrowheads="1"/>
          </p:cNvSpPr>
          <p:nvPr/>
        </p:nvSpPr>
        <p:spPr bwMode="auto">
          <a:xfrm>
            <a:off x="2641600" y="1981200"/>
            <a:ext cx="4577644" cy="1765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8920" name="Rectangle 11"/>
          <p:cNvSpPr>
            <a:spLocks noChangeArrowheads="1"/>
          </p:cNvSpPr>
          <p:nvPr/>
        </p:nvSpPr>
        <p:spPr bwMode="auto">
          <a:xfrm>
            <a:off x="4159956" y="5067300"/>
            <a:ext cx="4705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000000"/>
                </a:solidFill>
                <a:latin typeface="Arial" charset="0"/>
                <a:cs typeface="Arial" charset="0"/>
              </a:rPr>
              <a:t>P / 2</a:t>
            </a:r>
            <a:endParaRPr lang="en-GB" sz="2400">
              <a:latin typeface="Arial" charset="0"/>
              <a:cs typeface="Arial" charset="0"/>
            </a:endParaRPr>
          </a:p>
        </p:txBody>
      </p:sp>
      <p:sp>
        <p:nvSpPr>
          <p:cNvPr id="38921" name="Rectangle 12"/>
          <p:cNvSpPr>
            <a:spLocks noChangeArrowheads="1"/>
          </p:cNvSpPr>
          <p:nvPr/>
        </p:nvSpPr>
        <p:spPr bwMode="auto">
          <a:xfrm>
            <a:off x="1981200" y="8521700"/>
            <a:ext cx="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 sz="2400">
              <a:latin typeface="Arial" charset="0"/>
              <a:cs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809067" y="1981200"/>
            <a:ext cx="24384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12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A:\7_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08188"/>
            <a:ext cx="84582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5" descr="A:\8_lo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23" y="3665539"/>
            <a:ext cx="633447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A:\9_low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006976"/>
            <a:ext cx="64008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62000" y="533400"/>
            <a:ext cx="43434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latin typeface="Comic Sans MS" charset="0"/>
              </a:rPr>
              <a:t>Binary solution</a:t>
            </a:r>
          </a:p>
        </p:txBody>
      </p:sp>
    </p:spTree>
    <p:extLst>
      <p:ext uri="{BB962C8B-B14F-4D97-AF65-F5344CB8AC3E}">
        <p14:creationId xmlns:p14="http://schemas.microsoft.com/office/powerpoint/2010/main" val="33980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F:\Teaching\MPhil\Thermodynamics\conf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6705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A:\2_lo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1"/>
            <a:ext cx="2590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A:\1_low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143001"/>
            <a:ext cx="71402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A:\3_low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90500"/>
            <a:ext cx="3390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A:\4_low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53000"/>
            <a:ext cx="526767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40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1156" y="388990"/>
            <a:ext cx="85406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Quote from a teacher to me, by email</a:t>
            </a:r>
          </a:p>
          <a:p>
            <a:endParaRPr lang="en-US" dirty="0" smtClean="0"/>
          </a:p>
          <a:p>
            <a:r>
              <a:rPr lang="en-US" sz="2800" dirty="0" smtClean="0"/>
              <a:t>“I have to teach about scientists at work. I am obviously going to talk about famous ones, but I will talk about you as well.”</a:t>
            </a:r>
            <a:endParaRPr lang="en-US" sz="28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1155" y="3003905"/>
            <a:ext cx="87604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Query by email</a:t>
            </a:r>
            <a:endParaRPr lang="en-US" dirty="0"/>
          </a:p>
          <a:p>
            <a:endParaRPr lang="en-US" dirty="0"/>
          </a:p>
          <a:p>
            <a:r>
              <a:rPr lang="en-US" sz="2800" dirty="0" smtClean="0"/>
              <a:t>“Please save my life. We want to know the elastic modulus of </a:t>
            </a:r>
            <a:r>
              <a:rPr lang="en-US" sz="2800" dirty="0" err="1" smtClean="0"/>
              <a:t>bainite</a:t>
            </a:r>
            <a:r>
              <a:rPr lang="en-US" sz="2800" dirty="0" smtClean="0"/>
              <a:t>. It’s a microstructure in steels.”</a:t>
            </a:r>
            <a:endParaRPr lang="en-US" sz="2800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7304" y="4816319"/>
            <a:ext cx="831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1400 million </a:t>
            </a:r>
            <a:r>
              <a:rPr lang="en-US" sz="2400" dirty="0" err="1" smtClean="0">
                <a:solidFill>
                  <a:srgbClr val="0000FF"/>
                </a:solidFill>
              </a:rPr>
              <a:t>tonnes</a:t>
            </a:r>
            <a:r>
              <a:rPr lang="en-US" sz="2400" dirty="0" smtClean="0">
                <a:solidFill>
                  <a:srgbClr val="0000FF"/>
                </a:solidFill>
              </a:rPr>
              <a:t> of steel used per annum. Without song and dance.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So if there is something stronger than iron, should we take it seriously?</a:t>
            </a:r>
          </a:p>
        </p:txBody>
      </p:sp>
    </p:spTree>
    <p:extLst>
      <p:ext uri="{BB962C8B-B14F-4D97-AF65-F5344CB8AC3E}">
        <p14:creationId xmlns:p14="http://schemas.microsoft.com/office/powerpoint/2010/main" val="415113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A:\6_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2781300"/>
            <a:ext cx="3733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4" descr="A:\5_lo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820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A:\1_low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19650"/>
            <a:ext cx="4800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9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A:\2_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705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 descr="A:\3_lo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46514"/>
            <a:ext cx="79248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81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A:\1_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33" y="228600"/>
            <a:ext cx="466936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90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609600" y="4114800"/>
            <a:ext cx="78073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80"/>
                </a:solidFill>
                <a:latin typeface="Comic Sans MS" charset="0"/>
              </a:rPr>
              <a:t>An equilibrium number of defects.</a:t>
            </a:r>
          </a:p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80"/>
                </a:solidFill>
                <a:latin typeface="Comic Sans MS" charset="0"/>
              </a:rPr>
              <a:t>Strength of a nanotube rope 2 mm long is less than 2000 MPa</a:t>
            </a:r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5"/>
            <a:ext cx="8763000" cy="16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2766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33600"/>
            <a:ext cx="5164138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1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2"/>
          <p:cNvSpPr txBox="1">
            <a:spLocks noChangeArrowheads="1"/>
          </p:cNvSpPr>
          <p:nvPr/>
        </p:nvSpPr>
        <p:spPr bwMode="auto">
          <a:xfrm>
            <a:off x="304800" y="1981200"/>
            <a:ext cx="84582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rgbClr val="CC0000"/>
                </a:solidFill>
                <a:latin typeface="Arial"/>
                <a:cs typeface="Arial"/>
              </a:rPr>
              <a:t>Strength produced by deformation limits shape: wires, sheets...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3600">
              <a:solidFill>
                <a:srgbClr val="CC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600">
                <a:solidFill>
                  <a:srgbClr val="CC0000"/>
                </a:solidFill>
                <a:latin typeface="Arial"/>
                <a:cs typeface="Arial"/>
              </a:rPr>
              <a:t>Strength in small particles relies on perfection. Doomed as size increases. </a:t>
            </a:r>
          </a:p>
        </p:txBody>
      </p:sp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280988" y="457200"/>
            <a:ext cx="3868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Arial"/>
                <a:cs typeface="Arial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5913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0875"/>
            <a:ext cx="8839200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1674" name="Group 10"/>
          <p:cNvGrpSpPr>
            <a:grpSpLocks/>
          </p:cNvGrpSpPr>
          <p:nvPr/>
        </p:nvGrpSpPr>
        <p:grpSpPr bwMode="auto">
          <a:xfrm>
            <a:off x="152400" y="76200"/>
            <a:ext cx="8915400" cy="6477000"/>
            <a:chOff x="96" y="48"/>
            <a:chExt cx="5616" cy="4080"/>
          </a:xfrm>
        </p:grpSpPr>
        <p:sp>
          <p:nvSpPr>
            <p:cNvPr id="241669" name="Text Box 5"/>
            <p:cNvSpPr txBox="1">
              <a:spLocks noChangeArrowheads="1"/>
            </p:cNvSpPr>
            <p:nvPr/>
          </p:nvSpPr>
          <p:spPr bwMode="auto">
            <a:xfrm>
              <a:off x="240" y="3840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00080"/>
                  </a:solidFill>
                  <a:latin typeface="Comic Sans MS" charset="0"/>
                </a:rPr>
                <a:t>Morinobu Endo, 2004</a:t>
              </a:r>
            </a:p>
          </p:txBody>
        </p:sp>
        <p:pic>
          <p:nvPicPr>
            <p:cNvPr id="24167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8"/>
              <a:ext cx="5616" cy="3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783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49" y="1103927"/>
            <a:ext cx="7990332" cy="4510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000" y="6095976"/>
            <a:ext cx="3201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Lee et al. Science (2008)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864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Intrinsic strength of </a:t>
            </a:r>
            <a:r>
              <a:rPr lang="en-US" dirty="0" err="1" smtClean="0"/>
              <a:t>Graphene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(samples 2 µm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3" y="2271692"/>
            <a:ext cx="8399850" cy="2075422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16" y="3846340"/>
            <a:ext cx="2540074" cy="2540074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09" y="5214095"/>
            <a:ext cx="4517176" cy="11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7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2" y="914005"/>
            <a:ext cx="8648603" cy="1982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173" y="154313"/>
            <a:ext cx="5178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University of Manchester web site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66173" y="1375029"/>
            <a:ext cx="5756729" cy="1375029"/>
            <a:chOff x="166173" y="1375029"/>
            <a:chExt cx="5756729" cy="1375029"/>
          </a:xfrm>
        </p:grpSpPr>
        <p:sp>
          <p:nvSpPr>
            <p:cNvPr id="6" name="Rectangle 5"/>
            <p:cNvSpPr/>
            <p:nvPr/>
          </p:nvSpPr>
          <p:spPr>
            <a:xfrm>
              <a:off x="166173" y="1412552"/>
              <a:ext cx="3988167" cy="37984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22599" y="1375029"/>
              <a:ext cx="700303" cy="37984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54037" y="2370212"/>
              <a:ext cx="700303" cy="37984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07" y="4467808"/>
            <a:ext cx="8484132" cy="12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0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April 2011: </a:t>
            </a:r>
            <a:r>
              <a:rPr lang="en-US" dirty="0" err="1" smtClean="0"/>
              <a:t>graphene</a:t>
            </a:r>
            <a:r>
              <a:rPr lang="en-US" dirty="0" smtClean="0"/>
              <a:t> 10 times stronger than steel (</a:t>
            </a:r>
            <a:r>
              <a:rPr lang="en-US" dirty="0" err="1" smtClean="0"/>
              <a:t>Univerisity</a:t>
            </a:r>
            <a:r>
              <a:rPr lang="en-US" dirty="0" smtClean="0"/>
              <a:t> of </a:t>
            </a:r>
            <a:r>
              <a:rPr lang="en-US" dirty="0" err="1" smtClean="0"/>
              <a:t>Techn</a:t>
            </a:r>
            <a:r>
              <a:rPr lang="en-US" dirty="0" smtClean="0"/>
              <a:t>. Sydney)</a:t>
            </a:r>
          </a:p>
          <a:p>
            <a:pPr marL="0" lvl="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http://</a:t>
            </a:r>
            <a:r>
              <a:rPr lang="en-US" sz="1800" dirty="0" err="1">
                <a:solidFill>
                  <a:prstClr val="black"/>
                </a:solidFill>
              </a:rPr>
              <a:t>www.popsci.com</a:t>
            </a:r>
            <a:r>
              <a:rPr lang="en-US" sz="1800" dirty="0">
                <a:solidFill>
                  <a:prstClr val="black"/>
                </a:solidFill>
              </a:rPr>
              <a:t>/science/article/2011-04/new-</a:t>
            </a:r>
            <a:r>
              <a:rPr lang="en-US" sz="1800" dirty="0" err="1">
                <a:solidFill>
                  <a:prstClr val="black"/>
                </a:solidFill>
              </a:rPr>
              <a:t>graphene</a:t>
            </a:r>
            <a:r>
              <a:rPr lang="en-US" sz="1800" dirty="0">
                <a:solidFill>
                  <a:prstClr val="black"/>
                </a:solidFill>
              </a:rPr>
              <a:t>-material-paper-thin-and-ten-times-stronger-steel</a:t>
            </a:r>
          </a:p>
          <a:p>
            <a:endParaRPr lang="en-US" dirty="0" smtClean="0"/>
          </a:p>
          <a:p>
            <a:r>
              <a:rPr lang="en-US" dirty="0" smtClean="0"/>
              <a:t>April 2014: </a:t>
            </a:r>
            <a:r>
              <a:rPr lang="en-US" dirty="0" err="1"/>
              <a:t>g</a:t>
            </a:r>
            <a:r>
              <a:rPr lang="en-US" dirty="0" err="1" smtClean="0"/>
              <a:t>raphene</a:t>
            </a:r>
            <a:r>
              <a:rPr lang="en-US" dirty="0" smtClean="0"/>
              <a:t> about 100 times </a:t>
            </a:r>
            <a:r>
              <a:rPr lang="en-US" sz="2800" dirty="0" smtClean="0"/>
              <a:t>stronger than steel (Manchester University)</a:t>
            </a:r>
          </a:p>
          <a:p>
            <a:r>
              <a:rPr lang="en-US" sz="2800" dirty="0" smtClean="0"/>
              <a:t>now claimed to be 200 times stronger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http://www.bbc.co.uk/news/science-environment-27113732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dirty="0" smtClean="0"/>
              <a:t>August 2015: </a:t>
            </a:r>
            <a:r>
              <a:rPr lang="en-US" dirty="0" err="1" smtClean="0"/>
              <a:t>graphene</a:t>
            </a:r>
            <a:r>
              <a:rPr lang="en-US" dirty="0" smtClean="0"/>
              <a:t> is 200 times stronger than structural steel (Columbia University)</a:t>
            </a:r>
          </a:p>
          <a:p>
            <a:pPr marL="0" indent="0">
              <a:buNone/>
            </a:pPr>
            <a:r>
              <a:rPr lang="en-US" sz="2000" dirty="0" smtClean="0"/>
              <a:t>http://</a:t>
            </a:r>
            <a:r>
              <a:rPr lang="en-US" sz="2000" dirty="0" err="1" smtClean="0"/>
              <a:t>news.bbc.co.uk</a:t>
            </a:r>
            <a:r>
              <a:rPr lang="en-US" sz="2000" dirty="0" smtClean="0"/>
              <a:t>/1/hi/</a:t>
            </a:r>
            <a:r>
              <a:rPr lang="en-US" sz="2000" dirty="0" err="1" smtClean="0"/>
              <a:t>programmes</a:t>
            </a:r>
            <a:r>
              <a:rPr lang="en-US" sz="2000" dirty="0" smtClean="0"/>
              <a:t>/</a:t>
            </a:r>
            <a:r>
              <a:rPr lang="en-US" sz="2000" dirty="0" err="1" smtClean="0"/>
              <a:t>click_online</a:t>
            </a:r>
            <a:r>
              <a:rPr lang="en-US" sz="2000" dirty="0" smtClean="0"/>
              <a:t>/9491789.stm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4395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2"/>
    </mc:Choice>
    <mc:Fallback xmlns="">
      <p:transition xmlns:p14="http://schemas.microsoft.com/office/powerpoint/2010/main" spd="slow" advTm="91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 n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347"/>
            <a:ext cx="9144000" cy="607978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09589" y="4973608"/>
            <a:ext cx="3706184" cy="811158"/>
            <a:chOff x="1409589" y="4973608"/>
            <a:chExt cx="3706184" cy="81115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169168" y="4973608"/>
              <a:ext cx="1946605" cy="308625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09589" y="5138435"/>
              <a:ext cx="18453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5</a:t>
              </a:r>
              <a:r>
                <a:rPr lang="en-US" sz="3600" dirty="0" smtClean="0">
                  <a:solidFill>
                    <a:schemeClr val="bg1"/>
                  </a:solidFill>
                </a:rPr>
                <a:t>00 </a:t>
              </a:r>
              <a:r>
                <a:rPr lang="en-US" sz="3600" dirty="0" err="1" smtClean="0">
                  <a:solidFill>
                    <a:schemeClr val="bg1"/>
                  </a:solidFill>
                </a:rPr>
                <a:t>MPa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89075" y="721410"/>
            <a:ext cx="2786723" cy="646331"/>
            <a:chOff x="6089075" y="721410"/>
            <a:chExt cx="2786723" cy="646331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6089075" y="1044576"/>
              <a:ext cx="557870" cy="141191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796458" y="721410"/>
              <a:ext cx="2079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0000FF"/>
                  </a:solidFill>
                </a:rPr>
                <a:t>3000 </a:t>
              </a:r>
              <a:r>
                <a:rPr lang="en-US" sz="3600" dirty="0" err="1" smtClean="0">
                  <a:solidFill>
                    <a:srgbClr val="0000FF"/>
                  </a:solidFill>
                </a:rPr>
                <a:t>MPa</a:t>
              </a:r>
              <a:endParaRPr lang="en-US" sz="3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0177" y="1547108"/>
            <a:ext cx="3098216" cy="646331"/>
            <a:chOff x="330177" y="1547108"/>
            <a:chExt cx="3098216" cy="646331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2409517" y="1870274"/>
              <a:ext cx="1018876" cy="16885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0177" y="1547108"/>
              <a:ext cx="2079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1500 </a:t>
              </a:r>
              <a:r>
                <a:rPr lang="en-US" sz="3600" dirty="0" err="1" smtClean="0">
                  <a:solidFill>
                    <a:srgbClr val="FF0000"/>
                  </a:solidFill>
                </a:rPr>
                <a:t>MPa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91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67275" y="3313118"/>
            <a:ext cx="65479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graphene</a:t>
            </a:r>
            <a:r>
              <a:rPr lang="en-US" sz="2400" dirty="0" smtClean="0"/>
              <a:t> monolayers used in the experiments are defect-free because they are so small, something that precludes the existence of flaws — a condition that cannot be satisfied in macroscopic materials.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25356" y="219309"/>
            <a:ext cx="63046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researchers measured the intrinsic strength of the material — that is the maximum stress that a pristine (or defect-free) material can withstand just before all the atoms in a given cross-section are pulled apart at the same time. This was found to be 42 N m</a:t>
            </a:r>
            <a:r>
              <a:rPr lang="en-US" sz="2400" baseline="30000" dirty="0" smtClean="0"/>
              <a:t>–1</a:t>
            </a:r>
            <a:r>
              <a:rPr lang="en-US" sz="2400" dirty="0" smtClean="0"/>
              <a:t> and represents the intrinsic strength of a defect-free sheet.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6430" y="5405301"/>
            <a:ext cx="42601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2008, Physics World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49261" y="6267458"/>
            <a:ext cx="867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physicsworld.com</a:t>
            </a:r>
            <a:r>
              <a:rPr lang="en-US" dirty="0" smtClean="0"/>
              <a:t>/</a:t>
            </a:r>
            <a:r>
              <a:rPr lang="en-US" dirty="0" err="1" smtClean="0"/>
              <a:t>cws</a:t>
            </a:r>
            <a:r>
              <a:rPr lang="en-US" dirty="0" smtClean="0"/>
              <a:t>/article/news/2008/</a:t>
            </a:r>
            <a:r>
              <a:rPr lang="en-US" dirty="0" err="1" smtClean="0"/>
              <a:t>jul</a:t>
            </a:r>
            <a:r>
              <a:rPr lang="en-US" dirty="0" smtClean="0"/>
              <a:t>/17/</a:t>
            </a:r>
            <a:r>
              <a:rPr lang="en-US" dirty="0" err="1" smtClean="0"/>
              <a:t>graphene</a:t>
            </a:r>
            <a:r>
              <a:rPr lang="en-US" dirty="0" smtClean="0"/>
              <a:t>-has-record-breaking-strength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3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D58DCD600000578-0-image-a-22_14446880672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6" y="2065413"/>
            <a:ext cx="8342562" cy="4697626"/>
          </a:xfrm>
          <a:prstGeom prst="rect">
            <a:avLst/>
          </a:prstGeom>
        </p:spPr>
      </p:pic>
      <p:pic>
        <p:nvPicPr>
          <p:cNvPr id="5" name="Picture 4" descr="Screen Shot 2015-11-05 at 13.39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71" y="376825"/>
            <a:ext cx="7375438" cy="1279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652" y="195625"/>
            <a:ext cx="142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Daily Mail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62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" y="220044"/>
            <a:ext cx="8719607" cy="664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6555"/>
            <a:ext cx="7772400" cy="1470025"/>
          </a:xfrm>
        </p:spPr>
        <p:txBody>
          <a:bodyPr/>
          <a:lstStyle/>
          <a:p>
            <a:r>
              <a:rPr lang="en-US" dirty="0" smtClean="0"/>
              <a:t>“100 times stronger than steel”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15749"/>
            <a:ext cx="6400800" cy="711166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www.msm.cam.ac.uk</a:t>
            </a:r>
            <a:r>
              <a:rPr lang="en-US" dirty="0" smtClean="0">
                <a:solidFill>
                  <a:srgbClr val="0000FF"/>
                </a:solidFill>
              </a:rPr>
              <a:t>/phase-trans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719763"/>
            <a:ext cx="3287713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2395" y="2868039"/>
            <a:ext cx="6182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Really? or are we simply lacking scholars?</a:t>
            </a:r>
          </a:p>
          <a:p>
            <a:r>
              <a:rPr lang="en-US" sz="4800" dirty="0" smtClean="0"/>
              <a:t>and fooling the public?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6309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" y="156479"/>
            <a:ext cx="8842810" cy="6632108"/>
          </a:xfrm>
          <a:prstGeom prst="rect">
            <a:avLst/>
          </a:prstGeom>
        </p:spPr>
      </p:pic>
      <p:pic>
        <p:nvPicPr>
          <p:cNvPr id="3" name="Picture 2" descr="pipegang2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66" y="3311782"/>
            <a:ext cx="5030013" cy="33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41300"/>
            <a:ext cx="87153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327400"/>
            <a:ext cx="30765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3225800"/>
            <a:ext cx="4852987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451" y="462937"/>
            <a:ext cx="6783299" cy="60537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7800" y="6332066"/>
            <a:ext cx="1769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Li et al. 1993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8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en-US"/>
              <a:t>Design a new bearing steel</a:t>
            </a:r>
          </a:p>
        </p:txBody>
      </p:sp>
      <p:pic>
        <p:nvPicPr>
          <p:cNvPr id="3076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2640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1950"/>
            <a:ext cx="8610600" cy="48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9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754" y="505093"/>
            <a:ext cx="8269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It is nonsense to talk about the invention of a new material on the basis of just one property.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754" y="2911108"/>
            <a:ext cx="80799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“there is much work between measuring a single attractive property in a single alloy to demonstrating credibility for a particular application”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 smtClean="0">
                <a:solidFill>
                  <a:srgbClr val="0000FF"/>
                </a:solidFill>
              </a:rPr>
              <a:t>Dan Miracle, Materials Science and Technology (2015)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8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981</Words>
  <Application>Microsoft Macintosh PowerPoint</Application>
  <PresentationFormat>On-screen Show (4:3)</PresentationFormat>
  <Paragraphs>127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“100 times stronger than steel”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a new bearing steel</vt:lpstr>
      <vt:lpstr>PowerPoint Presentation</vt:lpstr>
      <vt:lpstr>PowerPoint Presentation</vt:lpstr>
      <vt:lpstr>What is the maximum strength of iron?</vt:lpstr>
      <vt:lpstr>Spider’s silk</vt:lpstr>
      <vt:lpstr>Spider’s silk</vt:lpstr>
      <vt:lpstr>PowerPoint Presentation</vt:lpstr>
      <vt:lpstr>PowerPoint Presentation</vt:lpstr>
      <vt:lpstr>PowerPoint Presentation</vt:lpstr>
      <vt:lpstr>Spider’s silk</vt:lpstr>
      <vt:lpstr>Spider’s silk</vt:lpstr>
      <vt:lpstr>Twinning induced plasticity</vt:lpstr>
      <vt:lpstr>PowerPoint Presentation</vt:lpstr>
      <vt:lpstr>PowerPoint Presentation</vt:lpstr>
      <vt:lpstr>How is the strength of nanotube calculated?</vt:lpstr>
      <vt:lpstr>PowerPoint Presentation</vt:lpstr>
      <vt:lpstr>PowerPoint Presentation</vt:lpstr>
      <vt:lpstr>PowerPoint Presentation</vt:lpstr>
      <vt:lpstr>PowerPoint Presentation</vt:lpstr>
      <vt:lpstr>Entropy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Intrinsic strength of Graphene (samples 2 µm2)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“100 times stronger than steel”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“100 times stronger than steel”</dc:title>
  <dc:creator>gjgh</dc:creator>
  <cp:lastModifiedBy>gjgh</cp:lastModifiedBy>
  <cp:revision>63</cp:revision>
  <dcterms:created xsi:type="dcterms:W3CDTF">2015-11-04T12:15:26Z</dcterms:created>
  <dcterms:modified xsi:type="dcterms:W3CDTF">2015-11-06T07:30:38Z</dcterms:modified>
</cp:coreProperties>
</file>