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320" r:id="rId2"/>
    <p:sldId id="362" r:id="rId3"/>
    <p:sldId id="352" r:id="rId4"/>
    <p:sldId id="357" r:id="rId5"/>
    <p:sldId id="353" r:id="rId6"/>
    <p:sldId id="330" r:id="rId7"/>
    <p:sldId id="329" r:id="rId8"/>
    <p:sldId id="351" r:id="rId9"/>
    <p:sldId id="359" r:id="rId10"/>
    <p:sldId id="360" r:id="rId11"/>
    <p:sldId id="358" r:id="rId12"/>
    <p:sldId id="356" r:id="rId13"/>
    <p:sldId id="361" r:id="rId14"/>
    <p:sldId id="364" r:id="rId15"/>
    <p:sldId id="355" r:id="rId16"/>
    <p:sldId id="365" r:id="rId17"/>
    <p:sldId id="363" r:id="rId18"/>
    <p:sldId id="332" r:id="rId19"/>
    <p:sldId id="335" r:id="rId20"/>
    <p:sldId id="336" r:id="rId21"/>
    <p:sldId id="337" r:id="rId22"/>
    <p:sldId id="338" r:id="rId23"/>
    <p:sldId id="341" r:id="rId24"/>
    <p:sldId id="340" r:id="rId25"/>
    <p:sldId id="339" r:id="rId26"/>
    <p:sldId id="342" r:id="rId27"/>
    <p:sldId id="343" r:id="rId28"/>
    <p:sldId id="345" r:id="rId29"/>
    <p:sldId id="34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CDE"/>
    <a:srgbClr val="FF0000"/>
    <a:srgbClr val="FFFF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79" autoAdjust="0"/>
  </p:normalViewPr>
  <p:slideViewPr>
    <p:cSldViewPr>
      <p:cViewPr>
        <p:scale>
          <a:sx n="139" d="100"/>
          <a:sy n="139" d="100"/>
        </p:scale>
        <p:origin x="-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558472-8A39-5545-AB51-F29847683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8DBA73-F84E-3141-B964-1D84F8165AF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EC8E3C-93B3-F749-8D40-92459590073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E0BC55-D807-7242-A271-99E394B2A33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DB8B57-001B-1A4B-AC98-12ABC4C8D0A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CC79A1-9550-BA43-B17F-04EBF22B0C8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20685F-8591-2C4C-BAC0-9FF26923F3AF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FDAA3-5D0D-E949-AC0A-5674165A1C3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84E7A7-AD87-464B-AC6D-29ADF372853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A4B358-4646-AF43-B64B-024654AB639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1C90FB-5E7A-C743-A8DB-588B103E9F5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E5CF65-47E5-CC4D-B1C0-11035653FA1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A49C68-1FF4-B64E-AA65-0BAB7963F32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ACE71-5163-554B-980E-FFB6A14FA85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E7C823-FE4F-1145-ADDD-8C8F48C33A3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36E5A3-C0ED-6A41-89F5-0BAFDBF2E26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BD279D-5FE6-7443-982F-3E093AA498B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39E-847C-174D-9F32-DDE3DF715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3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238C-8008-B741-B948-6ADEFB73F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2880B-57FE-6F4A-BDE9-8B1F8CDE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371E-9F3C-F74B-9290-E66EAC3FF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A3C7-6F66-5346-8146-230991B9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2E773-D54F-F94F-9CE6-C7C96AD0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F266-4E26-8D44-B1E8-18E7B9A8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9F99-1D33-534F-B256-C1020A11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4859-C7B6-FD40-8377-E610A0E9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19E9-7BC6-7F4C-87AB-A1710B06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C526-7EBC-7443-AFAD-A86C15293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267D28-0878-E64E-9106-6E205820C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Relationship Id="rId6" Type="http://schemas.openxmlformats.org/officeDocument/2006/relationships/image" Target="../media/image47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 rot="-54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68580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Introduction and point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Stereographic projections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Low symmetry systems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Space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Deformation and texture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Interfaces, orientation relationships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Martensitic transformations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80"/>
                </a:solidFill>
                <a:cs typeface="Arial" charset="0"/>
              </a:rPr>
              <a:t>Crystallography</a:t>
            </a: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5410200" y="381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H. K. D. H. Bhadeshia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22 at 06.3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16" y="397524"/>
            <a:ext cx="6689902" cy="57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25538"/>
            <a:ext cx="87074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611188" y="620713"/>
            <a:ext cx="7604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titanate just discussed has no centre of symmetry,</a:t>
            </a:r>
          </a:p>
          <a:p>
            <a:r>
              <a:rPr lang="en-US"/>
              <a:t>piezoelectric.</a:t>
            </a:r>
          </a:p>
        </p:txBody>
      </p:sp>
      <p:pic>
        <p:nvPicPr>
          <p:cNvPr id="245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16338"/>
            <a:ext cx="77628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55650" y="3213100"/>
            <a:ext cx="547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free energy of heterogeneous solution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22 at 06.4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6712"/>
            <a:ext cx="6094416" cy="5314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836712"/>
            <a:ext cx="252740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PYRITE</a:t>
            </a:r>
          </a:p>
          <a:p>
            <a:endParaRPr lang="en-US" dirty="0"/>
          </a:p>
          <a:p>
            <a:r>
              <a:rPr lang="en-US" dirty="0" smtClean="0"/>
              <a:t>(MISIS, Moscow)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1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yrite - FeS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88181"/>
            <a:ext cx="9144000" cy="64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51520" y="6093296"/>
            <a:ext cx="148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Pyrite </a:t>
            </a:r>
            <a:r>
              <a:rPr lang="en-US" i="1" dirty="0"/>
              <a:t>m</a:t>
            </a:r>
            <a:r>
              <a:rPr lang="en-US" dirty="0"/>
              <a:t>3</a:t>
            </a:r>
          </a:p>
        </p:txBody>
      </p:sp>
      <p:pic>
        <p:nvPicPr>
          <p:cNvPr id="2" name="Picture 1" descr="Screen Shot 2017-10-19 at 08.5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65056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879874" cy="345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3116178" cy="378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yrite - FeS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" y="334833"/>
            <a:ext cx="9144000" cy="64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7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1143000" y="4572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Stereograms for systems of low symmetry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00200"/>
            <a:ext cx="5910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636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248400" y="45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2,3,8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1676400" y="5105400"/>
            <a:ext cx="1828800" cy="1524000"/>
            <a:chOff x="1056" y="3216"/>
            <a:chExt cx="1152" cy="960"/>
          </a:xfrm>
        </p:grpSpPr>
        <p:sp>
          <p:nvSpPr>
            <p:cNvPr id="28692" name="Rectangle 7"/>
            <p:cNvSpPr>
              <a:spLocks noChangeArrowheads="1"/>
            </p:cNvSpPr>
            <p:nvPr/>
          </p:nvSpPr>
          <p:spPr bwMode="auto">
            <a:xfrm>
              <a:off x="1056" y="3552"/>
              <a:ext cx="67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8"/>
            <p:cNvSpPr>
              <a:spLocks noChangeShapeType="1"/>
            </p:cNvSpPr>
            <p:nvPr/>
          </p:nvSpPr>
          <p:spPr bwMode="auto">
            <a:xfrm flipH="1" flipV="1">
              <a:off x="1056" y="3552"/>
              <a:ext cx="6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9"/>
            <p:cNvSpPr>
              <a:spLocks noChangeShapeType="1"/>
            </p:cNvSpPr>
            <p:nvPr/>
          </p:nvSpPr>
          <p:spPr bwMode="auto">
            <a:xfrm>
              <a:off x="1584" y="41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11"/>
            <p:cNvSpPr>
              <a:spLocks noChangeShapeType="1"/>
            </p:cNvSpPr>
            <p:nvPr/>
          </p:nvSpPr>
          <p:spPr bwMode="auto">
            <a:xfrm flipV="1">
              <a:off x="1056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12"/>
            <p:cNvSpPr>
              <a:spLocks noChangeShapeType="1"/>
            </p:cNvSpPr>
            <p:nvPr/>
          </p:nvSpPr>
          <p:spPr bwMode="auto">
            <a:xfrm flipV="1">
              <a:off x="1056" y="3360"/>
              <a:ext cx="86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7" name="Group 30"/>
          <p:cNvGrpSpPr>
            <a:grpSpLocks/>
          </p:cNvGrpSpPr>
          <p:nvPr/>
        </p:nvGrpSpPr>
        <p:grpSpPr bwMode="auto">
          <a:xfrm>
            <a:off x="6400800" y="5029200"/>
            <a:ext cx="1447800" cy="1600200"/>
            <a:chOff x="4032" y="3168"/>
            <a:chExt cx="912" cy="1008"/>
          </a:xfrm>
        </p:grpSpPr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4032" y="3521"/>
              <a:ext cx="532" cy="6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4032" y="3521"/>
              <a:ext cx="532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>
              <a:off x="4450" y="4176"/>
              <a:ext cx="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4032" y="3168"/>
              <a:ext cx="0" cy="5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 flipV="1">
              <a:off x="4032" y="3504"/>
              <a:ext cx="86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133600" y="2895600"/>
            <a:ext cx="6477000" cy="304800"/>
            <a:chOff x="1344" y="1824"/>
            <a:chExt cx="4080" cy="192"/>
          </a:xfrm>
        </p:grpSpPr>
        <p:grpSp>
          <p:nvGrpSpPr>
            <p:cNvPr id="28679" name="Group 23"/>
            <p:cNvGrpSpPr>
              <a:grpSpLocks/>
            </p:cNvGrpSpPr>
            <p:nvPr/>
          </p:nvGrpSpPr>
          <p:grpSpPr bwMode="auto">
            <a:xfrm>
              <a:off x="1344" y="1872"/>
              <a:ext cx="1248" cy="144"/>
              <a:chOff x="1344" y="1872"/>
              <a:chExt cx="1248" cy="144"/>
            </a:xfrm>
          </p:grpSpPr>
          <p:sp>
            <p:nvSpPr>
              <p:cNvPr id="28684" name="Oval 20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5" name="Oval 21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Oval 22"/>
              <p:cNvSpPr>
                <a:spLocks noChangeArrowheads="1"/>
              </p:cNvSpPr>
              <p:nvPr/>
            </p:nvSpPr>
            <p:spPr bwMode="auto">
              <a:xfrm>
                <a:off x="244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0" name="Group 28"/>
            <p:cNvGrpSpPr>
              <a:grpSpLocks/>
            </p:cNvGrpSpPr>
            <p:nvPr/>
          </p:nvGrpSpPr>
          <p:grpSpPr bwMode="auto">
            <a:xfrm>
              <a:off x="4176" y="1824"/>
              <a:ext cx="1248" cy="144"/>
              <a:chOff x="4176" y="1824"/>
              <a:chExt cx="1248" cy="144"/>
            </a:xfrm>
          </p:grpSpPr>
          <p:sp>
            <p:nvSpPr>
              <p:cNvPr id="28681" name="Oval 25"/>
              <p:cNvSpPr>
                <a:spLocks noChangeArrowheads="1"/>
              </p:cNvSpPr>
              <p:nvPr/>
            </p:nvSpPr>
            <p:spPr bwMode="auto">
              <a:xfrm>
                <a:off x="4176" y="182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2" name="Oval 26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3" name="Oval 27"/>
              <p:cNvSpPr>
                <a:spLocks noChangeArrowheads="1"/>
              </p:cNvSpPr>
              <p:nvPr/>
            </p:nvSpPr>
            <p:spPr bwMode="auto">
              <a:xfrm>
                <a:off x="5280" y="182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25538"/>
            <a:ext cx="87074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6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905000"/>
            <a:ext cx="40957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7863"/>
            <a:ext cx="400685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2,3,8                                            2,3,5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3925"/>
            <a:ext cx="40068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828800" y="1066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2,3,5</a:t>
            </a:r>
          </a:p>
        </p:txBody>
      </p:sp>
      <p:pic>
        <p:nvPicPr>
          <p:cNvPr id="32771" name="Picture 5" descr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6325"/>
            <a:ext cx="4064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676400" y="6248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normals                                       directions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43363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6004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60575"/>
            <a:ext cx="460851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01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032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36004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810190" y="3371327"/>
            <a:ext cx="1306612" cy="24619"/>
          </a:xfrm>
          <a:custGeom>
            <a:avLst/>
            <a:gdLst>
              <a:gd name="connsiteX0" fmla="*/ 109646 w 1306612"/>
              <a:gd name="connsiteY0" fmla="*/ 0 h 24619"/>
              <a:gd name="connsiteX1" fmla="*/ 0 w 1306612"/>
              <a:gd name="connsiteY1" fmla="*/ 0 h 24619"/>
              <a:gd name="connsiteX2" fmla="*/ 1306612 w 1306612"/>
              <a:gd name="connsiteY2" fmla="*/ 9136 h 2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612" h="24619">
                <a:moveTo>
                  <a:pt x="109646" y="0"/>
                </a:moveTo>
                <a:lnTo>
                  <a:pt x="0" y="0"/>
                </a:lnTo>
                <a:cubicBezTo>
                  <a:pt x="494442" y="49438"/>
                  <a:pt x="60763" y="9136"/>
                  <a:pt x="1306612" y="913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Screenshot 2019-10-27 at 21.24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4597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628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7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302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8" descr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62600"/>
            <a:ext cx="3949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2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1193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8639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852738"/>
            <a:ext cx="34274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2875"/>
            <a:ext cx="462438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0838"/>
            <a:ext cx="74803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6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67200"/>
            <a:ext cx="1149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Weiss zone rule</a:t>
            </a:r>
          </a:p>
        </p:txBody>
      </p:sp>
      <p:pic>
        <p:nvPicPr>
          <p:cNvPr id="43012" name="Picture 9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2385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 descr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1" descr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61722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2296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5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2385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6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5943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8" descr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2362200"/>
            <a:ext cx="2857500" cy="3594100"/>
            <a:chOff x="336" y="1488"/>
            <a:chExt cx="1800" cy="2264"/>
          </a:xfrm>
        </p:grpSpPr>
        <p:pic>
          <p:nvPicPr>
            <p:cNvPr id="45063" name="Picture 9" descr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68"/>
              <a:ext cx="1800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0"/>
            <p:cNvSpPr>
              <a:spLocks noChangeArrowheads="1"/>
            </p:cNvSpPr>
            <p:nvPr/>
          </p:nvSpPr>
          <p:spPr bwMode="auto">
            <a:xfrm>
              <a:off x="624" y="1488"/>
              <a:ext cx="1200" cy="5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Rectangle 11"/>
            <p:cNvSpPr>
              <a:spLocks noChangeArrowheads="1"/>
            </p:cNvSpPr>
            <p:nvPr/>
          </p:nvSpPr>
          <p:spPr bwMode="auto">
            <a:xfrm>
              <a:off x="1104" y="2256"/>
              <a:ext cx="288" cy="2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53" name="Picture 13" descr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1600"/>
            <a:ext cx="3263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69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5942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5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16280"/>
            <a:ext cx="3180755" cy="339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3525"/>
            <a:ext cx="604837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39750" y="333375"/>
            <a:ext cx="915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3</a:t>
            </a:r>
            <a:r>
              <a:rPr lang="en-US" sz="3600" i="1"/>
              <a:t>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6092825"/>
            <a:ext cx="2262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</a:rPr>
              <a:t>polar group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39750" y="333375"/>
            <a:ext cx="1300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6</a:t>
            </a:r>
            <a:r>
              <a:rPr lang="en-US" sz="3600" i="1" dirty="0" smtClean="0"/>
              <a:t>mm</a:t>
            </a:r>
            <a:endParaRPr lang="en-US" sz="3600" i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6092825"/>
            <a:ext cx="2262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</a:rPr>
              <a:t>polar group</a:t>
            </a:r>
          </a:p>
        </p:txBody>
      </p:sp>
      <p:pic>
        <p:nvPicPr>
          <p:cNvPr id="2" name="Picture 1" descr="6m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2" t="4630" r="48967" b="60768"/>
          <a:stretch/>
        </p:blipFill>
        <p:spPr>
          <a:xfrm>
            <a:off x="2503130" y="317518"/>
            <a:ext cx="6101318" cy="56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9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74739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5259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>
                <a:solidFill>
                  <a:srgbClr val="0000FF"/>
                </a:solidFill>
              </a:rPr>
              <a:t>polar group 6</a:t>
            </a:r>
            <a:r>
              <a:rPr lang="en-US" sz="4000" i="1">
                <a:solidFill>
                  <a:srgbClr val="0000FF"/>
                </a:solidFill>
              </a:rPr>
              <a:t>mm</a:t>
            </a:r>
            <a:r>
              <a:rPr lang="en-US" sz="4000">
                <a:solidFill>
                  <a:srgbClr val="0000FF"/>
                </a:solidFill>
              </a:rPr>
              <a:t> GaN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/>
          <p:cNvSpPr txBox="1">
            <a:spLocks noChangeArrowheads="1"/>
          </p:cNvSpPr>
          <p:nvPr/>
        </p:nvSpPr>
        <p:spPr bwMode="auto">
          <a:xfrm>
            <a:off x="67056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tetragonal</a:t>
            </a:r>
          </a:p>
        </p:txBody>
      </p:sp>
      <p:pic>
        <p:nvPicPr>
          <p:cNvPr id="19458" name="Picture 1" descr="Screen Shot 2013-10-14 at 12.0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21388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Screen Shot 2013-10-14 at 12.01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963863"/>
            <a:ext cx="2933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Screen Shot 2013-10-14 at 12.01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25538"/>
            <a:ext cx="226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53403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165850"/>
            <a:ext cx="405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lattice type and point group?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40338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Point group 4mm, tetragonal</a:t>
            </a:r>
          </a:p>
        </p:txBody>
      </p:sp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323850" y="692150"/>
            <a:ext cx="2921000" cy="2911475"/>
            <a:chOff x="323528" y="692696"/>
            <a:chExt cx="2922044" cy="2911685"/>
          </a:xfrm>
        </p:grpSpPr>
        <p:pic>
          <p:nvPicPr>
            <p:cNvPr id="21515" name="Picture 2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99984"/>
              <a:ext cx="2649013" cy="240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Box 6"/>
            <p:cNvSpPr txBox="1">
              <a:spLocks noChangeArrowheads="1"/>
            </p:cNvSpPr>
            <p:nvPr/>
          </p:nvSpPr>
          <p:spPr bwMode="auto">
            <a:xfrm>
              <a:off x="323528" y="692696"/>
              <a:ext cx="29220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3366FF"/>
                  </a:solidFill>
                </a:rPr>
                <a:t>pole of general form</a:t>
              </a:r>
            </a:p>
          </p:txBody>
        </p:sp>
      </p:grpSp>
      <p:grpSp>
        <p:nvGrpSpPr>
          <p:cNvPr id="21507" name="Group 10"/>
          <p:cNvGrpSpPr>
            <a:grpSpLocks/>
          </p:cNvGrpSpPr>
          <p:nvPr/>
        </p:nvGrpSpPr>
        <p:grpSpPr bwMode="auto">
          <a:xfrm>
            <a:off x="4572000" y="765175"/>
            <a:ext cx="2716213" cy="2824163"/>
            <a:chOff x="4572000" y="764704"/>
            <a:chExt cx="2716759" cy="2824512"/>
          </a:xfrm>
        </p:grpSpPr>
        <p:pic>
          <p:nvPicPr>
            <p:cNvPr id="21513" name="Picture 5" descr="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974" y="1196752"/>
              <a:ext cx="2446160" cy="239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Box 8"/>
            <p:cNvSpPr txBox="1">
              <a:spLocks noChangeArrowheads="1"/>
            </p:cNvSpPr>
            <p:nvPr/>
          </p:nvSpPr>
          <p:spPr bwMode="auto">
            <a:xfrm>
              <a:off x="4572000" y="764704"/>
              <a:ext cx="27167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3366FF"/>
                  </a:solidFill>
                </a:rPr>
                <a:t>operate 4-fold axis</a:t>
              </a:r>
            </a:p>
          </p:txBody>
        </p:sp>
      </p:grp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684213" y="3789363"/>
            <a:ext cx="2386012" cy="2851150"/>
            <a:chOff x="683568" y="3789040"/>
            <a:chExt cx="2386498" cy="2851025"/>
          </a:xfrm>
        </p:grpSpPr>
        <p:pic>
          <p:nvPicPr>
            <p:cNvPr id="21511" name="Picture 3" descr="c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283398"/>
              <a:ext cx="2386498" cy="235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Box 9"/>
            <p:cNvSpPr txBox="1">
              <a:spLocks noChangeArrowheads="1"/>
            </p:cNvSpPr>
            <p:nvPr/>
          </p:nvSpPr>
          <p:spPr bwMode="auto">
            <a:xfrm>
              <a:off x="683568" y="3789040"/>
              <a:ext cx="22713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3366FF"/>
                  </a:solidFill>
                </a:rPr>
                <a:t>operate mirrors</a:t>
              </a:r>
            </a:p>
          </p:txBody>
        </p:sp>
      </p:grpSp>
      <p:pic>
        <p:nvPicPr>
          <p:cNvPr id="13" name="Picture 12" descr="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259238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2565400"/>
            <a:ext cx="7494587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a general location x,y,z with a site symmetry 1</a:t>
            </a:r>
          </a:p>
          <a:p>
            <a:r>
              <a:rPr lang="en-US" sz="2800"/>
              <a:t>would require 8 such atoms in the cell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Screen Shot 2013-10-14 at 15.2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908300"/>
            <a:ext cx="6959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5" descr="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17303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6250"/>
            <a:ext cx="17256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9275"/>
            <a:ext cx="18049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1"/>
          <p:cNvSpPr txBox="1">
            <a:spLocks noChangeArrowheads="1"/>
          </p:cNvSpPr>
          <p:nvPr/>
        </p:nvSpPr>
        <p:spPr bwMode="auto">
          <a:xfrm>
            <a:off x="7164388" y="6237288"/>
            <a:ext cx="113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P4</a:t>
            </a:r>
            <a:r>
              <a:rPr lang="en-US" i="1"/>
              <a:t>mm</a:t>
            </a:r>
          </a:p>
        </p:txBody>
      </p:sp>
      <p:pic>
        <p:nvPicPr>
          <p:cNvPr id="23558" name="Picture 1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952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933825"/>
            <a:ext cx="20669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8-10-22 at 05.30.4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22 at 06.3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703"/>
            <a:ext cx="9144000" cy="46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142</Words>
  <Application>Microsoft Macintosh PowerPoint</Application>
  <PresentationFormat>On-screen Show (4:3)</PresentationFormat>
  <Paragraphs>53</Paragraphs>
  <Slides>29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gjgh</cp:lastModifiedBy>
  <cp:revision>187</cp:revision>
  <dcterms:created xsi:type="dcterms:W3CDTF">2007-10-03T15:32:57Z</dcterms:created>
  <dcterms:modified xsi:type="dcterms:W3CDTF">2019-10-28T08:47:34Z</dcterms:modified>
</cp:coreProperties>
</file>