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305" r:id="rId3"/>
    <p:sldId id="259" r:id="rId4"/>
    <p:sldId id="289" r:id="rId5"/>
    <p:sldId id="256" r:id="rId6"/>
    <p:sldId id="284" r:id="rId7"/>
    <p:sldId id="322" r:id="rId8"/>
    <p:sldId id="286" r:id="rId9"/>
    <p:sldId id="291" r:id="rId10"/>
    <p:sldId id="293" r:id="rId11"/>
    <p:sldId id="310" r:id="rId12"/>
    <p:sldId id="311" r:id="rId13"/>
    <p:sldId id="294" r:id="rId14"/>
    <p:sldId id="295" r:id="rId15"/>
    <p:sldId id="290" r:id="rId16"/>
    <p:sldId id="303" r:id="rId17"/>
    <p:sldId id="299" r:id="rId18"/>
    <p:sldId id="301" r:id="rId19"/>
    <p:sldId id="300" r:id="rId20"/>
    <p:sldId id="316" r:id="rId21"/>
    <p:sldId id="317" r:id="rId22"/>
    <p:sldId id="319" r:id="rId23"/>
    <p:sldId id="318" r:id="rId24"/>
    <p:sldId id="320" r:id="rId25"/>
    <p:sldId id="315" r:id="rId26"/>
    <p:sldId id="321" r:id="rId27"/>
    <p:sldId id="324" r:id="rId28"/>
    <p:sldId id="325" r:id="rId29"/>
    <p:sldId id="326" r:id="rId30"/>
    <p:sldId id="323" r:id="rId31"/>
    <p:sldId id="307" r:id="rId32"/>
    <p:sldId id="308" r:id="rId33"/>
    <p:sldId id="309" r:id="rId34"/>
    <p:sldId id="312" r:id="rId35"/>
    <p:sldId id="313" r:id="rId36"/>
    <p:sldId id="314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7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DAD2413-DB7C-C048-9E98-BA17B9728635}" type="datetimeFigureOut">
              <a:rPr lang="en-US"/>
              <a:pPr>
                <a:defRPr/>
              </a:pPr>
              <a:t>29/10/19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B3390B-A67D-F848-843B-EAB5F9C19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87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59D887-BEAD-104C-8517-017C39C5B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30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690F22-812C-5445-A877-44B3206FACF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792455-C3BB-C742-AF2C-1E63D8D9BAC1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16AA0A-8335-7245-B59E-0CF758C6380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2B94BB-1B99-2843-A162-373447C4B322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E5CF65-47E5-CC4D-B1C0-11035653FA13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2FBADE-CD19-1F42-8317-1E848E70596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83C06A-F657-5C4B-BC64-05D1897BC13A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D290F7-9A64-BB4A-A1EF-9DE2292E415B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7015B9-074F-CF45-A1C4-D7D496DA29A3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C6C49-721B-D54B-BABF-A8A108770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0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07021-7CAD-2543-9D34-E2CDEC674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6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637A0-70A9-674C-B41D-7ADB4D5FE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9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9AC01-A576-4146-AA1C-5FBC55E17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464F4-60F0-0B4C-951C-6C4B52C30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96FE5-DC69-F940-8563-68DFD5A8A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3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6B003-26A3-3645-8043-1A522CF93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9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0BE51-3055-C243-9DA1-762047F21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E03DE-0E74-A543-8C0A-A7C4C6435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9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AAC6C-72DE-6143-AB85-79080B184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6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F1AB4-3452-9347-B57B-43650578F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7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B98069D-F5FF-F540-9223-674287A5B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 rot="-5400000">
            <a:off x="1781175" y="2662238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800" y="1066800"/>
            <a:ext cx="6858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Reciprocal Lattice &amp; Diffraction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Martensitic transformations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457200" y="228600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80"/>
                </a:solidFill>
                <a:cs typeface="Arial" charset="0"/>
              </a:rPr>
              <a:t>Crystallography</a:t>
            </a:r>
          </a:p>
        </p:txBody>
      </p:sp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5410200" y="381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H. K. D. H. Bhadeshia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188"/>
            <a:ext cx="6911975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164288" y="147876"/>
            <a:ext cx="1728192" cy="6015596"/>
            <a:chOff x="7164288" y="147876"/>
            <a:chExt cx="1728192" cy="60155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4288" y="147876"/>
              <a:ext cx="1728192" cy="20838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8304" y="2852935"/>
              <a:ext cx="1512168" cy="331053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899592" y="2420888"/>
            <a:ext cx="6968863" cy="221599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800" dirty="0" smtClean="0"/>
              <a:t>Primitive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188"/>
            <a:ext cx="6911975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208" y="332656"/>
            <a:ext cx="2441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Centre of </a:t>
            </a:r>
          </a:p>
          <a:p>
            <a:r>
              <a:rPr lang="en-US" sz="3600" dirty="0" smtClean="0"/>
              <a:t>symmetry?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906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2879874" cy="345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92696"/>
            <a:ext cx="3116178" cy="378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869160"/>
            <a:ext cx="51086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therefore, triads are </a:t>
            </a:r>
          </a:p>
          <a:p>
            <a:r>
              <a:rPr lang="en-US" sz="4400" dirty="0" smtClean="0"/>
              <a:t>inversion triads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3595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6911975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7235825" y="765175"/>
            <a:ext cx="679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i="1"/>
              <a:t>P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308850" y="1773238"/>
            <a:ext cx="10128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i="1"/>
              <a:t>Pn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50825" y="4724400"/>
            <a:ext cx="8710613" cy="708025"/>
            <a:chOff x="251520" y="4725144"/>
            <a:chExt cx="8709327" cy="707886"/>
          </a:xfrm>
        </p:grpSpPr>
        <p:cxnSp>
          <p:nvCxnSpPr>
            <p:cNvPr id="29701" name="Straight Connector 5"/>
            <p:cNvCxnSpPr>
              <a:cxnSpLocks noChangeShapeType="1"/>
            </p:cNvCxnSpPr>
            <p:nvPr/>
          </p:nvCxnSpPr>
          <p:spPr bwMode="auto">
            <a:xfrm flipH="1">
              <a:off x="251520" y="4797152"/>
              <a:ext cx="7992888" cy="72008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702" name="TextBox 6"/>
            <p:cNvSpPr txBox="1">
              <a:spLocks noChangeArrowheads="1"/>
            </p:cNvSpPr>
            <p:nvPr/>
          </p:nvSpPr>
          <p:spPr bwMode="auto">
            <a:xfrm>
              <a:off x="7236296" y="4725144"/>
              <a:ext cx="172455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4000">
                  <a:solidFill>
                    <a:srgbClr val="008000"/>
                  </a:solidFill>
                </a:rPr>
                <a:t>n-glide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6913562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7235825" y="765175"/>
            <a:ext cx="679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i="1"/>
              <a:t>P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7308850" y="1773238"/>
            <a:ext cx="10128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i="1"/>
              <a:t>Pn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9388" y="0"/>
            <a:ext cx="8655050" cy="6802438"/>
            <a:chOff x="179512" y="0"/>
            <a:chExt cx="8654431" cy="6803059"/>
          </a:xfrm>
        </p:grpSpPr>
        <p:cxnSp>
          <p:nvCxnSpPr>
            <p:cNvPr id="31755" name="Straight Connector 8"/>
            <p:cNvCxnSpPr>
              <a:cxnSpLocks noChangeShapeType="1"/>
            </p:cNvCxnSpPr>
            <p:nvPr/>
          </p:nvCxnSpPr>
          <p:spPr bwMode="auto">
            <a:xfrm flipH="1" flipV="1">
              <a:off x="179512" y="0"/>
              <a:ext cx="6768752" cy="674136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6" name="TextBox 10"/>
            <p:cNvSpPr txBox="1">
              <a:spLocks noChangeArrowheads="1"/>
            </p:cNvSpPr>
            <p:nvPr/>
          </p:nvSpPr>
          <p:spPr bwMode="auto">
            <a:xfrm>
              <a:off x="7443819" y="6156728"/>
              <a:ext cx="13901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600">
                  <a:solidFill>
                    <a:srgbClr val="FF0000"/>
                  </a:solidFill>
                </a:rPr>
                <a:t>mirror</a:t>
              </a:r>
            </a:p>
          </p:txBody>
        </p:sp>
      </p:grpSp>
      <p:grpSp>
        <p:nvGrpSpPr>
          <p:cNvPr id="31749" name="Group 14"/>
          <p:cNvGrpSpPr>
            <a:grpSpLocks/>
          </p:cNvGrpSpPr>
          <p:nvPr/>
        </p:nvGrpSpPr>
        <p:grpSpPr bwMode="auto">
          <a:xfrm>
            <a:off x="7308850" y="2492375"/>
            <a:ext cx="1327150" cy="1057275"/>
            <a:chOff x="7308304" y="2492896"/>
            <a:chExt cx="1327379" cy="1057473"/>
          </a:xfrm>
        </p:grpSpPr>
        <p:sp>
          <p:nvSpPr>
            <p:cNvPr id="31753" name="TextBox 12"/>
            <p:cNvSpPr txBox="1">
              <a:spLocks noChangeArrowheads="1"/>
            </p:cNvSpPr>
            <p:nvPr/>
          </p:nvSpPr>
          <p:spPr bwMode="auto">
            <a:xfrm>
              <a:off x="7308304" y="2780928"/>
              <a:ext cx="132737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4400" i="1"/>
                <a:t>Pn3</a:t>
              </a:r>
            </a:p>
          </p:txBody>
        </p:sp>
        <p:sp>
          <p:nvSpPr>
            <p:cNvPr id="31754" name="TextBox 13"/>
            <p:cNvSpPr txBox="1">
              <a:spLocks noChangeArrowheads="1"/>
            </p:cNvSpPr>
            <p:nvPr/>
          </p:nvSpPr>
          <p:spPr bwMode="auto">
            <a:xfrm>
              <a:off x="8100392" y="2492896"/>
              <a:ext cx="3686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_</a:t>
              </a:r>
            </a:p>
          </p:txBody>
        </p:sp>
      </p:grpSp>
      <p:grpSp>
        <p:nvGrpSpPr>
          <p:cNvPr id="31750" name="Group 15"/>
          <p:cNvGrpSpPr>
            <a:grpSpLocks/>
          </p:cNvGrpSpPr>
          <p:nvPr/>
        </p:nvGrpSpPr>
        <p:grpSpPr bwMode="auto">
          <a:xfrm>
            <a:off x="7380288" y="3573463"/>
            <a:ext cx="1797050" cy="1057275"/>
            <a:chOff x="7308304" y="2492896"/>
            <a:chExt cx="1797410" cy="1057473"/>
          </a:xfrm>
        </p:grpSpPr>
        <p:sp>
          <p:nvSpPr>
            <p:cNvPr id="31751" name="TextBox 16"/>
            <p:cNvSpPr txBox="1">
              <a:spLocks noChangeArrowheads="1"/>
            </p:cNvSpPr>
            <p:nvPr/>
          </p:nvSpPr>
          <p:spPr bwMode="auto">
            <a:xfrm>
              <a:off x="7308304" y="2780928"/>
              <a:ext cx="179741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4400" i="1"/>
                <a:t>Pn3m</a:t>
              </a:r>
            </a:p>
          </p:txBody>
        </p:sp>
        <p:sp>
          <p:nvSpPr>
            <p:cNvPr id="31752" name="TextBox 17"/>
            <p:cNvSpPr txBox="1">
              <a:spLocks noChangeArrowheads="1"/>
            </p:cNvSpPr>
            <p:nvPr/>
          </p:nvSpPr>
          <p:spPr bwMode="auto">
            <a:xfrm>
              <a:off x="8100392" y="2492896"/>
              <a:ext cx="3686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_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66960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380288" y="3667869"/>
            <a:ext cx="1797050" cy="1057275"/>
            <a:chOff x="7380288" y="3573463"/>
            <a:chExt cx="1797050" cy="1057275"/>
          </a:xfrm>
        </p:grpSpPr>
        <p:sp>
          <p:nvSpPr>
            <p:cNvPr id="32770" name="TextBox 5"/>
            <p:cNvSpPr txBox="1">
              <a:spLocks noChangeArrowheads="1"/>
            </p:cNvSpPr>
            <p:nvPr/>
          </p:nvSpPr>
          <p:spPr bwMode="auto">
            <a:xfrm>
              <a:off x="7380288" y="3860800"/>
              <a:ext cx="179705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4400" i="1" dirty="0"/>
                <a:t>Pn3m</a:t>
              </a:r>
            </a:p>
          </p:txBody>
        </p:sp>
        <p:sp>
          <p:nvSpPr>
            <p:cNvPr id="32771" name="TextBox 6"/>
            <p:cNvSpPr txBox="1">
              <a:spLocks noChangeArrowheads="1"/>
            </p:cNvSpPr>
            <p:nvPr/>
          </p:nvSpPr>
          <p:spPr bwMode="auto">
            <a:xfrm>
              <a:off x="8172450" y="3573463"/>
              <a:ext cx="3683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_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99392"/>
            <a:ext cx="6911975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260648"/>
            <a:ext cx="840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Cu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5157192"/>
            <a:ext cx="1586528" cy="1055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436" y="44624"/>
            <a:ext cx="1623494" cy="1080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5301208"/>
            <a:ext cx="583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5940152" y="5445224"/>
            <a:ext cx="648072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7937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831850"/>
            <a:ext cx="8215313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709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7383463" y="304800"/>
            <a:ext cx="1535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PYRITE</a:t>
            </a:r>
          </a:p>
          <a:p>
            <a:r>
              <a:rPr lang="en-US"/>
              <a:t>from Peru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3"/>
          <a:stretch/>
        </p:blipFill>
        <p:spPr bwMode="auto">
          <a:xfrm>
            <a:off x="323528" y="260648"/>
            <a:ext cx="5976664" cy="58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7668344" y="188640"/>
            <a:ext cx="1296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PYRITE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68344" y="908720"/>
            <a:ext cx="1188647" cy="1106834"/>
            <a:chOff x="5292080" y="5611887"/>
            <a:chExt cx="1188647" cy="1106834"/>
          </a:xfrm>
        </p:grpSpPr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5292080" y="5949280"/>
              <a:ext cx="118864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4400" dirty="0" smtClean="0">
                  <a:solidFill>
                    <a:srgbClr val="FF0000"/>
                  </a:solidFill>
                </a:rPr>
                <a:t>P</a:t>
              </a:r>
              <a:r>
                <a:rPr lang="en-US" sz="4400" i="1" dirty="0">
                  <a:solidFill>
                    <a:srgbClr val="FF0000"/>
                  </a:solidFill>
                </a:rPr>
                <a:t>a</a:t>
              </a:r>
              <a:r>
                <a:rPr lang="en-US" sz="4400" dirty="0" smtClean="0">
                  <a:solidFill>
                    <a:srgbClr val="FF0000"/>
                  </a:solidFill>
                </a:rPr>
                <a:t>3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6012160" y="5611887"/>
              <a:ext cx="37256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44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Screen Shot 2013-10-14 at 15.2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908300"/>
            <a:ext cx="69596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5" descr="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7303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76250"/>
            <a:ext cx="1725612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49275"/>
            <a:ext cx="1804988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1"/>
          <p:cNvSpPr txBox="1">
            <a:spLocks noChangeArrowheads="1"/>
          </p:cNvSpPr>
          <p:nvPr/>
        </p:nvSpPr>
        <p:spPr bwMode="auto">
          <a:xfrm>
            <a:off x="7164388" y="6237288"/>
            <a:ext cx="1133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P4</a:t>
            </a:r>
            <a:r>
              <a:rPr lang="en-US" i="1"/>
              <a:t>mm</a:t>
            </a:r>
          </a:p>
        </p:txBody>
      </p:sp>
      <p:pic>
        <p:nvPicPr>
          <p:cNvPr id="23558" name="Picture 1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4813"/>
            <a:ext cx="195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933825"/>
            <a:ext cx="20669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10-22 at 05.30.4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172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28 at 17.26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75" y="499980"/>
            <a:ext cx="64516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5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28 at 17.27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534"/>
            <a:ext cx="5526940" cy="6814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4581128"/>
            <a:ext cx="9245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 smtClean="0"/>
              <a:t>P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388342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28 at 17.2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0259"/>
            <a:ext cx="5364088" cy="6733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8304" y="2780928"/>
            <a:ext cx="1426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 err="1" smtClean="0"/>
              <a:t>Pn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242882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28 at 17.2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58557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2298" y="2780928"/>
            <a:ext cx="21317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 smtClean="0"/>
              <a:t>Pnm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129030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28 at 17.29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-19978"/>
            <a:ext cx="4902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933056"/>
            <a:ext cx="26024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 err="1" smtClean="0"/>
              <a:t>Pnma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129074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36" y="476671"/>
            <a:ext cx="8512928" cy="57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14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28 at 17.2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58557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824"/>
          <a:stretch/>
        </p:blipFill>
        <p:spPr>
          <a:xfrm>
            <a:off x="6239474" y="1412776"/>
            <a:ext cx="2871182" cy="291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2946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6515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8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62400"/>
            <a:ext cx="3429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6" descr="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81200"/>
            <a:ext cx="17922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7" descr="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0"/>
            <a:ext cx="150812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48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3429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355725" y="428625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diad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6842125" y="352425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triad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1373188" y="1524000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diad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6934200" y="152400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diad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533400" y="6096000"/>
            <a:ext cx="111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omega</a:t>
            </a:r>
          </a:p>
        </p:txBody>
      </p:sp>
      <p:sp>
        <p:nvSpPr>
          <p:cNvPr id="44039" name="Text Box 10"/>
          <p:cNvSpPr txBox="1">
            <a:spLocks noChangeArrowheads="1"/>
          </p:cNvSpPr>
          <p:nvPr/>
        </p:nvSpPr>
        <p:spPr bwMode="auto">
          <a:xfrm>
            <a:off x="5410200" y="6096000"/>
            <a:ext cx="157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aluminium</a:t>
            </a:r>
          </a:p>
        </p:txBody>
      </p:sp>
      <p:pic>
        <p:nvPicPr>
          <p:cNvPr id="44040" name="Picture 15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3467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6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209800"/>
            <a:ext cx="35290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6" descr="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91200"/>
            <a:ext cx="17922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7" descr="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638800"/>
            <a:ext cx="150812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11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90500"/>
            <a:ext cx="77089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16764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4100"/>
            <a:ext cx="8991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576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399732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95288" y="3933825"/>
          <a:ext cx="4752975" cy="2590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84325"/>
                <a:gridCol w="1584325"/>
                <a:gridCol w="1584325"/>
              </a:tblGrid>
              <a:tr h="51816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Cu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49" marR="91449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marL="91449" marR="91449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-0.5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0.5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marL="91449" marR="91449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-0.5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-0.5</a:t>
                      </a:r>
                      <a:endParaRPr lang="en-US" sz="2800" dirty="0"/>
                    </a:p>
                  </a:txBody>
                  <a:tcPr marL="91449" marR="91449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0.5</a:t>
                      </a:r>
                      <a:endParaRPr lang="en-US" sz="2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-0.5</a:t>
                      </a:r>
                      <a:endParaRPr lang="en-US" sz="2800" dirty="0"/>
                    </a:p>
                  </a:txBody>
                  <a:tcPr marL="91449" marR="91449"/>
                </a:tc>
              </a:tr>
            </a:tbl>
          </a:graphicData>
        </a:graphic>
      </p:graphicFrame>
      <p:sp>
        <p:nvSpPr>
          <p:cNvPr id="28718" name="TextBox 9"/>
          <p:cNvSpPr txBox="1">
            <a:spLocks noChangeArrowheads="1"/>
          </p:cNvSpPr>
          <p:nvPr/>
        </p:nvSpPr>
        <p:spPr bwMode="auto">
          <a:xfrm>
            <a:off x="5867400" y="501332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PRIMITIVE CUBIC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04664"/>
            <a:ext cx="1155192" cy="13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463"/>
            <a:ext cx="9144000" cy="62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9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4" r="50217"/>
          <a:stretch/>
        </p:blipFill>
        <p:spPr bwMode="auto">
          <a:xfrm>
            <a:off x="323528" y="188640"/>
            <a:ext cx="7200726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971600" y="1340768"/>
            <a:ext cx="5904656" cy="42484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475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6335712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6844686" y="476672"/>
            <a:ext cx="229931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i="1" dirty="0" smtClean="0"/>
              <a:t>point </a:t>
            </a:r>
          </a:p>
          <a:p>
            <a:r>
              <a:rPr lang="en-US" sz="3600" i="1" dirty="0" smtClean="0"/>
              <a:t>symmetry </a:t>
            </a:r>
          </a:p>
          <a:p>
            <a:r>
              <a:rPr lang="en-US" sz="3600" i="1" dirty="0" smtClean="0"/>
              <a:t>1</a:t>
            </a:r>
          </a:p>
          <a:p>
            <a:endParaRPr lang="en-US" sz="3600" dirty="0" smtClean="0"/>
          </a:p>
          <a:p>
            <a:r>
              <a:rPr lang="en-US" sz="3600" dirty="0" smtClean="0"/>
              <a:t>atom at</a:t>
            </a:r>
          </a:p>
          <a:p>
            <a:r>
              <a:rPr lang="en-US" sz="3600" dirty="0" smtClean="0"/>
              <a:t>x</a:t>
            </a:r>
            <a:r>
              <a:rPr lang="en-US" sz="3600" dirty="0"/>
              <a:t>, y, z</a:t>
            </a:r>
          </a:p>
        </p:txBody>
      </p:sp>
    </p:spTree>
    <p:extLst>
      <p:ext uri="{BB962C8B-B14F-4D97-AF65-F5344CB8AC3E}">
        <p14:creationId xmlns:p14="http://schemas.microsoft.com/office/powerpoint/2010/main" val="320016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2"/>
          <p:cNvSpPr txBox="1">
            <a:spLocks noChangeArrowheads="1"/>
          </p:cNvSpPr>
          <p:nvPr/>
        </p:nvSpPr>
        <p:spPr bwMode="auto">
          <a:xfrm>
            <a:off x="6660232" y="836712"/>
            <a:ext cx="229931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i="1" dirty="0" smtClean="0"/>
              <a:t>point </a:t>
            </a:r>
          </a:p>
          <a:p>
            <a:r>
              <a:rPr lang="en-US" sz="3600" i="1" dirty="0" smtClean="0"/>
              <a:t>symmetry </a:t>
            </a:r>
          </a:p>
          <a:p>
            <a:r>
              <a:rPr lang="en-US" sz="3600" i="1" dirty="0" smtClean="0"/>
              <a:t>m</a:t>
            </a:r>
            <a:endParaRPr lang="en-US" sz="3600" i="1" dirty="0"/>
          </a:p>
          <a:p>
            <a:endParaRPr lang="en-US" sz="3600" dirty="0" smtClean="0"/>
          </a:p>
          <a:p>
            <a:r>
              <a:rPr lang="en-US" sz="3600" dirty="0"/>
              <a:t>a</a:t>
            </a:r>
            <a:r>
              <a:rPr lang="en-US" sz="3600" dirty="0" smtClean="0"/>
              <a:t>tom at </a:t>
            </a:r>
          </a:p>
          <a:p>
            <a:r>
              <a:rPr lang="en-US" sz="3600" dirty="0" smtClean="0"/>
              <a:t>x</a:t>
            </a:r>
            <a:r>
              <a:rPr lang="en-US" sz="3600" dirty="0"/>
              <a:t>, x, z</a:t>
            </a:r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626427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3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2486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41366"/>
            <a:ext cx="1586528" cy="10553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67744" y="44624"/>
            <a:ext cx="6807186" cy="1080120"/>
            <a:chOff x="2267744" y="44624"/>
            <a:chExt cx="6807186" cy="10801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1436" y="44624"/>
              <a:ext cx="1623494" cy="108012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267744" y="332656"/>
              <a:ext cx="5112568" cy="504056"/>
              <a:chOff x="2267744" y="332656"/>
              <a:chExt cx="5112568" cy="504056"/>
            </a:xfrm>
          </p:grpSpPr>
          <p:sp>
            <p:nvSpPr>
              <p:cNvPr id="4" name="Oval 3"/>
              <p:cNvSpPr/>
              <p:nvPr/>
            </p:nvSpPr>
            <p:spPr bwMode="auto">
              <a:xfrm>
                <a:off x="7020272" y="332656"/>
                <a:ext cx="360040" cy="36004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2267744" y="476672"/>
                <a:ext cx="360040" cy="360040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392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67818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62575"/>
            <a:ext cx="82296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914400"/>
            <a:ext cx="8166100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84213" y="4473575"/>
            <a:ext cx="1439862" cy="13684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3554" name="Straight Connector 3"/>
          <p:cNvCxnSpPr>
            <a:cxnSpLocks noChangeShapeType="1"/>
            <a:stCxn id="2" idx="1"/>
            <a:endCxn id="2" idx="3"/>
          </p:cNvCxnSpPr>
          <p:nvPr/>
        </p:nvCxnSpPr>
        <p:spPr bwMode="auto">
          <a:xfrm>
            <a:off x="684213" y="5157788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5" name="Straight Connector 6"/>
          <p:cNvCxnSpPr>
            <a:cxnSpLocks noChangeShapeType="1"/>
            <a:stCxn id="2" idx="0"/>
            <a:endCxn id="2" idx="2"/>
          </p:cNvCxnSpPr>
          <p:nvPr/>
        </p:nvCxnSpPr>
        <p:spPr bwMode="auto">
          <a:xfrm>
            <a:off x="1403350" y="44735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6" name="Straight Arrow Connector 8"/>
          <p:cNvCxnSpPr>
            <a:cxnSpLocks noChangeShapeType="1"/>
          </p:cNvCxnSpPr>
          <p:nvPr/>
        </p:nvCxnSpPr>
        <p:spPr bwMode="auto">
          <a:xfrm>
            <a:off x="684213" y="5192713"/>
            <a:ext cx="719137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 bwMode="auto">
          <a:xfrm>
            <a:off x="2555875" y="4508500"/>
            <a:ext cx="1439863" cy="13684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3558" name="Straight Connector 15"/>
          <p:cNvCxnSpPr>
            <a:cxnSpLocks noChangeShapeType="1"/>
            <a:stCxn id="15" idx="1"/>
            <a:endCxn id="15" idx="3"/>
          </p:cNvCxnSpPr>
          <p:nvPr/>
        </p:nvCxnSpPr>
        <p:spPr bwMode="auto">
          <a:xfrm>
            <a:off x="2555875" y="5192713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Straight Connector 16"/>
          <p:cNvCxnSpPr>
            <a:cxnSpLocks noChangeShapeType="1"/>
            <a:stCxn id="15" idx="0"/>
            <a:endCxn id="15" idx="2"/>
          </p:cNvCxnSpPr>
          <p:nvPr/>
        </p:nvCxnSpPr>
        <p:spPr bwMode="auto">
          <a:xfrm>
            <a:off x="3276600" y="4508500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0" name="Straight Arrow Connector 17"/>
          <p:cNvCxnSpPr>
            <a:cxnSpLocks noChangeShapeType="1"/>
          </p:cNvCxnSpPr>
          <p:nvPr/>
        </p:nvCxnSpPr>
        <p:spPr bwMode="auto">
          <a:xfrm>
            <a:off x="2555875" y="5229225"/>
            <a:ext cx="720725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1" name="Straight Arrow Connector 18"/>
          <p:cNvCxnSpPr>
            <a:cxnSpLocks noChangeShapeType="1"/>
            <a:endCxn id="15" idx="0"/>
          </p:cNvCxnSpPr>
          <p:nvPr/>
        </p:nvCxnSpPr>
        <p:spPr bwMode="auto">
          <a:xfrm flipV="1">
            <a:off x="3276600" y="4508500"/>
            <a:ext cx="0" cy="68421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/>
          <p:nvPr/>
        </p:nvSpPr>
        <p:spPr bwMode="auto">
          <a:xfrm>
            <a:off x="4427538" y="4473575"/>
            <a:ext cx="1439862" cy="13684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3563" name="Straight Connector 21"/>
          <p:cNvCxnSpPr>
            <a:cxnSpLocks noChangeShapeType="1"/>
            <a:stCxn id="21" idx="1"/>
            <a:endCxn id="21" idx="3"/>
          </p:cNvCxnSpPr>
          <p:nvPr/>
        </p:nvCxnSpPr>
        <p:spPr bwMode="auto">
          <a:xfrm>
            <a:off x="4427538" y="5157788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Straight Connector 22"/>
          <p:cNvCxnSpPr>
            <a:cxnSpLocks noChangeShapeType="1"/>
            <a:stCxn id="21" idx="0"/>
            <a:endCxn id="21" idx="2"/>
          </p:cNvCxnSpPr>
          <p:nvPr/>
        </p:nvCxnSpPr>
        <p:spPr bwMode="auto">
          <a:xfrm>
            <a:off x="5148263" y="44735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5" name="Straight Arrow Connector 23"/>
          <p:cNvCxnSpPr>
            <a:cxnSpLocks noChangeShapeType="1"/>
          </p:cNvCxnSpPr>
          <p:nvPr/>
        </p:nvCxnSpPr>
        <p:spPr bwMode="auto">
          <a:xfrm>
            <a:off x="4427538" y="5192713"/>
            <a:ext cx="43180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6" name="Straight Arrow Connector 24"/>
          <p:cNvCxnSpPr>
            <a:cxnSpLocks noChangeShapeType="1"/>
          </p:cNvCxnSpPr>
          <p:nvPr/>
        </p:nvCxnSpPr>
        <p:spPr bwMode="auto">
          <a:xfrm flipV="1">
            <a:off x="4787900" y="4760913"/>
            <a:ext cx="0" cy="3968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7" name="TextBox 25"/>
          <p:cNvSpPr txBox="1">
            <a:spLocks noChangeArrowheads="1"/>
          </p:cNvSpPr>
          <p:nvPr/>
        </p:nvSpPr>
        <p:spPr bwMode="auto">
          <a:xfrm>
            <a:off x="755650" y="6165850"/>
            <a:ext cx="7704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axial		diagonal	diamond            diamond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516688" y="4508500"/>
            <a:ext cx="1439862" cy="13684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3569" name="Straight Connector 21"/>
          <p:cNvCxnSpPr>
            <a:cxnSpLocks noChangeShapeType="1"/>
            <a:stCxn id="19" idx="1"/>
            <a:endCxn id="19" idx="3"/>
          </p:cNvCxnSpPr>
          <p:nvPr/>
        </p:nvCxnSpPr>
        <p:spPr bwMode="auto">
          <a:xfrm>
            <a:off x="6516688" y="5192713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70" name="Straight Connector 22"/>
          <p:cNvCxnSpPr>
            <a:cxnSpLocks noChangeShapeType="1"/>
            <a:stCxn id="19" idx="0"/>
            <a:endCxn id="19" idx="2"/>
          </p:cNvCxnSpPr>
          <p:nvPr/>
        </p:nvCxnSpPr>
        <p:spPr bwMode="auto">
          <a:xfrm>
            <a:off x="7237413" y="4508500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71" name="Straight Arrow Connector 23"/>
          <p:cNvCxnSpPr>
            <a:cxnSpLocks noChangeShapeType="1"/>
          </p:cNvCxnSpPr>
          <p:nvPr/>
        </p:nvCxnSpPr>
        <p:spPr bwMode="auto">
          <a:xfrm>
            <a:off x="6516688" y="5227638"/>
            <a:ext cx="43180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72" name="Straight Arrow Connector 24"/>
          <p:cNvCxnSpPr>
            <a:cxnSpLocks noChangeShapeType="1"/>
          </p:cNvCxnSpPr>
          <p:nvPr/>
        </p:nvCxnSpPr>
        <p:spPr bwMode="auto">
          <a:xfrm flipV="1">
            <a:off x="6877050" y="4795838"/>
            <a:ext cx="0" cy="3968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3" name="Oval 2"/>
          <p:cNvSpPr>
            <a:spLocks noChangeArrowheads="1"/>
          </p:cNvSpPr>
          <p:nvPr/>
        </p:nvSpPr>
        <p:spPr bwMode="auto">
          <a:xfrm>
            <a:off x="6804025" y="472440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3024187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908050"/>
            <a:ext cx="5097463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6" name="TextBox 6"/>
          <p:cNvSpPr txBox="1">
            <a:spLocks noChangeArrowheads="1"/>
          </p:cNvSpPr>
          <p:nvPr/>
        </p:nvSpPr>
        <p:spPr bwMode="auto">
          <a:xfrm>
            <a:off x="4211638" y="188913"/>
            <a:ext cx="4656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reflection and translation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16" y="1052735"/>
            <a:ext cx="8620164" cy="47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9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6659563" y="5589588"/>
            <a:ext cx="2085975" cy="73025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Cuprite</a:t>
            </a:r>
          </a:p>
        </p:txBody>
      </p:sp>
      <p:pic>
        <p:nvPicPr>
          <p:cNvPr id="25602" name="Picture 5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31311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Screen Shot 2013-10-15 at 14.51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713"/>
            <a:ext cx="3567113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cryst_cupr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716338"/>
            <a:ext cx="283368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75656" y="332656"/>
            <a:ext cx="6552852" cy="6030044"/>
            <a:chOff x="179388" y="1239838"/>
            <a:chExt cx="5472112" cy="5122862"/>
          </a:xfrm>
        </p:grpSpPr>
        <p:pic>
          <p:nvPicPr>
            <p:cNvPr id="266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557338"/>
              <a:ext cx="5472112" cy="480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26" name="TextBox 4"/>
            <p:cNvSpPr txBox="1">
              <a:spLocks noChangeArrowheads="1"/>
            </p:cNvSpPr>
            <p:nvPr/>
          </p:nvSpPr>
          <p:spPr bwMode="auto">
            <a:xfrm>
              <a:off x="2555875" y="1239838"/>
              <a:ext cx="57785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Cu</a:t>
              </a:r>
            </a:p>
          </p:txBody>
        </p:sp>
        <p:sp>
          <p:nvSpPr>
            <p:cNvPr id="26627" name="TextBox 5"/>
            <p:cNvSpPr txBox="1">
              <a:spLocks noChangeArrowheads="1"/>
            </p:cNvSpPr>
            <p:nvPr/>
          </p:nvSpPr>
          <p:spPr bwMode="auto">
            <a:xfrm>
              <a:off x="900113" y="2924175"/>
              <a:ext cx="4238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O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133</Words>
  <Application>Microsoft Macintosh PowerPoint</Application>
  <PresentationFormat>On-screen Show (4:3)</PresentationFormat>
  <Paragraphs>85</Paragraphs>
  <Slides>36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Cuprite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BHADESHIA</dc:creator>
  <cp:lastModifiedBy>gjgh</cp:lastModifiedBy>
  <cp:revision>126</cp:revision>
  <cp:lastPrinted>2013-10-17T07:51:37Z</cp:lastPrinted>
  <dcterms:created xsi:type="dcterms:W3CDTF">2012-10-11T05:29:19Z</dcterms:created>
  <dcterms:modified xsi:type="dcterms:W3CDTF">2019-10-29T08:54:28Z</dcterms:modified>
</cp:coreProperties>
</file>