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99" r:id="rId2"/>
    <p:sldId id="300" r:id="rId3"/>
    <p:sldId id="280" r:id="rId4"/>
    <p:sldId id="256" r:id="rId5"/>
    <p:sldId id="274" r:id="rId6"/>
    <p:sldId id="271" r:id="rId7"/>
    <p:sldId id="275" r:id="rId8"/>
    <p:sldId id="283" r:id="rId9"/>
    <p:sldId id="284" r:id="rId10"/>
    <p:sldId id="285" r:id="rId11"/>
    <p:sldId id="286" r:id="rId12"/>
    <p:sldId id="276" r:id="rId13"/>
    <p:sldId id="303" r:id="rId14"/>
    <p:sldId id="304" r:id="rId15"/>
    <p:sldId id="305" r:id="rId16"/>
    <p:sldId id="259" r:id="rId17"/>
    <p:sldId id="264" r:id="rId18"/>
    <p:sldId id="287" r:id="rId19"/>
    <p:sldId id="306" r:id="rId20"/>
    <p:sldId id="298" r:id="rId21"/>
    <p:sldId id="307" r:id="rId22"/>
    <p:sldId id="288" r:id="rId23"/>
    <p:sldId id="260" r:id="rId24"/>
    <p:sldId id="279" r:id="rId25"/>
    <p:sldId id="26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6" d="100"/>
          <a:sy n="5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AD17B-CC7C-3549-BE2F-21A2D7D1B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FA1915-7429-9843-AE34-99B22DFDE28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45A4DC-17D5-5041-BF5B-C03FA89CA48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E48311-198A-8849-A3B6-B2A1317201D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96995-2F6F-EA43-9EDE-9170946D842D}" type="slidenum">
              <a:rPr lang="en-GB" sz="1200"/>
              <a:pPr/>
              <a:t>13</a:t>
            </a:fld>
            <a:endParaRPr lang="en-GB" sz="1200"/>
          </a:p>
        </p:txBody>
      </p:sp>
      <p:sp>
        <p:nvSpPr>
          <p:cNvPr id="1136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solidFill>
            <a:srgbClr val="FFFFFF"/>
          </a:solidFill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AC591A-E30B-044B-AA5C-CE519091D3D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96249-53BC-6A45-9A00-CF4098CC4EC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9718B-60FD-234F-B505-46A03FE6C46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96995-2F6F-EA43-9EDE-9170946D842D}" type="slidenum">
              <a:rPr lang="en-GB" sz="1200"/>
              <a:pPr/>
              <a:t>19</a:t>
            </a:fld>
            <a:endParaRPr lang="en-GB" sz="1200"/>
          </a:p>
        </p:txBody>
      </p:sp>
      <p:sp>
        <p:nvSpPr>
          <p:cNvPr id="1136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solidFill>
            <a:srgbClr val="FFFFFF"/>
          </a:solidFill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D6D094-733F-C248-B06A-5345DB9885F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F385E-08E2-664D-86C7-047351F2975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FFE350-AA4D-0946-9472-A792942EAD9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D96B24-8E14-6D49-BFAF-793584CB9D73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CEB530-F7E1-DE41-BF7E-BC6931F10ECE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5E863A-8759-7D41-B68A-949E0AD1134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1E58EA-B420-A145-8C2D-80D872A203D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CA034D-15A0-434F-AAF2-AEC8C0D7042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7C523-010F-CA46-8E19-D91D52D4051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0344C4-2401-F543-BB52-DB1E9B19912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7F3FB4-70F0-8D4C-94FB-C5E36D826C6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81086D-7CFC-C94F-9E33-233305ED62D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6C021A-61A7-9B4C-89AE-C9945390D9D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7E774-2257-AE4A-A63E-A8941C415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63F4F-2821-4644-9E22-83385699C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0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EC8DA-2BE1-E14A-B2C6-8DE899537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3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5CF50-1534-1449-A895-42A133D00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4FC8B-179D-E245-84A1-4D9755532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6B91E-030B-5942-B3AF-D5DF6B215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DE263-4463-F543-9B88-BEB129875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7397F-5AF4-2342-A932-542CB7D7A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3B44F-7F5B-554B-A1A1-2854B868C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BC874-AFFD-D443-B260-77BB1A5CB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93B6-CEA0-1143-B1E7-E6810163D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5B24DA-5CF6-BD48-B112-FD2359A8BE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 rot="-54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6858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Introduction and point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Stereographic projections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Low symmetry systems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Space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Reciprocal Lattice &amp; Diffraction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Deformation and texture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Interfaces, orientation relationships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Martensitic transformations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80"/>
                </a:solidFill>
                <a:cs typeface="Arial" charset="0"/>
              </a:rPr>
              <a:t>Crystallography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410200" y="381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H. K. D. H. Bhadeshia</a:t>
            </a:r>
          </a:p>
        </p:txBody>
      </p:sp>
    </p:spTree>
    <p:extLst>
      <p:ext uri="{BB962C8B-B14F-4D97-AF65-F5344CB8AC3E}">
        <p14:creationId xmlns:p14="http://schemas.microsoft.com/office/powerpoint/2010/main" val="216363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b="1" dirty="0" err="1">
                <a:solidFill>
                  <a:schemeClr val="accent2"/>
                </a:solidFill>
                <a:latin typeface="Arial"/>
                <a:cs typeface="Arial"/>
              </a:rPr>
              <a:t>Glissile</a:t>
            </a:r>
            <a:r>
              <a:rPr lang="en-GB" sz="3200" b="1" dirty="0">
                <a:solidFill>
                  <a:schemeClr val="accent2"/>
                </a:solidFill>
                <a:latin typeface="Arial"/>
                <a:cs typeface="Arial"/>
              </a:rPr>
              <a:t> interface cannot contain more than one set of dislocations.</a:t>
            </a:r>
          </a:p>
          <a:p>
            <a:pPr>
              <a:spcBef>
                <a:spcPct val="50000"/>
              </a:spcBef>
            </a:pPr>
            <a:endParaRPr lang="en-GB" sz="3200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Martensitic transformation only possible </a:t>
            </a:r>
            <a:r>
              <a:rPr lang="en-GB" sz="3200" dirty="0" smtClean="0">
                <a:solidFill>
                  <a:schemeClr val="accent2"/>
                </a:solidFill>
                <a:latin typeface="Arial"/>
                <a:cs typeface="Arial"/>
              </a:rPr>
              <a:t>if </a:t>
            </a: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deformation which changes the parent into the product leaves one line undistorted and </a:t>
            </a:r>
            <a:r>
              <a:rPr lang="en-GB" sz="3200" dirty="0" err="1">
                <a:solidFill>
                  <a:schemeClr val="accent2"/>
                </a:solidFill>
                <a:latin typeface="Arial"/>
                <a:cs typeface="Arial"/>
              </a:rPr>
              <a:t>unrotated</a:t>
            </a: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, i.e. an </a:t>
            </a: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invariant-line</a:t>
            </a: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Deformation is an </a:t>
            </a: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invariant-line strain</a:t>
            </a:r>
            <a:r>
              <a:rPr lang="en-GB" sz="3200" i="1" dirty="0">
                <a:solidFill>
                  <a:schemeClr val="accent2"/>
                </a:solidFill>
                <a:latin typeface="Arial"/>
                <a:cs typeface="Arial"/>
              </a:rPr>
              <a:t>.</a:t>
            </a:r>
            <a:endParaRPr lang="en-GB" sz="3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nvari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6438"/>
            <a:ext cx="85439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94074"/>
            <a:ext cx="9012513" cy="43671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ChangeArrowheads="1"/>
          </p:cNvSpPr>
          <p:nvPr/>
        </p:nvSpPr>
        <p:spPr bwMode="auto">
          <a:xfrm rot="-5400000">
            <a:off x="1779588" y="2662238"/>
            <a:ext cx="368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cs typeface="Arial" charset="0"/>
            </a:endParaRPr>
          </a:p>
        </p:txBody>
      </p:sp>
      <p:pic>
        <p:nvPicPr>
          <p:cNvPr id="993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86134" cy="44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78" y="333374"/>
            <a:ext cx="4657447" cy="3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91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lustration of displacive phase transfor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541" y="332656"/>
            <a:ext cx="8088899" cy="6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80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tensitic transfor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563" y="476672"/>
            <a:ext cx="7608845" cy="57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923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838200" y="685800"/>
            <a:ext cx="7772400" cy="5957888"/>
            <a:chOff x="528" y="432"/>
            <a:chExt cx="4896" cy="3753"/>
          </a:xfrm>
        </p:grpSpPr>
        <p:grpSp>
          <p:nvGrpSpPr>
            <p:cNvPr id="57347" name="Group 3"/>
            <p:cNvGrpSpPr>
              <a:grpSpLocks/>
            </p:cNvGrpSpPr>
            <p:nvPr/>
          </p:nvGrpSpPr>
          <p:grpSpPr bwMode="auto">
            <a:xfrm>
              <a:off x="3934" y="3252"/>
              <a:ext cx="716" cy="103"/>
              <a:chOff x="3934" y="3252"/>
              <a:chExt cx="716" cy="103"/>
            </a:xfrm>
          </p:grpSpPr>
          <p:sp>
            <p:nvSpPr>
              <p:cNvPr id="57388" name="Line 4"/>
              <p:cNvSpPr>
                <a:spLocks noChangeShapeType="1"/>
              </p:cNvSpPr>
              <p:nvPr/>
            </p:nvSpPr>
            <p:spPr bwMode="auto">
              <a:xfrm>
                <a:off x="4057" y="3304"/>
                <a:ext cx="47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Freeform 5"/>
              <p:cNvSpPr>
                <a:spLocks/>
              </p:cNvSpPr>
              <p:nvPr/>
            </p:nvSpPr>
            <p:spPr bwMode="auto">
              <a:xfrm>
                <a:off x="3934" y="3252"/>
                <a:ext cx="123" cy="103"/>
              </a:xfrm>
              <a:custGeom>
                <a:avLst/>
                <a:gdLst>
                  <a:gd name="T0" fmla="*/ 123 w 123"/>
                  <a:gd name="T1" fmla="*/ 52 h 103"/>
                  <a:gd name="T2" fmla="*/ 123 w 123"/>
                  <a:gd name="T3" fmla="*/ 0 h 103"/>
                  <a:gd name="T4" fmla="*/ 0 w 123"/>
                  <a:gd name="T5" fmla="*/ 52 h 103"/>
                  <a:gd name="T6" fmla="*/ 123 w 123"/>
                  <a:gd name="T7" fmla="*/ 103 h 103"/>
                  <a:gd name="T8" fmla="*/ 123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123" y="52"/>
                    </a:moveTo>
                    <a:lnTo>
                      <a:pt x="123" y="0"/>
                    </a:lnTo>
                    <a:lnTo>
                      <a:pt x="0" y="52"/>
                    </a:lnTo>
                    <a:lnTo>
                      <a:pt x="123" y="103"/>
                    </a:lnTo>
                    <a:lnTo>
                      <a:pt x="12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Freeform 6"/>
              <p:cNvSpPr>
                <a:spLocks/>
              </p:cNvSpPr>
              <p:nvPr/>
            </p:nvSpPr>
            <p:spPr bwMode="auto">
              <a:xfrm>
                <a:off x="4527" y="3252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48" name="Rectangle 7"/>
            <p:cNvSpPr>
              <a:spLocks noChangeArrowheads="1"/>
            </p:cNvSpPr>
            <p:nvPr/>
          </p:nvSpPr>
          <p:spPr bwMode="auto">
            <a:xfrm>
              <a:off x="3944" y="2383"/>
              <a:ext cx="737" cy="685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49" name="Freeform 8"/>
            <p:cNvSpPr>
              <a:spLocks/>
            </p:cNvSpPr>
            <p:nvPr/>
          </p:nvSpPr>
          <p:spPr bwMode="auto">
            <a:xfrm>
              <a:off x="3936" y="2064"/>
              <a:ext cx="1095" cy="993"/>
            </a:xfrm>
            <a:custGeom>
              <a:avLst/>
              <a:gdLst>
                <a:gd name="T0" fmla="*/ 0 w 1095"/>
                <a:gd name="T1" fmla="*/ 993 h 993"/>
                <a:gd name="T2" fmla="*/ 369 w 1095"/>
                <a:gd name="T3" fmla="*/ 0 h 993"/>
                <a:gd name="T4" fmla="*/ 1095 w 1095"/>
                <a:gd name="T5" fmla="*/ 0 h 993"/>
                <a:gd name="T6" fmla="*/ 727 w 1095"/>
                <a:gd name="T7" fmla="*/ 993 h 993"/>
                <a:gd name="T8" fmla="*/ 0 w 1095"/>
                <a:gd name="T9" fmla="*/ 993 h 9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993"/>
                <a:gd name="T17" fmla="*/ 1095 w 1095"/>
                <a:gd name="T18" fmla="*/ 993 h 9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993">
                  <a:moveTo>
                    <a:pt x="0" y="993"/>
                  </a:moveTo>
                  <a:lnTo>
                    <a:pt x="369" y="0"/>
                  </a:lnTo>
                  <a:lnTo>
                    <a:pt x="1095" y="0"/>
                  </a:lnTo>
                  <a:lnTo>
                    <a:pt x="727" y="993"/>
                  </a:lnTo>
                  <a:lnTo>
                    <a:pt x="0" y="993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50" name="Group 9"/>
            <p:cNvGrpSpPr>
              <a:grpSpLocks/>
            </p:cNvGrpSpPr>
            <p:nvPr/>
          </p:nvGrpSpPr>
          <p:grpSpPr bwMode="auto">
            <a:xfrm>
              <a:off x="4704" y="1918"/>
              <a:ext cx="336" cy="146"/>
              <a:chOff x="4691" y="1963"/>
              <a:chExt cx="358" cy="103"/>
            </a:xfrm>
          </p:grpSpPr>
          <p:sp>
            <p:nvSpPr>
              <p:cNvPr id="57386" name="Line 10"/>
              <p:cNvSpPr>
                <a:spLocks noChangeShapeType="1"/>
              </p:cNvSpPr>
              <p:nvPr/>
            </p:nvSpPr>
            <p:spPr bwMode="auto">
              <a:xfrm>
                <a:off x="4691" y="2015"/>
                <a:ext cx="235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Freeform 11"/>
              <p:cNvSpPr>
                <a:spLocks/>
              </p:cNvSpPr>
              <p:nvPr/>
            </p:nvSpPr>
            <p:spPr bwMode="auto">
              <a:xfrm>
                <a:off x="4926" y="1963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51" name="Group 12"/>
            <p:cNvGrpSpPr>
              <a:grpSpLocks/>
            </p:cNvGrpSpPr>
            <p:nvPr/>
          </p:nvGrpSpPr>
          <p:grpSpPr bwMode="auto">
            <a:xfrm>
              <a:off x="5008" y="2066"/>
              <a:ext cx="103" cy="347"/>
              <a:chOff x="5008" y="2066"/>
              <a:chExt cx="103" cy="347"/>
            </a:xfrm>
          </p:grpSpPr>
          <p:sp>
            <p:nvSpPr>
              <p:cNvPr id="57384" name="Line 13"/>
              <p:cNvSpPr>
                <a:spLocks noChangeShapeType="1"/>
              </p:cNvSpPr>
              <p:nvPr/>
            </p:nvSpPr>
            <p:spPr bwMode="auto">
              <a:xfrm flipV="1">
                <a:off x="5059" y="2188"/>
                <a:ext cx="1" cy="2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5" name="Freeform 14"/>
              <p:cNvSpPr>
                <a:spLocks/>
              </p:cNvSpPr>
              <p:nvPr/>
            </p:nvSpPr>
            <p:spPr bwMode="auto">
              <a:xfrm>
                <a:off x="5008" y="2066"/>
                <a:ext cx="103" cy="122"/>
              </a:xfrm>
              <a:custGeom>
                <a:avLst/>
                <a:gdLst>
                  <a:gd name="T0" fmla="*/ 51 w 103"/>
                  <a:gd name="T1" fmla="*/ 122 h 122"/>
                  <a:gd name="T2" fmla="*/ 103 w 103"/>
                  <a:gd name="T3" fmla="*/ 122 h 122"/>
                  <a:gd name="T4" fmla="*/ 51 w 103"/>
                  <a:gd name="T5" fmla="*/ 0 h 122"/>
                  <a:gd name="T6" fmla="*/ 0 w 103"/>
                  <a:gd name="T7" fmla="*/ 122 h 122"/>
                  <a:gd name="T8" fmla="*/ 51 w 103"/>
                  <a:gd name="T9" fmla="*/ 122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22"/>
                  <a:gd name="T17" fmla="*/ 103 w 103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22">
                    <a:moveTo>
                      <a:pt x="51" y="122"/>
                    </a:moveTo>
                    <a:lnTo>
                      <a:pt x="103" y="122"/>
                    </a:lnTo>
                    <a:lnTo>
                      <a:pt x="51" y="0"/>
                    </a:lnTo>
                    <a:lnTo>
                      <a:pt x="0" y="122"/>
                    </a:lnTo>
                    <a:lnTo>
                      <a:pt x="51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2" name="Rectangle 15"/>
            <p:cNvSpPr>
              <a:spLocks noChangeArrowheads="1"/>
            </p:cNvSpPr>
            <p:nvPr/>
          </p:nvSpPr>
          <p:spPr bwMode="auto">
            <a:xfrm>
              <a:off x="5184" y="2160"/>
              <a:ext cx="1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Symbol" charset="0"/>
                </a:rPr>
                <a:t>d</a:t>
              </a:r>
              <a:endParaRPr lang="en-GB"/>
            </a:p>
          </p:txBody>
        </p:sp>
        <p:sp>
          <p:nvSpPr>
            <p:cNvPr id="57353" name="Rectangle 16"/>
            <p:cNvSpPr>
              <a:spLocks noChangeArrowheads="1"/>
            </p:cNvSpPr>
            <p:nvPr/>
          </p:nvSpPr>
          <p:spPr bwMode="auto">
            <a:xfrm>
              <a:off x="4704" y="1680"/>
              <a:ext cx="12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GB"/>
            </a:p>
          </p:txBody>
        </p:sp>
        <p:sp>
          <p:nvSpPr>
            <p:cNvPr id="57354" name="Rectangle 17"/>
            <p:cNvSpPr>
              <a:spLocks noChangeArrowheads="1"/>
            </p:cNvSpPr>
            <p:nvPr/>
          </p:nvSpPr>
          <p:spPr bwMode="auto">
            <a:xfrm>
              <a:off x="4149" y="3119"/>
              <a:ext cx="337" cy="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Rectangle 18"/>
            <p:cNvSpPr>
              <a:spLocks noChangeArrowheads="1"/>
            </p:cNvSpPr>
            <p:nvPr/>
          </p:nvSpPr>
          <p:spPr bwMode="auto">
            <a:xfrm>
              <a:off x="4210" y="3171"/>
              <a:ext cx="123" cy="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3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  <p:grpSp>
          <p:nvGrpSpPr>
            <p:cNvPr id="57356" name="Group 19"/>
            <p:cNvGrpSpPr>
              <a:grpSpLocks/>
            </p:cNvGrpSpPr>
            <p:nvPr/>
          </p:nvGrpSpPr>
          <p:grpSpPr bwMode="auto">
            <a:xfrm>
              <a:off x="2390" y="3269"/>
              <a:ext cx="716" cy="103"/>
              <a:chOff x="3934" y="3252"/>
              <a:chExt cx="716" cy="103"/>
            </a:xfrm>
          </p:grpSpPr>
          <p:sp>
            <p:nvSpPr>
              <p:cNvPr id="57381" name="Line 20"/>
              <p:cNvSpPr>
                <a:spLocks noChangeShapeType="1"/>
              </p:cNvSpPr>
              <p:nvPr/>
            </p:nvSpPr>
            <p:spPr bwMode="auto">
              <a:xfrm>
                <a:off x="4057" y="3304"/>
                <a:ext cx="47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2" name="Freeform 21"/>
              <p:cNvSpPr>
                <a:spLocks/>
              </p:cNvSpPr>
              <p:nvPr/>
            </p:nvSpPr>
            <p:spPr bwMode="auto">
              <a:xfrm>
                <a:off x="3934" y="3252"/>
                <a:ext cx="123" cy="103"/>
              </a:xfrm>
              <a:custGeom>
                <a:avLst/>
                <a:gdLst>
                  <a:gd name="T0" fmla="*/ 123 w 123"/>
                  <a:gd name="T1" fmla="*/ 52 h 103"/>
                  <a:gd name="T2" fmla="*/ 123 w 123"/>
                  <a:gd name="T3" fmla="*/ 0 h 103"/>
                  <a:gd name="T4" fmla="*/ 0 w 123"/>
                  <a:gd name="T5" fmla="*/ 52 h 103"/>
                  <a:gd name="T6" fmla="*/ 123 w 123"/>
                  <a:gd name="T7" fmla="*/ 103 h 103"/>
                  <a:gd name="T8" fmla="*/ 123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123" y="52"/>
                    </a:moveTo>
                    <a:lnTo>
                      <a:pt x="123" y="0"/>
                    </a:lnTo>
                    <a:lnTo>
                      <a:pt x="0" y="52"/>
                    </a:lnTo>
                    <a:lnTo>
                      <a:pt x="123" y="103"/>
                    </a:lnTo>
                    <a:lnTo>
                      <a:pt x="12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3" name="Freeform 22"/>
              <p:cNvSpPr>
                <a:spLocks/>
              </p:cNvSpPr>
              <p:nvPr/>
            </p:nvSpPr>
            <p:spPr bwMode="auto">
              <a:xfrm>
                <a:off x="4527" y="3252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7" cy="685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Freeform 24"/>
            <p:cNvSpPr>
              <a:spLocks/>
            </p:cNvSpPr>
            <p:nvPr/>
          </p:nvSpPr>
          <p:spPr bwMode="auto">
            <a:xfrm>
              <a:off x="2400" y="2400"/>
              <a:ext cx="1104" cy="672"/>
            </a:xfrm>
            <a:custGeom>
              <a:avLst/>
              <a:gdLst>
                <a:gd name="T0" fmla="*/ 0 w 1095"/>
                <a:gd name="T1" fmla="*/ 993 h 993"/>
                <a:gd name="T2" fmla="*/ 369 w 1095"/>
                <a:gd name="T3" fmla="*/ 0 h 993"/>
                <a:gd name="T4" fmla="*/ 1095 w 1095"/>
                <a:gd name="T5" fmla="*/ 0 h 993"/>
                <a:gd name="T6" fmla="*/ 727 w 1095"/>
                <a:gd name="T7" fmla="*/ 993 h 993"/>
                <a:gd name="T8" fmla="*/ 0 w 1095"/>
                <a:gd name="T9" fmla="*/ 993 h 9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993"/>
                <a:gd name="T17" fmla="*/ 1095 w 1095"/>
                <a:gd name="T18" fmla="*/ 993 h 9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993">
                  <a:moveTo>
                    <a:pt x="0" y="993"/>
                  </a:moveTo>
                  <a:lnTo>
                    <a:pt x="369" y="0"/>
                  </a:lnTo>
                  <a:lnTo>
                    <a:pt x="1095" y="0"/>
                  </a:lnTo>
                  <a:lnTo>
                    <a:pt x="727" y="993"/>
                  </a:lnTo>
                  <a:lnTo>
                    <a:pt x="0" y="993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59" name="Group 25"/>
            <p:cNvGrpSpPr>
              <a:grpSpLocks/>
            </p:cNvGrpSpPr>
            <p:nvPr/>
          </p:nvGrpSpPr>
          <p:grpSpPr bwMode="auto">
            <a:xfrm>
              <a:off x="3120" y="2256"/>
              <a:ext cx="349" cy="98"/>
              <a:chOff x="4691" y="1963"/>
              <a:chExt cx="358" cy="103"/>
            </a:xfrm>
          </p:grpSpPr>
          <p:sp>
            <p:nvSpPr>
              <p:cNvPr id="57379" name="Line 26"/>
              <p:cNvSpPr>
                <a:spLocks noChangeShapeType="1"/>
              </p:cNvSpPr>
              <p:nvPr/>
            </p:nvSpPr>
            <p:spPr bwMode="auto">
              <a:xfrm>
                <a:off x="4691" y="2015"/>
                <a:ext cx="235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0" name="Freeform 27"/>
              <p:cNvSpPr>
                <a:spLocks/>
              </p:cNvSpPr>
              <p:nvPr/>
            </p:nvSpPr>
            <p:spPr bwMode="auto">
              <a:xfrm>
                <a:off x="4926" y="1963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3168" y="2016"/>
              <a:ext cx="12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GB"/>
            </a:p>
          </p:txBody>
        </p:sp>
        <p:sp>
          <p:nvSpPr>
            <p:cNvPr id="57361" name="Rectangle 29"/>
            <p:cNvSpPr>
              <a:spLocks noChangeArrowheads="1"/>
            </p:cNvSpPr>
            <p:nvPr/>
          </p:nvSpPr>
          <p:spPr bwMode="auto">
            <a:xfrm>
              <a:off x="2605" y="3136"/>
              <a:ext cx="337" cy="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Rectangle 30"/>
            <p:cNvSpPr>
              <a:spLocks noChangeArrowheads="1"/>
            </p:cNvSpPr>
            <p:nvPr/>
          </p:nvSpPr>
          <p:spPr bwMode="auto">
            <a:xfrm>
              <a:off x="2666" y="3188"/>
              <a:ext cx="123" cy="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3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  <p:grpSp>
          <p:nvGrpSpPr>
            <p:cNvPr id="57363" name="Group 31"/>
            <p:cNvGrpSpPr>
              <a:grpSpLocks/>
            </p:cNvGrpSpPr>
            <p:nvPr/>
          </p:nvGrpSpPr>
          <p:grpSpPr bwMode="auto">
            <a:xfrm>
              <a:off x="710" y="3269"/>
              <a:ext cx="716" cy="103"/>
              <a:chOff x="3934" y="3252"/>
              <a:chExt cx="716" cy="103"/>
            </a:xfrm>
          </p:grpSpPr>
          <p:sp>
            <p:nvSpPr>
              <p:cNvPr id="57376" name="Line 32"/>
              <p:cNvSpPr>
                <a:spLocks noChangeShapeType="1"/>
              </p:cNvSpPr>
              <p:nvPr/>
            </p:nvSpPr>
            <p:spPr bwMode="auto">
              <a:xfrm>
                <a:off x="4057" y="3304"/>
                <a:ext cx="47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auto">
              <a:xfrm>
                <a:off x="3934" y="3252"/>
                <a:ext cx="123" cy="103"/>
              </a:xfrm>
              <a:custGeom>
                <a:avLst/>
                <a:gdLst>
                  <a:gd name="T0" fmla="*/ 123 w 123"/>
                  <a:gd name="T1" fmla="*/ 52 h 103"/>
                  <a:gd name="T2" fmla="*/ 123 w 123"/>
                  <a:gd name="T3" fmla="*/ 0 h 103"/>
                  <a:gd name="T4" fmla="*/ 0 w 123"/>
                  <a:gd name="T5" fmla="*/ 52 h 103"/>
                  <a:gd name="T6" fmla="*/ 123 w 123"/>
                  <a:gd name="T7" fmla="*/ 103 h 103"/>
                  <a:gd name="T8" fmla="*/ 123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123" y="52"/>
                    </a:moveTo>
                    <a:lnTo>
                      <a:pt x="123" y="0"/>
                    </a:lnTo>
                    <a:lnTo>
                      <a:pt x="0" y="52"/>
                    </a:lnTo>
                    <a:lnTo>
                      <a:pt x="123" y="103"/>
                    </a:lnTo>
                    <a:lnTo>
                      <a:pt x="12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auto">
              <a:xfrm>
                <a:off x="4527" y="3252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64" name="Rectangle 35"/>
            <p:cNvSpPr>
              <a:spLocks noChangeArrowheads="1"/>
            </p:cNvSpPr>
            <p:nvPr/>
          </p:nvSpPr>
          <p:spPr bwMode="auto">
            <a:xfrm>
              <a:off x="720" y="2400"/>
              <a:ext cx="720" cy="685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65" name="Group 36"/>
            <p:cNvGrpSpPr>
              <a:grpSpLocks/>
            </p:cNvGrpSpPr>
            <p:nvPr/>
          </p:nvGrpSpPr>
          <p:grpSpPr bwMode="auto">
            <a:xfrm>
              <a:off x="1536" y="2064"/>
              <a:ext cx="103" cy="347"/>
              <a:chOff x="5008" y="2066"/>
              <a:chExt cx="103" cy="347"/>
            </a:xfrm>
          </p:grpSpPr>
          <p:sp>
            <p:nvSpPr>
              <p:cNvPr id="57374" name="Line 37"/>
              <p:cNvSpPr>
                <a:spLocks noChangeShapeType="1"/>
              </p:cNvSpPr>
              <p:nvPr/>
            </p:nvSpPr>
            <p:spPr bwMode="auto">
              <a:xfrm flipV="1">
                <a:off x="5059" y="2188"/>
                <a:ext cx="1" cy="2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Freeform 38"/>
              <p:cNvSpPr>
                <a:spLocks/>
              </p:cNvSpPr>
              <p:nvPr/>
            </p:nvSpPr>
            <p:spPr bwMode="auto">
              <a:xfrm>
                <a:off x="5008" y="2066"/>
                <a:ext cx="103" cy="122"/>
              </a:xfrm>
              <a:custGeom>
                <a:avLst/>
                <a:gdLst>
                  <a:gd name="T0" fmla="*/ 51 w 103"/>
                  <a:gd name="T1" fmla="*/ 122 h 122"/>
                  <a:gd name="T2" fmla="*/ 103 w 103"/>
                  <a:gd name="T3" fmla="*/ 122 h 122"/>
                  <a:gd name="T4" fmla="*/ 51 w 103"/>
                  <a:gd name="T5" fmla="*/ 0 h 122"/>
                  <a:gd name="T6" fmla="*/ 0 w 103"/>
                  <a:gd name="T7" fmla="*/ 122 h 122"/>
                  <a:gd name="T8" fmla="*/ 51 w 103"/>
                  <a:gd name="T9" fmla="*/ 122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22"/>
                  <a:gd name="T17" fmla="*/ 103 w 103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22">
                    <a:moveTo>
                      <a:pt x="51" y="122"/>
                    </a:moveTo>
                    <a:lnTo>
                      <a:pt x="103" y="122"/>
                    </a:lnTo>
                    <a:lnTo>
                      <a:pt x="51" y="0"/>
                    </a:lnTo>
                    <a:lnTo>
                      <a:pt x="0" y="122"/>
                    </a:lnTo>
                    <a:lnTo>
                      <a:pt x="51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66" name="Rectangle 39"/>
            <p:cNvSpPr>
              <a:spLocks noChangeArrowheads="1"/>
            </p:cNvSpPr>
            <p:nvPr/>
          </p:nvSpPr>
          <p:spPr bwMode="auto">
            <a:xfrm>
              <a:off x="1680" y="2112"/>
              <a:ext cx="1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Symbol" charset="0"/>
                </a:rPr>
                <a:t>d</a:t>
              </a:r>
              <a:endParaRPr lang="en-GB"/>
            </a:p>
          </p:txBody>
        </p:sp>
        <p:sp>
          <p:nvSpPr>
            <p:cNvPr id="57367" name="Rectangle 40"/>
            <p:cNvSpPr>
              <a:spLocks noChangeArrowheads="1"/>
            </p:cNvSpPr>
            <p:nvPr/>
          </p:nvSpPr>
          <p:spPr bwMode="auto">
            <a:xfrm>
              <a:off x="925" y="3136"/>
              <a:ext cx="337" cy="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Rectangle 41"/>
            <p:cNvSpPr>
              <a:spLocks noChangeArrowheads="1"/>
            </p:cNvSpPr>
            <p:nvPr/>
          </p:nvSpPr>
          <p:spPr bwMode="auto">
            <a:xfrm>
              <a:off x="986" y="3188"/>
              <a:ext cx="123" cy="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3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  <p:sp>
          <p:nvSpPr>
            <p:cNvPr id="57369" name="Rectangle 42"/>
            <p:cNvSpPr>
              <a:spLocks noChangeArrowheads="1"/>
            </p:cNvSpPr>
            <p:nvPr/>
          </p:nvSpPr>
          <p:spPr bwMode="auto">
            <a:xfrm>
              <a:off x="720" y="2112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Text Box 43"/>
            <p:cNvSpPr txBox="1">
              <a:spLocks noChangeArrowheads="1"/>
            </p:cNvSpPr>
            <p:nvPr/>
          </p:nvSpPr>
          <p:spPr bwMode="auto">
            <a:xfrm>
              <a:off x="528" y="720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3200"/>
                <a:t>uniaxial dilatation</a:t>
              </a:r>
            </a:p>
          </p:txBody>
        </p:sp>
        <p:sp>
          <p:nvSpPr>
            <p:cNvPr id="57371" name="Text Box 44"/>
            <p:cNvSpPr txBox="1">
              <a:spLocks noChangeArrowheads="1"/>
            </p:cNvSpPr>
            <p:nvPr/>
          </p:nvSpPr>
          <p:spPr bwMode="auto">
            <a:xfrm>
              <a:off x="2208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3200"/>
                <a:t>simple shear</a:t>
              </a:r>
            </a:p>
          </p:txBody>
        </p:sp>
        <p:sp>
          <p:nvSpPr>
            <p:cNvPr id="57372" name="Text Box 45"/>
            <p:cNvSpPr txBox="1">
              <a:spLocks noChangeArrowheads="1"/>
            </p:cNvSpPr>
            <p:nvPr/>
          </p:nvSpPr>
          <p:spPr bwMode="auto">
            <a:xfrm>
              <a:off x="3696" y="432"/>
              <a:ext cx="1728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3200"/>
                <a:t>general invariant-plane strain</a:t>
              </a:r>
            </a:p>
          </p:txBody>
        </p:sp>
        <p:sp>
          <p:nvSpPr>
            <p:cNvPr id="57373" name="Text Box 46"/>
            <p:cNvSpPr txBox="1">
              <a:spLocks noChangeArrowheads="1"/>
            </p:cNvSpPr>
            <p:nvPr/>
          </p:nvSpPr>
          <p:spPr bwMode="auto">
            <a:xfrm>
              <a:off x="4080" y="3552"/>
              <a:ext cx="816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s=0.26</a:t>
              </a:r>
            </a:p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  <a:latin typeface="Symbol" charset="0"/>
                </a:rPr>
                <a:t>d</a:t>
              </a:r>
              <a:r>
                <a:rPr lang="en-GB" b="1">
                  <a:solidFill>
                    <a:srgbClr val="FF0000"/>
                  </a:solidFill>
                </a:rPr>
                <a:t>=0.03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6245225" y="5162550"/>
            <a:ext cx="1136650" cy="163513"/>
            <a:chOff x="3934" y="3252"/>
            <a:chExt cx="716" cy="103"/>
          </a:xfrm>
        </p:grpSpPr>
        <p:sp>
          <p:nvSpPr>
            <p:cNvPr id="59421" name="Line 3"/>
            <p:cNvSpPr>
              <a:spLocks noChangeShapeType="1"/>
            </p:cNvSpPr>
            <p:nvPr/>
          </p:nvSpPr>
          <p:spPr bwMode="auto">
            <a:xfrm>
              <a:off x="4057" y="3304"/>
              <a:ext cx="47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Freeform 4"/>
            <p:cNvSpPr>
              <a:spLocks/>
            </p:cNvSpPr>
            <p:nvPr/>
          </p:nvSpPr>
          <p:spPr bwMode="auto">
            <a:xfrm>
              <a:off x="3934" y="3252"/>
              <a:ext cx="123" cy="103"/>
            </a:xfrm>
            <a:custGeom>
              <a:avLst/>
              <a:gdLst>
                <a:gd name="T0" fmla="*/ 123 w 123"/>
                <a:gd name="T1" fmla="*/ 52 h 103"/>
                <a:gd name="T2" fmla="*/ 123 w 123"/>
                <a:gd name="T3" fmla="*/ 0 h 103"/>
                <a:gd name="T4" fmla="*/ 0 w 123"/>
                <a:gd name="T5" fmla="*/ 52 h 103"/>
                <a:gd name="T6" fmla="*/ 123 w 123"/>
                <a:gd name="T7" fmla="*/ 103 h 103"/>
                <a:gd name="T8" fmla="*/ 123 w 123"/>
                <a:gd name="T9" fmla="*/ 5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3"/>
                <a:gd name="T17" fmla="*/ 123 w 12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3">
                  <a:moveTo>
                    <a:pt x="123" y="52"/>
                  </a:moveTo>
                  <a:lnTo>
                    <a:pt x="123" y="0"/>
                  </a:lnTo>
                  <a:lnTo>
                    <a:pt x="0" y="52"/>
                  </a:lnTo>
                  <a:lnTo>
                    <a:pt x="123" y="103"/>
                  </a:lnTo>
                  <a:lnTo>
                    <a:pt x="12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Freeform 5"/>
            <p:cNvSpPr>
              <a:spLocks/>
            </p:cNvSpPr>
            <p:nvPr/>
          </p:nvSpPr>
          <p:spPr bwMode="auto">
            <a:xfrm>
              <a:off x="4527" y="3252"/>
              <a:ext cx="123" cy="103"/>
            </a:xfrm>
            <a:custGeom>
              <a:avLst/>
              <a:gdLst>
                <a:gd name="T0" fmla="*/ 0 w 123"/>
                <a:gd name="T1" fmla="*/ 52 h 103"/>
                <a:gd name="T2" fmla="*/ 0 w 123"/>
                <a:gd name="T3" fmla="*/ 103 h 103"/>
                <a:gd name="T4" fmla="*/ 123 w 123"/>
                <a:gd name="T5" fmla="*/ 52 h 103"/>
                <a:gd name="T6" fmla="*/ 0 w 123"/>
                <a:gd name="T7" fmla="*/ 0 h 103"/>
                <a:gd name="T8" fmla="*/ 0 w 123"/>
                <a:gd name="T9" fmla="*/ 5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3"/>
                <a:gd name="T17" fmla="*/ 123 w 12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3">
                  <a:moveTo>
                    <a:pt x="0" y="52"/>
                  </a:moveTo>
                  <a:lnTo>
                    <a:pt x="0" y="103"/>
                  </a:lnTo>
                  <a:lnTo>
                    <a:pt x="123" y="52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5" name="Oval 6"/>
          <p:cNvSpPr>
            <a:spLocks noChangeArrowheads="1"/>
          </p:cNvSpPr>
          <p:nvPr/>
        </p:nvSpPr>
        <p:spPr bwMode="auto">
          <a:xfrm>
            <a:off x="1616075" y="3848100"/>
            <a:ext cx="3508375" cy="438150"/>
          </a:xfrm>
          <a:prstGeom prst="ellipse">
            <a:avLst/>
          </a:prstGeom>
          <a:solidFill>
            <a:srgbClr val="FF0000"/>
          </a:solidFill>
          <a:ln w="49276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396" name="Group 7"/>
          <p:cNvGrpSpPr>
            <a:grpSpLocks/>
          </p:cNvGrpSpPr>
          <p:nvPr/>
        </p:nvGrpSpPr>
        <p:grpSpPr bwMode="auto">
          <a:xfrm>
            <a:off x="1631950" y="4578350"/>
            <a:ext cx="3541713" cy="161925"/>
            <a:chOff x="1028" y="2884"/>
            <a:chExt cx="2231" cy="102"/>
          </a:xfrm>
        </p:grpSpPr>
        <p:sp>
          <p:nvSpPr>
            <p:cNvPr id="59418" name="Line 8"/>
            <p:cNvSpPr>
              <a:spLocks noChangeShapeType="1"/>
            </p:cNvSpPr>
            <p:nvPr/>
          </p:nvSpPr>
          <p:spPr bwMode="auto">
            <a:xfrm>
              <a:off x="1151" y="2935"/>
              <a:ext cx="198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Freeform 9"/>
            <p:cNvSpPr>
              <a:spLocks/>
            </p:cNvSpPr>
            <p:nvPr/>
          </p:nvSpPr>
          <p:spPr bwMode="auto">
            <a:xfrm>
              <a:off x="1028" y="2884"/>
              <a:ext cx="123" cy="102"/>
            </a:xfrm>
            <a:custGeom>
              <a:avLst/>
              <a:gdLst>
                <a:gd name="T0" fmla="*/ 123 w 123"/>
                <a:gd name="T1" fmla="*/ 51 h 102"/>
                <a:gd name="T2" fmla="*/ 123 w 123"/>
                <a:gd name="T3" fmla="*/ 0 h 102"/>
                <a:gd name="T4" fmla="*/ 0 w 123"/>
                <a:gd name="T5" fmla="*/ 51 h 102"/>
                <a:gd name="T6" fmla="*/ 123 w 123"/>
                <a:gd name="T7" fmla="*/ 102 h 102"/>
                <a:gd name="T8" fmla="*/ 123 w 123"/>
                <a:gd name="T9" fmla="*/ 5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2"/>
                <a:gd name="T17" fmla="*/ 123 w 123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2">
                  <a:moveTo>
                    <a:pt x="123" y="51"/>
                  </a:moveTo>
                  <a:lnTo>
                    <a:pt x="123" y="0"/>
                  </a:lnTo>
                  <a:lnTo>
                    <a:pt x="0" y="51"/>
                  </a:lnTo>
                  <a:lnTo>
                    <a:pt x="123" y="102"/>
                  </a:lnTo>
                  <a:lnTo>
                    <a:pt x="123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Freeform 10"/>
            <p:cNvSpPr>
              <a:spLocks/>
            </p:cNvSpPr>
            <p:nvPr/>
          </p:nvSpPr>
          <p:spPr bwMode="auto">
            <a:xfrm>
              <a:off x="3136" y="2884"/>
              <a:ext cx="123" cy="102"/>
            </a:xfrm>
            <a:custGeom>
              <a:avLst/>
              <a:gdLst>
                <a:gd name="T0" fmla="*/ 0 w 123"/>
                <a:gd name="T1" fmla="*/ 51 h 102"/>
                <a:gd name="T2" fmla="*/ 0 w 123"/>
                <a:gd name="T3" fmla="*/ 102 h 102"/>
                <a:gd name="T4" fmla="*/ 123 w 123"/>
                <a:gd name="T5" fmla="*/ 51 h 102"/>
                <a:gd name="T6" fmla="*/ 0 w 123"/>
                <a:gd name="T7" fmla="*/ 0 h 102"/>
                <a:gd name="T8" fmla="*/ 0 w 123"/>
                <a:gd name="T9" fmla="*/ 5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2"/>
                <a:gd name="T17" fmla="*/ 123 w 123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2">
                  <a:moveTo>
                    <a:pt x="0" y="51"/>
                  </a:moveTo>
                  <a:lnTo>
                    <a:pt x="0" y="102"/>
                  </a:lnTo>
                  <a:lnTo>
                    <a:pt x="123" y="51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397" name="Group 11"/>
          <p:cNvGrpSpPr>
            <a:grpSpLocks/>
          </p:cNvGrpSpPr>
          <p:nvPr/>
        </p:nvGrpSpPr>
        <p:grpSpPr bwMode="auto">
          <a:xfrm>
            <a:off x="1176338" y="3767138"/>
            <a:ext cx="163512" cy="485775"/>
            <a:chOff x="741" y="2373"/>
            <a:chExt cx="103" cy="306"/>
          </a:xfrm>
        </p:grpSpPr>
        <p:sp>
          <p:nvSpPr>
            <p:cNvPr id="59415" name="Line 12"/>
            <p:cNvSpPr>
              <a:spLocks noChangeShapeType="1"/>
            </p:cNvSpPr>
            <p:nvPr/>
          </p:nvSpPr>
          <p:spPr bwMode="auto">
            <a:xfrm>
              <a:off x="793" y="2495"/>
              <a:ext cx="1" cy="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Freeform 13"/>
            <p:cNvSpPr>
              <a:spLocks/>
            </p:cNvSpPr>
            <p:nvPr/>
          </p:nvSpPr>
          <p:spPr bwMode="auto">
            <a:xfrm>
              <a:off x="741" y="2373"/>
              <a:ext cx="103" cy="122"/>
            </a:xfrm>
            <a:custGeom>
              <a:avLst/>
              <a:gdLst>
                <a:gd name="T0" fmla="*/ 52 w 103"/>
                <a:gd name="T1" fmla="*/ 122 h 122"/>
                <a:gd name="T2" fmla="*/ 103 w 103"/>
                <a:gd name="T3" fmla="*/ 122 h 122"/>
                <a:gd name="T4" fmla="*/ 52 w 103"/>
                <a:gd name="T5" fmla="*/ 0 h 122"/>
                <a:gd name="T6" fmla="*/ 0 w 103"/>
                <a:gd name="T7" fmla="*/ 122 h 122"/>
                <a:gd name="T8" fmla="*/ 52 w 103"/>
                <a:gd name="T9" fmla="*/ 122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2"/>
                <a:gd name="T17" fmla="*/ 103 w 103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2">
                  <a:moveTo>
                    <a:pt x="52" y="122"/>
                  </a:moveTo>
                  <a:lnTo>
                    <a:pt x="103" y="122"/>
                  </a:lnTo>
                  <a:lnTo>
                    <a:pt x="52" y="0"/>
                  </a:lnTo>
                  <a:lnTo>
                    <a:pt x="0" y="122"/>
                  </a:lnTo>
                  <a:lnTo>
                    <a:pt x="5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Freeform 14"/>
            <p:cNvSpPr>
              <a:spLocks/>
            </p:cNvSpPr>
            <p:nvPr/>
          </p:nvSpPr>
          <p:spPr bwMode="auto">
            <a:xfrm>
              <a:off x="741" y="2557"/>
              <a:ext cx="103" cy="122"/>
            </a:xfrm>
            <a:custGeom>
              <a:avLst/>
              <a:gdLst>
                <a:gd name="T0" fmla="*/ 52 w 103"/>
                <a:gd name="T1" fmla="*/ 0 h 122"/>
                <a:gd name="T2" fmla="*/ 0 w 103"/>
                <a:gd name="T3" fmla="*/ 0 h 122"/>
                <a:gd name="T4" fmla="*/ 52 w 103"/>
                <a:gd name="T5" fmla="*/ 122 h 122"/>
                <a:gd name="T6" fmla="*/ 103 w 103"/>
                <a:gd name="T7" fmla="*/ 0 h 122"/>
                <a:gd name="T8" fmla="*/ 52 w 103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2"/>
                <a:gd name="T17" fmla="*/ 103 w 103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2">
                  <a:moveTo>
                    <a:pt x="52" y="0"/>
                  </a:moveTo>
                  <a:lnTo>
                    <a:pt x="0" y="0"/>
                  </a:lnTo>
                  <a:lnTo>
                    <a:pt x="52" y="122"/>
                  </a:lnTo>
                  <a:lnTo>
                    <a:pt x="10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8" name="Rectangle 15"/>
          <p:cNvSpPr>
            <a:spLocks noChangeArrowheads="1"/>
          </p:cNvSpPr>
          <p:nvPr/>
        </p:nvSpPr>
        <p:spPr bwMode="auto">
          <a:xfrm>
            <a:off x="803275" y="3733800"/>
            <a:ext cx="214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Geneva" charset="0"/>
              </a:rPr>
              <a:t>c</a:t>
            </a:r>
            <a:endParaRPr lang="en-GB"/>
          </a:p>
        </p:txBody>
      </p:sp>
      <p:sp>
        <p:nvSpPr>
          <p:cNvPr id="59399" name="Rectangle 16"/>
          <p:cNvSpPr>
            <a:spLocks noChangeArrowheads="1"/>
          </p:cNvSpPr>
          <p:nvPr/>
        </p:nvSpPr>
        <p:spPr bwMode="auto">
          <a:xfrm>
            <a:off x="2801938" y="4318000"/>
            <a:ext cx="703262" cy="635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Rectangle 17"/>
          <p:cNvSpPr>
            <a:spLocks noChangeArrowheads="1"/>
          </p:cNvSpPr>
          <p:nvPr/>
        </p:nvSpPr>
        <p:spPr bwMode="auto">
          <a:xfrm>
            <a:off x="3175000" y="4400550"/>
            <a:ext cx="15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Geneva" charset="0"/>
              </a:rPr>
              <a:t>r</a:t>
            </a:r>
            <a:endParaRPr lang="en-GB"/>
          </a:p>
        </p:txBody>
      </p:sp>
      <p:sp>
        <p:nvSpPr>
          <p:cNvPr id="59401" name="Rectangle 18"/>
          <p:cNvSpPr>
            <a:spLocks noChangeArrowheads="1"/>
          </p:cNvSpPr>
          <p:nvPr/>
        </p:nvSpPr>
        <p:spPr bwMode="auto">
          <a:xfrm>
            <a:off x="6261100" y="3783013"/>
            <a:ext cx="1169988" cy="1087437"/>
          </a:xfrm>
          <a:prstGeom prst="rect">
            <a:avLst/>
          </a:prstGeom>
          <a:solidFill>
            <a:srgbClr val="00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Freeform 19"/>
          <p:cNvSpPr>
            <a:spLocks/>
          </p:cNvSpPr>
          <p:nvPr/>
        </p:nvSpPr>
        <p:spPr bwMode="auto">
          <a:xfrm>
            <a:off x="6248400" y="3300413"/>
            <a:ext cx="1738313" cy="1576387"/>
          </a:xfrm>
          <a:custGeom>
            <a:avLst/>
            <a:gdLst>
              <a:gd name="T0" fmla="*/ 0 w 1095"/>
              <a:gd name="T1" fmla="*/ 993 h 993"/>
              <a:gd name="T2" fmla="*/ 369 w 1095"/>
              <a:gd name="T3" fmla="*/ 0 h 993"/>
              <a:gd name="T4" fmla="*/ 1095 w 1095"/>
              <a:gd name="T5" fmla="*/ 0 h 993"/>
              <a:gd name="T6" fmla="*/ 727 w 1095"/>
              <a:gd name="T7" fmla="*/ 993 h 993"/>
              <a:gd name="T8" fmla="*/ 0 w 1095"/>
              <a:gd name="T9" fmla="*/ 993 h 9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5"/>
              <a:gd name="T16" fmla="*/ 0 h 993"/>
              <a:gd name="T17" fmla="*/ 1095 w 1095"/>
              <a:gd name="T18" fmla="*/ 993 h 9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5" h="993">
                <a:moveTo>
                  <a:pt x="0" y="993"/>
                </a:moveTo>
                <a:lnTo>
                  <a:pt x="369" y="0"/>
                </a:lnTo>
                <a:lnTo>
                  <a:pt x="1095" y="0"/>
                </a:lnTo>
                <a:lnTo>
                  <a:pt x="727" y="993"/>
                </a:lnTo>
                <a:lnTo>
                  <a:pt x="0" y="99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03" name="Group 20"/>
          <p:cNvGrpSpPr>
            <a:grpSpLocks/>
          </p:cNvGrpSpPr>
          <p:nvPr/>
        </p:nvGrpSpPr>
        <p:grpSpPr bwMode="auto">
          <a:xfrm>
            <a:off x="7467600" y="3048000"/>
            <a:ext cx="554038" cy="155575"/>
            <a:chOff x="4691" y="1963"/>
            <a:chExt cx="358" cy="103"/>
          </a:xfrm>
        </p:grpSpPr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691" y="2015"/>
              <a:ext cx="23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4926" y="1963"/>
              <a:ext cx="123" cy="103"/>
            </a:xfrm>
            <a:custGeom>
              <a:avLst/>
              <a:gdLst>
                <a:gd name="T0" fmla="*/ 0 w 123"/>
                <a:gd name="T1" fmla="*/ 52 h 103"/>
                <a:gd name="T2" fmla="*/ 0 w 123"/>
                <a:gd name="T3" fmla="*/ 103 h 103"/>
                <a:gd name="T4" fmla="*/ 123 w 123"/>
                <a:gd name="T5" fmla="*/ 52 h 103"/>
                <a:gd name="T6" fmla="*/ 0 w 123"/>
                <a:gd name="T7" fmla="*/ 0 h 103"/>
                <a:gd name="T8" fmla="*/ 0 w 123"/>
                <a:gd name="T9" fmla="*/ 5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3"/>
                <a:gd name="T17" fmla="*/ 123 w 12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3">
                  <a:moveTo>
                    <a:pt x="0" y="52"/>
                  </a:moveTo>
                  <a:lnTo>
                    <a:pt x="0" y="103"/>
                  </a:lnTo>
                  <a:lnTo>
                    <a:pt x="123" y="52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4" name="Group 23"/>
          <p:cNvGrpSpPr>
            <a:grpSpLocks/>
          </p:cNvGrpSpPr>
          <p:nvPr/>
        </p:nvGrpSpPr>
        <p:grpSpPr bwMode="auto">
          <a:xfrm>
            <a:off x="7950200" y="3279775"/>
            <a:ext cx="163513" cy="550863"/>
            <a:chOff x="5008" y="2066"/>
            <a:chExt cx="103" cy="347"/>
          </a:xfrm>
        </p:grpSpPr>
        <p:sp>
          <p:nvSpPr>
            <p:cNvPr id="59411" name="Line 24"/>
            <p:cNvSpPr>
              <a:spLocks noChangeShapeType="1"/>
            </p:cNvSpPr>
            <p:nvPr/>
          </p:nvSpPr>
          <p:spPr bwMode="auto">
            <a:xfrm flipV="1">
              <a:off x="5059" y="2188"/>
              <a:ext cx="1" cy="2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Freeform 25"/>
            <p:cNvSpPr>
              <a:spLocks/>
            </p:cNvSpPr>
            <p:nvPr/>
          </p:nvSpPr>
          <p:spPr bwMode="auto">
            <a:xfrm>
              <a:off x="5008" y="2066"/>
              <a:ext cx="103" cy="122"/>
            </a:xfrm>
            <a:custGeom>
              <a:avLst/>
              <a:gdLst>
                <a:gd name="T0" fmla="*/ 51 w 103"/>
                <a:gd name="T1" fmla="*/ 122 h 122"/>
                <a:gd name="T2" fmla="*/ 103 w 103"/>
                <a:gd name="T3" fmla="*/ 122 h 122"/>
                <a:gd name="T4" fmla="*/ 51 w 103"/>
                <a:gd name="T5" fmla="*/ 0 h 122"/>
                <a:gd name="T6" fmla="*/ 0 w 103"/>
                <a:gd name="T7" fmla="*/ 122 h 122"/>
                <a:gd name="T8" fmla="*/ 51 w 103"/>
                <a:gd name="T9" fmla="*/ 122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2"/>
                <a:gd name="T17" fmla="*/ 103 w 103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2">
                  <a:moveTo>
                    <a:pt x="51" y="122"/>
                  </a:moveTo>
                  <a:lnTo>
                    <a:pt x="103" y="122"/>
                  </a:lnTo>
                  <a:lnTo>
                    <a:pt x="51" y="0"/>
                  </a:lnTo>
                  <a:lnTo>
                    <a:pt x="0" y="122"/>
                  </a:lnTo>
                  <a:lnTo>
                    <a:pt x="5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5" name="Rectangle 26"/>
          <p:cNvSpPr>
            <a:spLocks noChangeArrowheads="1"/>
          </p:cNvSpPr>
          <p:nvPr/>
        </p:nvSpPr>
        <p:spPr bwMode="auto">
          <a:xfrm>
            <a:off x="8229600" y="3429000"/>
            <a:ext cx="195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Symbol" charset="0"/>
              </a:rPr>
              <a:t>d</a:t>
            </a:r>
            <a:endParaRPr lang="en-GB"/>
          </a:p>
        </p:txBody>
      </p:sp>
      <p:sp>
        <p:nvSpPr>
          <p:cNvPr id="59406" name="Rectangle 27"/>
          <p:cNvSpPr>
            <a:spLocks noChangeArrowheads="1"/>
          </p:cNvSpPr>
          <p:nvPr/>
        </p:nvSpPr>
        <p:spPr bwMode="auto">
          <a:xfrm>
            <a:off x="7467600" y="2667000"/>
            <a:ext cx="20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Geneva" charset="0"/>
              </a:rPr>
              <a:t>s</a:t>
            </a:r>
            <a:endParaRPr lang="en-GB"/>
          </a:p>
        </p:txBody>
      </p:sp>
      <p:sp>
        <p:nvSpPr>
          <p:cNvPr id="59407" name="Rectangle 28"/>
          <p:cNvSpPr>
            <a:spLocks noChangeArrowheads="1"/>
          </p:cNvSpPr>
          <p:nvPr/>
        </p:nvSpPr>
        <p:spPr bwMode="auto">
          <a:xfrm>
            <a:off x="6586538" y="4951413"/>
            <a:ext cx="534987" cy="5365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Rectangle 29"/>
          <p:cNvSpPr>
            <a:spLocks noChangeArrowheads="1"/>
          </p:cNvSpPr>
          <p:nvPr/>
        </p:nvSpPr>
        <p:spPr bwMode="auto">
          <a:xfrm>
            <a:off x="6683375" y="5033963"/>
            <a:ext cx="195263" cy="350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300" b="1">
                <a:solidFill>
                  <a:srgbClr val="000000"/>
                </a:solidFill>
                <a:latin typeface="Geneva" charset="0"/>
              </a:rPr>
              <a:t>1</a:t>
            </a:r>
            <a:endParaRPr lang="en-GB"/>
          </a:p>
        </p:txBody>
      </p:sp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304800"/>
            <a:ext cx="7391400" cy="212883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9410" name="Text Box 31"/>
          <p:cNvSpPr txBox="1">
            <a:spLocks noChangeArrowheads="1"/>
          </p:cNvSpPr>
          <p:nvPr/>
        </p:nvSpPr>
        <p:spPr bwMode="auto">
          <a:xfrm>
            <a:off x="6477000" y="6172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charset="0"/>
              </a:rPr>
              <a:t>Christian, 1957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ifficul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153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ChangeArrowheads="1"/>
          </p:cNvSpPr>
          <p:nvPr/>
        </p:nvSpPr>
        <p:spPr bwMode="auto">
          <a:xfrm rot="-5400000">
            <a:off x="1779588" y="2662238"/>
            <a:ext cx="368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cs typeface="Arial" charset="0"/>
            </a:endParaRPr>
          </a:p>
        </p:txBody>
      </p:sp>
      <p:pic>
        <p:nvPicPr>
          <p:cNvPr id="993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86134" cy="44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78" y="333374"/>
            <a:ext cx="4657447" cy="3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921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988840"/>
            <a:ext cx="6532558" cy="383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400" dirty="0" smtClean="0">
                <a:latin typeface="Arial"/>
                <a:cs typeface="Arial"/>
              </a:rPr>
              <a:t>can form at incredibly </a:t>
            </a:r>
          </a:p>
          <a:p>
            <a:pPr>
              <a:lnSpc>
                <a:spcPct val="140000"/>
              </a:lnSpc>
            </a:pP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smtClean="0">
                <a:latin typeface="Arial"/>
                <a:cs typeface="Arial"/>
              </a:rPr>
              <a:t>    low temperatures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400" dirty="0" smtClean="0">
                <a:latin typeface="Arial"/>
                <a:cs typeface="Arial"/>
              </a:rPr>
              <a:t>can form very rapidly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400" dirty="0" smtClean="0">
                <a:latin typeface="Arial"/>
                <a:cs typeface="Arial"/>
              </a:rPr>
              <a:t>no composition change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337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Arial"/>
                <a:cs typeface="Arial"/>
              </a:rPr>
              <a:t>Diffusionless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31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1148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5611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3733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The Bain strain</a:t>
            </a:r>
          </a:p>
        </p:txBody>
      </p:sp>
      <p:pic>
        <p:nvPicPr>
          <p:cNvPr id="79877" name="Picture 5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5193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4800600" y="10668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3581400" y="4114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5040313" y="53816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79881" name="Picture 9" descr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3074988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2" name="Picture 10" descr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5756275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Oval 2"/>
          <p:cNvSpPr>
            <a:spLocks noChangeArrowheads="1"/>
          </p:cNvSpPr>
          <p:nvPr/>
        </p:nvSpPr>
        <p:spPr bwMode="auto">
          <a:xfrm>
            <a:off x="2346325" y="1779588"/>
            <a:ext cx="1676400" cy="1625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79874" name="Freeform 3"/>
          <p:cNvSpPr>
            <a:spLocks/>
          </p:cNvSpPr>
          <p:nvPr/>
        </p:nvSpPr>
        <p:spPr bwMode="auto">
          <a:xfrm>
            <a:off x="1946275" y="2141538"/>
            <a:ext cx="2476500" cy="889000"/>
          </a:xfrm>
          <a:custGeom>
            <a:avLst/>
            <a:gdLst>
              <a:gd name="T0" fmla="*/ 2147483647 w 1560"/>
              <a:gd name="T1" fmla="*/ 2147483647 h 560"/>
              <a:gd name="T2" fmla="*/ 2147483647 w 1560"/>
              <a:gd name="T3" fmla="*/ 2147483647 h 560"/>
              <a:gd name="T4" fmla="*/ 2147483647 w 1560"/>
              <a:gd name="T5" fmla="*/ 2147483647 h 560"/>
              <a:gd name="T6" fmla="*/ 2147483647 w 1560"/>
              <a:gd name="T7" fmla="*/ 2147483647 h 560"/>
              <a:gd name="T8" fmla="*/ 2147483647 w 1560"/>
              <a:gd name="T9" fmla="*/ 2147483647 h 560"/>
              <a:gd name="T10" fmla="*/ 2147483647 w 1560"/>
              <a:gd name="T11" fmla="*/ 2147483647 h 560"/>
              <a:gd name="T12" fmla="*/ 2147483647 w 1560"/>
              <a:gd name="T13" fmla="*/ 2147483647 h 560"/>
              <a:gd name="T14" fmla="*/ 2147483647 w 1560"/>
              <a:gd name="T15" fmla="*/ 2147483647 h 560"/>
              <a:gd name="T16" fmla="*/ 2147483647 w 1560"/>
              <a:gd name="T17" fmla="*/ 2147483647 h 560"/>
              <a:gd name="T18" fmla="*/ 2147483647 w 1560"/>
              <a:gd name="T19" fmla="*/ 2147483647 h 560"/>
              <a:gd name="T20" fmla="*/ 2147483647 w 1560"/>
              <a:gd name="T21" fmla="*/ 2147483647 h 560"/>
              <a:gd name="T22" fmla="*/ 2147483647 w 1560"/>
              <a:gd name="T23" fmla="*/ 2147483647 h 560"/>
              <a:gd name="T24" fmla="*/ 2147483647 w 1560"/>
              <a:gd name="T25" fmla="*/ 2147483647 h 560"/>
              <a:gd name="T26" fmla="*/ 2147483647 w 1560"/>
              <a:gd name="T27" fmla="*/ 2147483647 h 560"/>
              <a:gd name="T28" fmla="*/ 2147483647 w 1560"/>
              <a:gd name="T29" fmla="*/ 2147483647 h 560"/>
              <a:gd name="T30" fmla="*/ 2147483647 w 1560"/>
              <a:gd name="T31" fmla="*/ 2147483647 h 560"/>
              <a:gd name="T32" fmla="*/ 2147483647 w 1560"/>
              <a:gd name="T33" fmla="*/ 2147483647 h 560"/>
              <a:gd name="T34" fmla="*/ 2147483647 w 1560"/>
              <a:gd name="T35" fmla="*/ 2147483647 h 560"/>
              <a:gd name="T36" fmla="*/ 2147483647 w 1560"/>
              <a:gd name="T37" fmla="*/ 2147483647 h 560"/>
              <a:gd name="T38" fmla="*/ 2147483647 w 1560"/>
              <a:gd name="T39" fmla="*/ 2147483647 h 560"/>
              <a:gd name="T40" fmla="*/ 2147483647 w 1560"/>
              <a:gd name="T41" fmla="*/ 2147483647 h 560"/>
              <a:gd name="T42" fmla="*/ 2147483647 w 1560"/>
              <a:gd name="T43" fmla="*/ 2147483647 h 560"/>
              <a:gd name="T44" fmla="*/ 2147483647 w 1560"/>
              <a:gd name="T45" fmla="*/ 2147483647 h 560"/>
              <a:gd name="T46" fmla="*/ 2147483647 w 1560"/>
              <a:gd name="T47" fmla="*/ 2147483647 h 560"/>
              <a:gd name="T48" fmla="*/ 2147483647 w 1560"/>
              <a:gd name="T49" fmla="*/ 2147483647 h 560"/>
              <a:gd name="T50" fmla="*/ 0 w 1560"/>
              <a:gd name="T51" fmla="*/ 2147483647 h 560"/>
              <a:gd name="T52" fmla="*/ 0 w 1560"/>
              <a:gd name="T53" fmla="*/ 2147483647 h 560"/>
              <a:gd name="T54" fmla="*/ 2147483647 w 1560"/>
              <a:gd name="T55" fmla="*/ 2147483647 h 560"/>
              <a:gd name="T56" fmla="*/ 2147483647 w 1560"/>
              <a:gd name="T57" fmla="*/ 2147483647 h 560"/>
              <a:gd name="T58" fmla="*/ 2147483647 w 1560"/>
              <a:gd name="T59" fmla="*/ 2147483647 h 560"/>
              <a:gd name="T60" fmla="*/ 2147483647 w 1560"/>
              <a:gd name="T61" fmla="*/ 2147483647 h 560"/>
              <a:gd name="T62" fmla="*/ 2147483647 w 1560"/>
              <a:gd name="T63" fmla="*/ 2147483647 h 560"/>
              <a:gd name="T64" fmla="*/ 2147483647 w 1560"/>
              <a:gd name="T65" fmla="*/ 2147483647 h 560"/>
              <a:gd name="T66" fmla="*/ 2147483647 w 1560"/>
              <a:gd name="T67" fmla="*/ 2147483647 h 560"/>
              <a:gd name="T68" fmla="*/ 2147483647 w 1560"/>
              <a:gd name="T69" fmla="*/ 2147483647 h 560"/>
              <a:gd name="T70" fmla="*/ 2147483647 w 1560"/>
              <a:gd name="T71" fmla="*/ 2147483647 h 560"/>
              <a:gd name="T72" fmla="*/ 2147483647 w 1560"/>
              <a:gd name="T73" fmla="*/ 0 h 560"/>
              <a:gd name="T74" fmla="*/ 2147483647 w 1560"/>
              <a:gd name="T75" fmla="*/ 0 h 560"/>
              <a:gd name="T76" fmla="*/ 2147483647 w 1560"/>
              <a:gd name="T77" fmla="*/ 0 h 560"/>
              <a:gd name="T78" fmla="*/ 2147483647 w 1560"/>
              <a:gd name="T79" fmla="*/ 0 h 560"/>
              <a:gd name="T80" fmla="*/ 2147483647 w 1560"/>
              <a:gd name="T81" fmla="*/ 0 h 560"/>
              <a:gd name="T82" fmla="*/ 2147483647 w 1560"/>
              <a:gd name="T83" fmla="*/ 2147483647 h 560"/>
              <a:gd name="T84" fmla="*/ 2147483647 w 1560"/>
              <a:gd name="T85" fmla="*/ 2147483647 h 560"/>
              <a:gd name="T86" fmla="*/ 2147483647 w 1560"/>
              <a:gd name="T87" fmla="*/ 2147483647 h 560"/>
              <a:gd name="T88" fmla="*/ 2147483647 w 1560"/>
              <a:gd name="T89" fmla="*/ 2147483647 h 560"/>
              <a:gd name="T90" fmla="*/ 2147483647 w 1560"/>
              <a:gd name="T91" fmla="*/ 2147483647 h 560"/>
              <a:gd name="T92" fmla="*/ 2147483647 w 1560"/>
              <a:gd name="T93" fmla="*/ 2147483647 h 560"/>
              <a:gd name="T94" fmla="*/ 2147483647 w 1560"/>
              <a:gd name="T95" fmla="*/ 2147483647 h 560"/>
              <a:gd name="T96" fmla="*/ 2147483647 w 1560"/>
              <a:gd name="T97" fmla="*/ 2147483647 h 560"/>
              <a:gd name="T98" fmla="*/ 2147483647 w 1560"/>
              <a:gd name="T99" fmla="*/ 2147483647 h 560"/>
              <a:gd name="T100" fmla="*/ 2147483647 w 1560"/>
              <a:gd name="T101" fmla="*/ 2147483647 h 560"/>
              <a:gd name="T102" fmla="*/ 2147483647 w 1560"/>
              <a:gd name="T103" fmla="*/ 2147483647 h 5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60" h="560">
                <a:moveTo>
                  <a:pt x="1560" y="280"/>
                </a:moveTo>
                <a:lnTo>
                  <a:pt x="1560" y="296"/>
                </a:lnTo>
                <a:lnTo>
                  <a:pt x="1552" y="312"/>
                </a:lnTo>
                <a:lnTo>
                  <a:pt x="1544" y="336"/>
                </a:lnTo>
                <a:lnTo>
                  <a:pt x="1528" y="352"/>
                </a:lnTo>
                <a:lnTo>
                  <a:pt x="1512" y="368"/>
                </a:lnTo>
                <a:lnTo>
                  <a:pt x="1496" y="384"/>
                </a:lnTo>
                <a:lnTo>
                  <a:pt x="1472" y="400"/>
                </a:lnTo>
                <a:lnTo>
                  <a:pt x="1448" y="416"/>
                </a:lnTo>
                <a:lnTo>
                  <a:pt x="1424" y="432"/>
                </a:lnTo>
                <a:lnTo>
                  <a:pt x="1408" y="440"/>
                </a:lnTo>
                <a:lnTo>
                  <a:pt x="1392" y="448"/>
                </a:lnTo>
                <a:lnTo>
                  <a:pt x="1376" y="456"/>
                </a:lnTo>
                <a:lnTo>
                  <a:pt x="1360" y="464"/>
                </a:lnTo>
                <a:lnTo>
                  <a:pt x="1344" y="464"/>
                </a:lnTo>
                <a:lnTo>
                  <a:pt x="1328" y="472"/>
                </a:lnTo>
                <a:lnTo>
                  <a:pt x="1312" y="480"/>
                </a:lnTo>
                <a:lnTo>
                  <a:pt x="1288" y="488"/>
                </a:lnTo>
                <a:lnTo>
                  <a:pt x="1272" y="496"/>
                </a:lnTo>
                <a:lnTo>
                  <a:pt x="1256" y="496"/>
                </a:lnTo>
                <a:lnTo>
                  <a:pt x="1232" y="504"/>
                </a:lnTo>
                <a:lnTo>
                  <a:pt x="1216" y="512"/>
                </a:lnTo>
                <a:lnTo>
                  <a:pt x="1192" y="512"/>
                </a:lnTo>
                <a:lnTo>
                  <a:pt x="1168" y="520"/>
                </a:lnTo>
                <a:lnTo>
                  <a:pt x="1144" y="520"/>
                </a:lnTo>
                <a:lnTo>
                  <a:pt x="1128" y="528"/>
                </a:lnTo>
                <a:lnTo>
                  <a:pt x="1104" y="528"/>
                </a:lnTo>
                <a:lnTo>
                  <a:pt x="1080" y="536"/>
                </a:lnTo>
                <a:lnTo>
                  <a:pt x="1056" y="536"/>
                </a:lnTo>
                <a:lnTo>
                  <a:pt x="1032" y="544"/>
                </a:lnTo>
                <a:lnTo>
                  <a:pt x="1008" y="544"/>
                </a:lnTo>
                <a:lnTo>
                  <a:pt x="984" y="544"/>
                </a:lnTo>
                <a:lnTo>
                  <a:pt x="960" y="552"/>
                </a:lnTo>
                <a:lnTo>
                  <a:pt x="936" y="552"/>
                </a:lnTo>
                <a:lnTo>
                  <a:pt x="904" y="552"/>
                </a:lnTo>
                <a:lnTo>
                  <a:pt x="880" y="552"/>
                </a:lnTo>
                <a:lnTo>
                  <a:pt x="856" y="552"/>
                </a:lnTo>
                <a:lnTo>
                  <a:pt x="832" y="552"/>
                </a:lnTo>
                <a:lnTo>
                  <a:pt x="800" y="560"/>
                </a:lnTo>
                <a:lnTo>
                  <a:pt x="776" y="560"/>
                </a:lnTo>
                <a:lnTo>
                  <a:pt x="752" y="560"/>
                </a:lnTo>
                <a:lnTo>
                  <a:pt x="720" y="552"/>
                </a:lnTo>
                <a:lnTo>
                  <a:pt x="696" y="552"/>
                </a:lnTo>
                <a:lnTo>
                  <a:pt x="672" y="552"/>
                </a:lnTo>
                <a:lnTo>
                  <a:pt x="648" y="552"/>
                </a:lnTo>
                <a:lnTo>
                  <a:pt x="616" y="552"/>
                </a:lnTo>
                <a:lnTo>
                  <a:pt x="592" y="552"/>
                </a:lnTo>
                <a:lnTo>
                  <a:pt x="568" y="544"/>
                </a:lnTo>
                <a:lnTo>
                  <a:pt x="544" y="544"/>
                </a:lnTo>
                <a:lnTo>
                  <a:pt x="520" y="544"/>
                </a:lnTo>
                <a:lnTo>
                  <a:pt x="496" y="536"/>
                </a:lnTo>
                <a:lnTo>
                  <a:pt x="472" y="536"/>
                </a:lnTo>
                <a:lnTo>
                  <a:pt x="448" y="528"/>
                </a:lnTo>
                <a:lnTo>
                  <a:pt x="424" y="528"/>
                </a:lnTo>
                <a:lnTo>
                  <a:pt x="408" y="520"/>
                </a:lnTo>
                <a:lnTo>
                  <a:pt x="384" y="520"/>
                </a:lnTo>
                <a:lnTo>
                  <a:pt x="360" y="512"/>
                </a:lnTo>
                <a:lnTo>
                  <a:pt x="336" y="512"/>
                </a:lnTo>
                <a:lnTo>
                  <a:pt x="320" y="504"/>
                </a:lnTo>
                <a:lnTo>
                  <a:pt x="296" y="496"/>
                </a:lnTo>
                <a:lnTo>
                  <a:pt x="280" y="496"/>
                </a:lnTo>
                <a:lnTo>
                  <a:pt x="264" y="488"/>
                </a:lnTo>
                <a:lnTo>
                  <a:pt x="240" y="480"/>
                </a:lnTo>
                <a:lnTo>
                  <a:pt x="224" y="472"/>
                </a:lnTo>
                <a:lnTo>
                  <a:pt x="208" y="464"/>
                </a:lnTo>
                <a:lnTo>
                  <a:pt x="192" y="464"/>
                </a:lnTo>
                <a:lnTo>
                  <a:pt x="176" y="456"/>
                </a:lnTo>
                <a:lnTo>
                  <a:pt x="160" y="448"/>
                </a:lnTo>
                <a:lnTo>
                  <a:pt x="144" y="440"/>
                </a:lnTo>
                <a:lnTo>
                  <a:pt x="128" y="432"/>
                </a:lnTo>
                <a:lnTo>
                  <a:pt x="104" y="416"/>
                </a:lnTo>
                <a:lnTo>
                  <a:pt x="80" y="400"/>
                </a:lnTo>
                <a:lnTo>
                  <a:pt x="56" y="384"/>
                </a:lnTo>
                <a:lnTo>
                  <a:pt x="40" y="368"/>
                </a:lnTo>
                <a:lnTo>
                  <a:pt x="24" y="352"/>
                </a:lnTo>
                <a:lnTo>
                  <a:pt x="8" y="336"/>
                </a:lnTo>
                <a:lnTo>
                  <a:pt x="0" y="312"/>
                </a:lnTo>
                <a:lnTo>
                  <a:pt x="0" y="296"/>
                </a:lnTo>
                <a:lnTo>
                  <a:pt x="0" y="280"/>
                </a:lnTo>
                <a:lnTo>
                  <a:pt x="0" y="256"/>
                </a:lnTo>
                <a:lnTo>
                  <a:pt x="0" y="240"/>
                </a:lnTo>
                <a:lnTo>
                  <a:pt x="8" y="216"/>
                </a:lnTo>
                <a:lnTo>
                  <a:pt x="24" y="200"/>
                </a:lnTo>
                <a:lnTo>
                  <a:pt x="40" y="184"/>
                </a:lnTo>
                <a:lnTo>
                  <a:pt x="56" y="168"/>
                </a:lnTo>
                <a:lnTo>
                  <a:pt x="80" y="152"/>
                </a:lnTo>
                <a:lnTo>
                  <a:pt x="104" y="136"/>
                </a:lnTo>
                <a:lnTo>
                  <a:pt x="128" y="120"/>
                </a:lnTo>
                <a:lnTo>
                  <a:pt x="144" y="112"/>
                </a:lnTo>
                <a:lnTo>
                  <a:pt x="160" y="104"/>
                </a:lnTo>
                <a:lnTo>
                  <a:pt x="176" y="96"/>
                </a:lnTo>
                <a:lnTo>
                  <a:pt x="192" y="88"/>
                </a:lnTo>
                <a:lnTo>
                  <a:pt x="208" y="88"/>
                </a:lnTo>
                <a:lnTo>
                  <a:pt x="224" y="80"/>
                </a:lnTo>
                <a:lnTo>
                  <a:pt x="240" y="72"/>
                </a:lnTo>
                <a:lnTo>
                  <a:pt x="264" y="64"/>
                </a:lnTo>
                <a:lnTo>
                  <a:pt x="280" y="56"/>
                </a:lnTo>
                <a:lnTo>
                  <a:pt x="296" y="56"/>
                </a:lnTo>
                <a:lnTo>
                  <a:pt x="320" y="48"/>
                </a:lnTo>
                <a:lnTo>
                  <a:pt x="336" y="40"/>
                </a:lnTo>
                <a:lnTo>
                  <a:pt x="360" y="40"/>
                </a:lnTo>
                <a:lnTo>
                  <a:pt x="384" y="32"/>
                </a:lnTo>
                <a:lnTo>
                  <a:pt x="408" y="32"/>
                </a:lnTo>
                <a:lnTo>
                  <a:pt x="424" y="24"/>
                </a:lnTo>
                <a:lnTo>
                  <a:pt x="448" y="24"/>
                </a:lnTo>
                <a:lnTo>
                  <a:pt x="472" y="16"/>
                </a:lnTo>
                <a:lnTo>
                  <a:pt x="496" y="16"/>
                </a:lnTo>
                <a:lnTo>
                  <a:pt x="520" y="8"/>
                </a:lnTo>
                <a:lnTo>
                  <a:pt x="544" y="8"/>
                </a:lnTo>
                <a:lnTo>
                  <a:pt x="568" y="8"/>
                </a:lnTo>
                <a:lnTo>
                  <a:pt x="592" y="0"/>
                </a:lnTo>
                <a:lnTo>
                  <a:pt x="616" y="0"/>
                </a:lnTo>
                <a:lnTo>
                  <a:pt x="648" y="0"/>
                </a:lnTo>
                <a:lnTo>
                  <a:pt x="672" y="0"/>
                </a:lnTo>
                <a:lnTo>
                  <a:pt x="696" y="0"/>
                </a:lnTo>
                <a:lnTo>
                  <a:pt x="720" y="0"/>
                </a:lnTo>
                <a:lnTo>
                  <a:pt x="752" y="0"/>
                </a:lnTo>
                <a:lnTo>
                  <a:pt x="776" y="0"/>
                </a:lnTo>
                <a:lnTo>
                  <a:pt x="800" y="0"/>
                </a:lnTo>
                <a:lnTo>
                  <a:pt x="832" y="0"/>
                </a:lnTo>
                <a:lnTo>
                  <a:pt x="856" y="0"/>
                </a:lnTo>
                <a:lnTo>
                  <a:pt x="880" y="0"/>
                </a:lnTo>
                <a:lnTo>
                  <a:pt x="904" y="0"/>
                </a:lnTo>
                <a:lnTo>
                  <a:pt x="936" y="0"/>
                </a:lnTo>
                <a:lnTo>
                  <a:pt x="960" y="0"/>
                </a:lnTo>
                <a:lnTo>
                  <a:pt x="984" y="8"/>
                </a:lnTo>
                <a:lnTo>
                  <a:pt x="1008" y="8"/>
                </a:lnTo>
                <a:lnTo>
                  <a:pt x="1032" y="8"/>
                </a:lnTo>
                <a:lnTo>
                  <a:pt x="1056" y="16"/>
                </a:lnTo>
                <a:lnTo>
                  <a:pt x="1080" y="16"/>
                </a:lnTo>
                <a:lnTo>
                  <a:pt x="1104" y="24"/>
                </a:lnTo>
                <a:lnTo>
                  <a:pt x="1128" y="24"/>
                </a:lnTo>
                <a:lnTo>
                  <a:pt x="1144" y="32"/>
                </a:lnTo>
                <a:lnTo>
                  <a:pt x="1168" y="32"/>
                </a:lnTo>
                <a:lnTo>
                  <a:pt x="1192" y="40"/>
                </a:lnTo>
                <a:lnTo>
                  <a:pt x="1216" y="40"/>
                </a:lnTo>
                <a:lnTo>
                  <a:pt x="1232" y="48"/>
                </a:lnTo>
                <a:lnTo>
                  <a:pt x="1256" y="56"/>
                </a:lnTo>
                <a:lnTo>
                  <a:pt x="1272" y="56"/>
                </a:lnTo>
                <a:lnTo>
                  <a:pt x="1288" y="64"/>
                </a:lnTo>
                <a:lnTo>
                  <a:pt x="1312" y="72"/>
                </a:lnTo>
                <a:lnTo>
                  <a:pt x="1328" y="80"/>
                </a:lnTo>
                <a:lnTo>
                  <a:pt x="1344" y="88"/>
                </a:lnTo>
                <a:lnTo>
                  <a:pt x="1360" y="88"/>
                </a:lnTo>
                <a:lnTo>
                  <a:pt x="1376" y="96"/>
                </a:lnTo>
                <a:lnTo>
                  <a:pt x="1392" y="104"/>
                </a:lnTo>
                <a:lnTo>
                  <a:pt x="1408" y="112"/>
                </a:lnTo>
                <a:lnTo>
                  <a:pt x="1424" y="120"/>
                </a:lnTo>
                <a:lnTo>
                  <a:pt x="1448" y="136"/>
                </a:lnTo>
                <a:lnTo>
                  <a:pt x="1472" y="152"/>
                </a:lnTo>
                <a:lnTo>
                  <a:pt x="1496" y="168"/>
                </a:lnTo>
                <a:lnTo>
                  <a:pt x="1512" y="184"/>
                </a:lnTo>
                <a:lnTo>
                  <a:pt x="1528" y="200"/>
                </a:lnTo>
                <a:lnTo>
                  <a:pt x="1544" y="216"/>
                </a:lnTo>
                <a:lnTo>
                  <a:pt x="1552" y="240"/>
                </a:lnTo>
                <a:lnTo>
                  <a:pt x="1560" y="256"/>
                </a:lnTo>
                <a:lnTo>
                  <a:pt x="1560" y="28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5" name="Line 4"/>
          <p:cNvSpPr>
            <a:spLocks noChangeShapeType="1"/>
          </p:cNvSpPr>
          <p:nvPr/>
        </p:nvSpPr>
        <p:spPr bwMode="auto">
          <a:xfrm flipV="1">
            <a:off x="3203575" y="2243138"/>
            <a:ext cx="711200" cy="355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Line 5"/>
          <p:cNvSpPr>
            <a:spLocks noChangeShapeType="1"/>
          </p:cNvSpPr>
          <p:nvPr/>
        </p:nvSpPr>
        <p:spPr bwMode="auto">
          <a:xfrm>
            <a:off x="3190875" y="2611438"/>
            <a:ext cx="774700" cy="342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 flipV="1">
            <a:off x="3178175" y="1900238"/>
            <a:ext cx="444500" cy="711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3178175" y="2611438"/>
            <a:ext cx="457200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5019675" y="2459038"/>
            <a:ext cx="385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Times" charset="0"/>
              </a:rPr>
              <a:t>[100]</a:t>
            </a:r>
            <a:endParaRPr lang="en-GB" b="0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2949575" y="1100138"/>
            <a:ext cx="385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Times" charset="0"/>
              </a:rPr>
              <a:t>[001]</a:t>
            </a:r>
            <a:endParaRPr lang="en-GB" b="0"/>
          </a:p>
        </p:txBody>
      </p:sp>
      <p:grpSp>
        <p:nvGrpSpPr>
          <p:cNvPr id="79881" name="Group 10"/>
          <p:cNvGrpSpPr>
            <a:grpSpLocks/>
          </p:cNvGrpSpPr>
          <p:nvPr/>
        </p:nvGrpSpPr>
        <p:grpSpPr bwMode="auto">
          <a:xfrm>
            <a:off x="4498975" y="2509838"/>
            <a:ext cx="444500" cy="127000"/>
            <a:chOff x="2834" y="1581"/>
            <a:chExt cx="280" cy="80"/>
          </a:xfrm>
        </p:grpSpPr>
        <p:sp>
          <p:nvSpPr>
            <p:cNvPr id="79906" name="Line 11"/>
            <p:cNvSpPr>
              <a:spLocks noChangeShapeType="1"/>
            </p:cNvSpPr>
            <p:nvPr/>
          </p:nvSpPr>
          <p:spPr bwMode="auto">
            <a:xfrm>
              <a:off x="2834" y="1621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Freeform 12"/>
            <p:cNvSpPr>
              <a:spLocks/>
            </p:cNvSpPr>
            <p:nvPr/>
          </p:nvSpPr>
          <p:spPr bwMode="auto">
            <a:xfrm>
              <a:off x="3018" y="1581"/>
              <a:ext cx="96" cy="80"/>
            </a:xfrm>
            <a:custGeom>
              <a:avLst/>
              <a:gdLst>
                <a:gd name="T0" fmla="*/ 0 w 96"/>
                <a:gd name="T1" fmla="*/ 40 h 80"/>
                <a:gd name="T2" fmla="*/ 0 w 96"/>
                <a:gd name="T3" fmla="*/ 80 h 80"/>
                <a:gd name="T4" fmla="*/ 96 w 96"/>
                <a:gd name="T5" fmla="*/ 40 h 80"/>
                <a:gd name="T6" fmla="*/ 0 w 96"/>
                <a:gd name="T7" fmla="*/ 0 h 80"/>
                <a:gd name="T8" fmla="*/ 0 w 96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80">
                  <a:moveTo>
                    <a:pt x="0" y="40"/>
                  </a:moveTo>
                  <a:lnTo>
                    <a:pt x="0" y="80"/>
                  </a:lnTo>
                  <a:lnTo>
                    <a:pt x="96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82" name="Group 13"/>
          <p:cNvGrpSpPr>
            <a:grpSpLocks/>
          </p:cNvGrpSpPr>
          <p:nvPr/>
        </p:nvGrpSpPr>
        <p:grpSpPr bwMode="auto">
          <a:xfrm>
            <a:off x="3101975" y="1354138"/>
            <a:ext cx="127000" cy="355600"/>
            <a:chOff x="1954" y="853"/>
            <a:chExt cx="80" cy="224"/>
          </a:xfrm>
        </p:grpSpPr>
        <p:sp>
          <p:nvSpPr>
            <p:cNvPr id="79904" name="Line 14"/>
            <p:cNvSpPr>
              <a:spLocks noChangeShapeType="1"/>
            </p:cNvSpPr>
            <p:nvPr/>
          </p:nvSpPr>
          <p:spPr bwMode="auto">
            <a:xfrm flipV="1">
              <a:off x="1994" y="949"/>
              <a:ext cx="1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Freeform 15"/>
            <p:cNvSpPr>
              <a:spLocks/>
            </p:cNvSpPr>
            <p:nvPr/>
          </p:nvSpPr>
          <p:spPr bwMode="auto">
            <a:xfrm>
              <a:off x="1954" y="853"/>
              <a:ext cx="80" cy="96"/>
            </a:xfrm>
            <a:custGeom>
              <a:avLst/>
              <a:gdLst>
                <a:gd name="T0" fmla="*/ 40 w 80"/>
                <a:gd name="T1" fmla="*/ 96 h 96"/>
                <a:gd name="T2" fmla="*/ 80 w 80"/>
                <a:gd name="T3" fmla="*/ 96 h 96"/>
                <a:gd name="T4" fmla="*/ 40 w 80"/>
                <a:gd name="T5" fmla="*/ 0 h 96"/>
                <a:gd name="T6" fmla="*/ 0 w 80"/>
                <a:gd name="T7" fmla="*/ 96 h 96"/>
                <a:gd name="T8" fmla="*/ 40 w 80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96">
                  <a:moveTo>
                    <a:pt x="40" y="96"/>
                  </a:moveTo>
                  <a:lnTo>
                    <a:pt x="80" y="96"/>
                  </a:lnTo>
                  <a:lnTo>
                    <a:pt x="40" y="0"/>
                  </a:lnTo>
                  <a:lnTo>
                    <a:pt x="0" y="96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3" name="Oval 17"/>
          <p:cNvSpPr>
            <a:spLocks noChangeArrowheads="1"/>
          </p:cNvSpPr>
          <p:nvPr/>
        </p:nvSpPr>
        <p:spPr bwMode="auto">
          <a:xfrm>
            <a:off x="4949825" y="3367088"/>
            <a:ext cx="1676400" cy="1625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79884" name="Freeform 18"/>
          <p:cNvSpPr>
            <a:spLocks/>
          </p:cNvSpPr>
          <p:nvPr/>
        </p:nvSpPr>
        <p:spPr bwMode="auto">
          <a:xfrm>
            <a:off x="4689475" y="3436938"/>
            <a:ext cx="2197100" cy="1447800"/>
          </a:xfrm>
          <a:custGeom>
            <a:avLst/>
            <a:gdLst>
              <a:gd name="T0" fmla="*/ 2147483647 w 1384"/>
              <a:gd name="T1" fmla="*/ 2147483647 h 912"/>
              <a:gd name="T2" fmla="*/ 2147483647 w 1384"/>
              <a:gd name="T3" fmla="*/ 2147483647 h 912"/>
              <a:gd name="T4" fmla="*/ 2147483647 w 1384"/>
              <a:gd name="T5" fmla="*/ 2147483647 h 912"/>
              <a:gd name="T6" fmla="*/ 2147483647 w 1384"/>
              <a:gd name="T7" fmla="*/ 2147483647 h 912"/>
              <a:gd name="T8" fmla="*/ 2147483647 w 1384"/>
              <a:gd name="T9" fmla="*/ 2147483647 h 912"/>
              <a:gd name="T10" fmla="*/ 2147483647 w 1384"/>
              <a:gd name="T11" fmla="*/ 2147483647 h 912"/>
              <a:gd name="T12" fmla="*/ 2147483647 w 1384"/>
              <a:gd name="T13" fmla="*/ 2147483647 h 912"/>
              <a:gd name="T14" fmla="*/ 2147483647 w 1384"/>
              <a:gd name="T15" fmla="*/ 2147483647 h 912"/>
              <a:gd name="T16" fmla="*/ 2147483647 w 1384"/>
              <a:gd name="T17" fmla="*/ 2147483647 h 912"/>
              <a:gd name="T18" fmla="*/ 2147483647 w 1384"/>
              <a:gd name="T19" fmla="*/ 2147483647 h 912"/>
              <a:gd name="T20" fmla="*/ 2147483647 w 1384"/>
              <a:gd name="T21" fmla="*/ 2147483647 h 912"/>
              <a:gd name="T22" fmla="*/ 2147483647 w 1384"/>
              <a:gd name="T23" fmla="*/ 2147483647 h 912"/>
              <a:gd name="T24" fmla="*/ 2147483647 w 1384"/>
              <a:gd name="T25" fmla="*/ 2147483647 h 912"/>
              <a:gd name="T26" fmla="*/ 2147483647 w 1384"/>
              <a:gd name="T27" fmla="*/ 2147483647 h 912"/>
              <a:gd name="T28" fmla="*/ 2147483647 w 1384"/>
              <a:gd name="T29" fmla="*/ 2147483647 h 912"/>
              <a:gd name="T30" fmla="*/ 2147483647 w 1384"/>
              <a:gd name="T31" fmla="*/ 2147483647 h 912"/>
              <a:gd name="T32" fmla="*/ 2147483647 w 1384"/>
              <a:gd name="T33" fmla="*/ 2147483647 h 912"/>
              <a:gd name="T34" fmla="*/ 2147483647 w 1384"/>
              <a:gd name="T35" fmla="*/ 2147483647 h 912"/>
              <a:gd name="T36" fmla="*/ 2147483647 w 1384"/>
              <a:gd name="T37" fmla="*/ 2147483647 h 912"/>
              <a:gd name="T38" fmla="*/ 2147483647 w 1384"/>
              <a:gd name="T39" fmla="*/ 2147483647 h 912"/>
              <a:gd name="T40" fmla="*/ 2147483647 w 1384"/>
              <a:gd name="T41" fmla="*/ 2147483647 h 912"/>
              <a:gd name="T42" fmla="*/ 2147483647 w 1384"/>
              <a:gd name="T43" fmla="*/ 2147483647 h 912"/>
              <a:gd name="T44" fmla="*/ 0 w 1384"/>
              <a:gd name="T45" fmla="*/ 2147483647 h 912"/>
              <a:gd name="T46" fmla="*/ 0 w 1384"/>
              <a:gd name="T47" fmla="*/ 2147483647 h 912"/>
              <a:gd name="T48" fmla="*/ 2147483647 w 1384"/>
              <a:gd name="T49" fmla="*/ 2147483647 h 912"/>
              <a:gd name="T50" fmla="*/ 2147483647 w 1384"/>
              <a:gd name="T51" fmla="*/ 2147483647 h 912"/>
              <a:gd name="T52" fmla="*/ 2147483647 w 1384"/>
              <a:gd name="T53" fmla="*/ 0 h 912"/>
              <a:gd name="T54" fmla="*/ 2147483647 w 1384"/>
              <a:gd name="T55" fmla="*/ 0 h 912"/>
              <a:gd name="T56" fmla="*/ 2147483647 w 1384"/>
              <a:gd name="T57" fmla="*/ 2147483647 h 912"/>
              <a:gd name="T58" fmla="*/ 2147483647 w 1384"/>
              <a:gd name="T59" fmla="*/ 2147483647 h 912"/>
              <a:gd name="T60" fmla="*/ 2147483647 w 1384"/>
              <a:gd name="T61" fmla="*/ 2147483647 h 912"/>
              <a:gd name="T62" fmla="*/ 2147483647 w 1384"/>
              <a:gd name="T63" fmla="*/ 2147483647 h 912"/>
              <a:gd name="T64" fmla="*/ 2147483647 w 1384"/>
              <a:gd name="T65" fmla="*/ 2147483647 h 912"/>
              <a:gd name="T66" fmla="*/ 2147483647 w 1384"/>
              <a:gd name="T67" fmla="*/ 2147483647 h 912"/>
              <a:gd name="T68" fmla="*/ 2147483647 w 1384"/>
              <a:gd name="T69" fmla="*/ 2147483647 h 912"/>
              <a:gd name="T70" fmla="*/ 2147483647 w 1384"/>
              <a:gd name="T71" fmla="*/ 2147483647 h 912"/>
              <a:gd name="T72" fmla="*/ 2147483647 w 1384"/>
              <a:gd name="T73" fmla="*/ 2147483647 h 912"/>
              <a:gd name="T74" fmla="*/ 2147483647 w 1384"/>
              <a:gd name="T75" fmla="*/ 2147483647 h 912"/>
              <a:gd name="T76" fmla="*/ 2147483647 w 1384"/>
              <a:gd name="T77" fmla="*/ 2147483647 h 912"/>
              <a:gd name="T78" fmla="*/ 2147483647 w 1384"/>
              <a:gd name="T79" fmla="*/ 2147483647 h 912"/>
              <a:gd name="T80" fmla="*/ 2147483647 w 1384"/>
              <a:gd name="T81" fmla="*/ 2147483647 h 912"/>
              <a:gd name="T82" fmla="*/ 2147483647 w 1384"/>
              <a:gd name="T83" fmla="*/ 2147483647 h 912"/>
              <a:gd name="T84" fmla="*/ 2147483647 w 1384"/>
              <a:gd name="T85" fmla="*/ 2147483647 h 912"/>
              <a:gd name="T86" fmla="*/ 2147483647 w 1384"/>
              <a:gd name="T87" fmla="*/ 2147483647 h 912"/>
              <a:gd name="T88" fmla="*/ 2147483647 w 1384"/>
              <a:gd name="T89" fmla="*/ 2147483647 h 912"/>
              <a:gd name="T90" fmla="*/ 2147483647 w 1384"/>
              <a:gd name="T91" fmla="*/ 2147483647 h 912"/>
              <a:gd name="T92" fmla="*/ 2147483647 w 1384"/>
              <a:gd name="T93" fmla="*/ 2147483647 h 912"/>
              <a:gd name="T94" fmla="*/ 2147483647 w 1384"/>
              <a:gd name="T95" fmla="*/ 2147483647 h 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84" h="912">
                <a:moveTo>
                  <a:pt x="1368" y="840"/>
                </a:moveTo>
                <a:lnTo>
                  <a:pt x="1360" y="856"/>
                </a:lnTo>
                <a:lnTo>
                  <a:pt x="1344" y="872"/>
                </a:lnTo>
                <a:lnTo>
                  <a:pt x="1328" y="880"/>
                </a:lnTo>
                <a:lnTo>
                  <a:pt x="1312" y="888"/>
                </a:lnTo>
                <a:lnTo>
                  <a:pt x="1288" y="896"/>
                </a:lnTo>
                <a:lnTo>
                  <a:pt x="1264" y="904"/>
                </a:lnTo>
                <a:lnTo>
                  <a:pt x="1240" y="912"/>
                </a:lnTo>
                <a:lnTo>
                  <a:pt x="1208" y="912"/>
                </a:lnTo>
                <a:lnTo>
                  <a:pt x="1176" y="912"/>
                </a:lnTo>
                <a:lnTo>
                  <a:pt x="1160" y="912"/>
                </a:lnTo>
                <a:lnTo>
                  <a:pt x="1144" y="912"/>
                </a:lnTo>
                <a:lnTo>
                  <a:pt x="1128" y="904"/>
                </a:lnTo>
                <a:lnTo>
                  <a:pt x="1112" y="904"/>
                </a:lnTo>
                <a:lnTo>
                  <a:pt x="1096" y="904"/>
                </a:lnTo>
                <a:lnTo>
                  <a:pt x="1072" y="896"/>
                </a:lnTo>
                <a:lnTo>
                  <a:pt x="1056" y="896"/>
                </a:lnTo>
                <a:lnTo>
                  <a:pt x="1040" y="896"/>
                </a:lnTo>
                <a:lnTo>
                  <a:pt x="1016" y="888"/>
                </a:lnTo>
                <a:lnTo>
                  <a:pt x="1000" y="880"/>
                </a:lnTo>
                <a:lnTo>
                  <a:pt x="976" y="880"/>
                </a:lnTo>
                <a:lnTo>
                  <a:pt x="960" y="872"/>
                </a:lnTo>
                <a:lnTo>
                  <a:pt x="936" y="864"/>
                </a:lnTo>
                <a:lnTo>
                  <a:pt x="912" y="864"/>
                </a:lnTo>
                <a:lnTo>
                  <a:pt x="896" y="856"/>
                </a:lnTo>
                <a:lnTo>
                  <a:pt x="872" y="848"/>
                </a:lnTo>
                <a:lnTo>
                  <a:pt x="848" y="840"/>
                </a:lnTo>
                <a:lnTo>
                  <a:pt x="832" y="832"/>
                </a:lnTo>
                <a:lnTo>
                  <a:pt x="808" y="824"/>
                </a:lnTo>
                <a:lnTo>
                  <a:pt x="784" y="816"/>
                </a:lnTo>
                <a:lnTo>
                  <a:pt x="760" y="800"/>
                </a:lnTo>
                <a:lnTo>
                  <a:pt x="736" y="792"/>
                </a:lnTo>
                <a:lnTo>
                  <a:pt x="720" y="784"/>
                </a:lnTo>
                <a:lnTo>
                  <a:pt x="696" y="776"/>
                </a:lnTo>
                <a:lnTo>
                  <a:pt x="672" y="760"/>
                </a:lnTo>
                <a:lnTo>
                  <a:pt x="648" y="752"/>
                </a:lnTo>
                <a:lnTo>
                  <a:pt x="624" y="736"/>
                </a:lnTo>
                <a:lnTo>
                  <a:pt x="600" y="728"/>
                </a:lnTo>
                <a:lnTo>
                  <a:pt x="576" y="712"/>
                </a:lnTo>
                <a:lnTo>
                  <a:pt x="552" y="704"/>
                </a:lnTo>
                <a:lnTo>
                  <a:pt x="528" y="688"/>
                </a:lnTo>
                <a:lnTo>
                  <a:pt x="504" y="672"/>
                </a:lnTo>
                <a:lnTo>
                  <a:pt x="488" y="656"/>
                </a:lnTo>
                <a:lnTo>
                  <a:pt x="464" y="648"/>
                </a:lnTo>
                <a:lnTo>
                  <a:pt x="440" y="632"/>
                </a:lnTo>
                <a:lnTo>
                  <a:pt x="416" y="616"/>
                </a:lnTo>
                <a:lnTo>
                  <a:pt x="400" y="608"/>
                </a:lnTo>
                <a:lnTo>
                  <a:pt x="376" y="592"/>
                </a:lnTo>
                <a:lnTo>
                  <a:pt x="360" y="576"/>
                </a:lnTo>
                <a:lnTo>
                  <a:pt x="336" y="560"/>
                </a:lnTo>
                <a:lnTo>
                  <a:pt x="320" y="544"/>
                </a:lnTo>
                <a:lnTo>
                  <a:pt x="296" y="528"/>
                </a:lnTo>
                <a:lnTo>
                  <a:pt x="280" y="520"/>
                </a:lnTo>
                <a:lnTo>
                  <a:pt x="264" y="504"/>
                </a:lnTo>
                <a:lnTo>
                  <a:pt x="248" y="488"/>
                </a:lnTo>
                <a:lnTo>
                  <a:pt x="232" y="472"/>
                </a:lnTo>
                <a:lnTo>
                  <a:pt x="216" y="456"/>
                </a:lnTo>
                <a:lnTo>
                  <a:pt x="200" y="448"/>
                </a:lnTo>
                <a:lnTo>
                  <a:pt x="168" y="416"/>
                </a:lnTo>
                <a:lnTo>
                  <a:pt x="136" y="384"/>
                </a:lnTo>
                <a:lnTo>
                  <a:pt x="112" y="360"/>
                </a:lnTo>
                <a:lnTo>
                  <a:pt x="88" y="328"/>
                </a:lnTo>
                <a:lnTo>
                  <a:pt x="64" y="304"/>
                </a:lnTo>
                <a:lnTo>
                  <a:pt x="48" y="272"/>
                </a:lnTo>
                <a:lnTo>
                  <a:pt x="32" y="248"/>
                </a:lnTo>
                <a:lnTo>
                  <a:pt x="24" y="224"/>
                </a:lnTo>
                <a:lnTo>
                  <a:pt x="8" y="200"/>
                </a:lnTo>
                <a:lnTo>
                  <a:pt x="0" y="176"/>
                </a:lnTo>
                <a:lnTo>
                  <a:pt x="0" y="152"/>
                </a:lnTo>
                <a:lnTo>
                  <a:pt x="0" y="128"/>
                </a:lnTo>
                <a:lnTo>
                  <a:pt x="0" y="112"/>
                </a:lnTo>
                <a:lnTo>
                  <a:pt x="0" y="88"/>
                </a:lnTo>
                <a:lnTo>
                  <a:pt x="8" y="72"/>
                </a:lnTo>
                <a:lnTo>
                  <a:pt x="24" y="56"/>
                </a:lnTo>
                <a:lnTo>
                  <a:pt x="32" y="40"/>
                </a:lnTo>
                <a:lnTo>
                  <a:pt x="56" y="32"/>
                </a:lnTo>
                <a:lnTo>
                  <a:pt x="72" y="24"/>
                </a:lnTo>
                <a:lnTo>
                  <a:pt x="96" y="16"/>
                </a:lnTo>
                <a:lnTo>
                  <a:pt x="120" y="8"/>
                </a:lnTo>
                <a:lnTo>
                  <a:pt x="144" y="0"/>
                </a:lnTo>
                <a:lnTo>
                  <a:pt x="176" y="0"/>
                </a:lnTo>
                <a:lnTo>
                  <a:pt x="208" y="0"/>
                </a:lnTo>
                <a:lnTo>
                  <a:pt x="224" y="0"/>
                </a:lnTo>
                <a:lnTo>
                  <a:pt x="240" y="0"/>
                </a:lnTo>
                <a:lnTo>
                  <a:pt x="256" y="8"/>
                </a:lnTo>
                <a:lnTo>
                  <a:pt x="272" y="8"/>
                </a:lnTo>
                <a:lnTo>
                  <a:pt x="288" y="8"/>
                </a:lnTo>
                <a:lnTo>
                  <a:pt x="304" y="16"/>
                </a:lnTo>
                <a:lnTo>
                  <a:pt x="328" y="16"/>
                </a:lnTo>
                <a:lnTo>
                  <a:pt x="344" y="24"/>
                </a:lnTo>
                <a:lnTo>
                  <a:pt x="368" y="24"/>
                </a:lnTo>
                <a:lnTo>
                  <a:pt x="384" y="32"/>
                </a:lnTo>
                <a:lnTo>
                  <a:pt x="408" y="32"/>
                </a:lnTo>
                <a:lnTo>
                  <a:pt x="424" y="40"/>
                </a:lnTo>
                <a:lnTo>
                  <a:pt x="448" y="48"/>
                </a:lnTo>
                <a:lnTo>
                  <a:pt x="464" y="56"/>
                </a:lnTo>
                <a:lnTo>
                  <a:pt x="488" y="56"/>
                </a:lnTo>
                <a:lnTo>
                  <a:pt x="512" y="64"/>
                </a:lnTo>
                <a:lnTo>
                  <a:pt x="528" y="72"/>
                </a:lnTo>
                <a:lnTo>
                  <a:pt x="552" y="80"/>
                </a:lnTo>
                <a:lnTo>
                  <a:pt x="576" y="88"/>
                </a:lnTo>
                <a:lnTo>
                  <a:pt x="600" y="104"/>
                </a:lnTo>
                <a:lnTo>
                  <a:pt x="624" y="112"/>
                </a:lnTo>
                <a:lnTo>
                  <a:pt x="640" y="120"/>
                </a:lnTo>
                <a:lnTo>
                  <a:pt x="664" y="128"/>
                </a:lnTo>
                <a:lnTo>
                  <a:pt x="688" y="144"/>
                </a:lnTo>
                <a:lnTo>
                  <a:pt x="712" y="152"/>
                </a:lnTo>
                <a:lnTo>
                  <a:pt x="736" y="160"/>
                </a:lnTo>
                <a:lnTo>
                  <a:pt x="760" y="176"/>
                </a:lnTo>
                <a:lnTo>
                  <a:pt x="784" y="184"/>
                </a:lnTo>
                <a:lnTo>
                  <a:pt x="808" y="200"/>
                </a:lnTo>
                <a:lnTo>
                  <a:pt x="832" y="216"/>
                </a:lnTo>
                <a:lnTo>
                  <a:pt x="856" y="224"/>
                </a:lnTo>
                <a:lnTo>
                  <a:pt x="872" y="240"/>
                </a:lnTo>
                <a:lnTo>
                  <a:pt x="896" y="256"/>
                </a:lnTo>
                <a:lnTo>
                  <a:pt x="920" y="264"/>
                </a:lnTo>
                <a:lnTo>
                  <a:pt x="944" y="280"/>
                </a:lnTo>
                <a:lnTo>
                  <a:pt x="960" y="296"/>
                </a:lnTo>
                <a:lnTo>
                  <a:pt x="984" y="312"/>
                </a:lnTo>
                <a:lnTo>
                  <a:pt x="1008" y="320"/>
                </a:lnTo>
                <a:lnTo>
                  <a:pt x="1024" y="336"/>
                </a:lnTo>
                <a:lnTo>
                  <a:pt x="1048" y="352"/>
                </a:lnTo>
                <a:lnTo>
                  <a:pt x="1064" y="368"/>
                </a:lnTo>
                <a:lnTo>
                  <a:pt x="1080" y="384"/>
                </a:lnTo>
                <a:lnTo>
                  <a:pt x="1104" y="392"/>
                </a:lnTo>
                <a:lnTo>
                  <a:pt x="1120" y="408"/>
                </a:lnTo>
                <a:lnTo>
                  <a:pt x="1136" y="424"/>
                </a:lnTo>
                <a:lnTo>
                  <a:pt x="1152" y="440"/>
                </a:lnTo>
                <a:lnTo>
                  <a:pt x="1168" y="456"/>
                </a:lnTo>
                <a:lnTo>
                  <a:pt x="1184" y="472"/>
                </a:lnTo>
                <a:lnTo>
                  <a:pt x="1216" y="496"/>
                </a:lnTo>
                <a:lnTo>
                  <a:pt x="1248" y="528"/>
                </a:lnTo>
                <a:lnTo>
                  <a:pt x="1272" y="552"/>
                </a:lnTo>
                <a:lnTo>
                  <a:pt x="1296" y="584"/>
                </a:lnTo>
                <a:lnTo>
                  <a:pt x="1312" y="608"/>
                </a:lnTo>
                <a:lnTo>
                  <a:pt x="1328" y="640"/>
                </a:lnTo>
                <a:lnTo>
                  <a:pt x="1352" y="664"/>
                </a:lnTo>
                <a:lnTo>
                  <a:pt x="1360" y="688"/>
                </a:lnTo>
                <a:lnTo>
                  <a:pt x="1368" y="712"/>
                </a:lnTo>
                <a:lnTo>
                  <a:pt x="1376" y="736"/>
                </a:lnTo>
                <a:lnTo>
                  <a:pt x="1384" y="760"/>
                </a:lnTo>
                <a:lnTo>
                  <a:pt x="1384" y="784"/>
                </a:lnTo>
                <a:lnTo>
                  <a:pt x="1384" y="800"/>
                </a:lnTo>
                <a:lnTo>
                  <a:pt x="1376" y="824"/>
                </a:lnTo>
                <a:lnTo>
                  <a:pt x="1368" y="84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9"/>
          <p:cNvSpPr>
            <a:spLocks noChangeShapeType="1"/>
          </p:cNvSpPr>
          <p:nvPr/>
        </p:nvSpPr>
        <p:spPr bwMode="auto">
          <a:xfrm>
            <a:off x="5781675" y="4198938"/>
            <a:ext cx="812800" cy="38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20"/>
          <p:cNvSpPr>
            <a:spLocks noChangeShapeType="1"/>
          </p:cNvSpPr>
          <p:nvPr/>
        </p:nvSpPr>
        <p:spPr bwMode="auto">
          <a:xfrm>
            <a:off x="5781675" y="4198938"/>
            <a:ext cx="469900" cy="647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21"/>
          <p:cNvSpPr>
            <a:spLocks noChangeShapeType="1"/>
          </p:cNvSpPr>
          <p:nvPr/>
        </p:nvSpPr>
        <p:spPr bwMode="auto">
          <a:xfrm flipV="1">
            <a:off x="5781675" y="3487738"/>
            <a:ext cx="444500" cy="711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22"/>
          <p:cNvSpPr>
            <a:spLocks noChangeShapeType="1"/>
          </p:cNvSpPr>
          <p:nvPr/>
        </p:nvSpPr>
        <p:spPr bwMode="auto">
          <a:xfrm>
            <a:off x="5781675" y="4198938"/>
            <a:ext cx="457200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Arc 23"/>
          <p:cNvSpPr>
            <a:spLocks/>
          </p:cNvSpPr>
          <p:nvPr/>
        </p:nvSpPr>
        <p:spPr bwMode="auto">
          <a:xfrm>
            <a:off x="6569075" y="3328988"/>
            <a:ext cx="209550" cy="361950"/>
          </a:xfrm>
          <a:custGeom>
            <a:avLst/>
            <a:gdLst>
              <a:gd name="T0" fmla="*/ 0 w 21600"/>
              <a:gd name="T1" fmla="*/ 0 h 21600"/>
              <a:gd name="T2" fmla="*/ 1856193803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90" name="Group 24"/>
          <p:cNvGrpSpPr>
            <a:grpSpLocks/>
          </p:cNvGrpSpPr>
          <p:nvPr/>
        </p:nvGrpSpPr>
        <p:grpSpPr bwMode="auto">
          <a:xfrm>
            <a:off x="6696075" y="3538538"/>
            <a:ext cx="127000" cy="165100"/>
            <a:chOff x="4218" y="2229"/>
            <a:chExt cx="80" cy="104"/>
          </a:xfrm>
        </p:grpSpPr>
        <p:sp>
          <p:nvSpPr>
            <p:cNvPr id="79902" name="Line 25"/>
            <p:cNvSpPr>
              <a:spLocks noChangeShapeType="1"/>
            </p:cNvSpPr>
            <p:nvPr/>
          </p:nvSpPr>
          <p:spPr bwMode="auto">
            <a:xfrm flipH="1" flipV="1">
              <a:off x="4258" y="2237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Freeform 26"/>
            <p:cNvSpPr>
              <a:spLocks/>
            </p:cNvSpPr>
            <p:nvPr/>
          </p:nvSpPr>
          <p:spPr bwMode="auto">
            <a:xfrm>
              <a:off x="4218" y="2229"/>
              <a:ext cx="80" cy="104"/>
            </a:xfrm>
            <a:custGeom>
              <a:avLst/>
              <a:gdLst>
                <a:gd name="T0" fmla="*/ 40 w 80"/>
                <a:gd name="T1" fmla="*/ 8 h 104"/>
                <a:gd name="T2" fmla="*/ 0 w 80"/>
                <a:gd name="T3" fmla="*/ 16 h 104"/>
                <a:gd name="T4" fmla="*/ 56 w 80"/>
                <a:gd name="T5" fmla="*/ 104 h 104"/>
                <a:gd name="T6" fmla="*/ 80 w 80"/>
                <a:gd name="T7" fmla="*/ 0 h 104"/>
                <a:gd name="T8" fmla="*/ 40 w 80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04">
                  <a:moveTo>
                    <a:pt x="40" y="8"/>
                  </a:moveTo>
                  <a:lnTo>
                    <a:pt x="0" y="16"/>
                  </a:lnTo>
                  <a:lnTo>
                    <a:pt x="56" y="104"/>
                  </a:lnTo>
                  <a:lnTo>
                    <a:pt x="80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91" name="Rectangle 27"/>
          <p:cNvSpPr>
            <a:spLocks noChangeArrowheads="1"/>
          </p:cNvSpPr>
          <p:nvPr/>
        </p:nvSpPr>
        <p:spPr bwMode="auto">
          <a:xfrm>
            <a:off x="3013075" y="2471738"/>
            <a:ext cx="138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o</a:t>
            </a:r>
            <a:endParaRPr lang="en-GB" b="0"/>
          </a:p>
        </p:txBody>
      </p:sp>
      <p:sp>
        <p:nvSpPr>
          <p:cNvPr id="79892" name="Rectangle 28"/>
          <p:cNvSpPr>
            <a:spLocks noChangeArrowheads="1"/>
          </p:cNvSpPr>
          <p:nvPr/>
        </p:nvSpPr>
        <p:spPr bwMode="auto">
          <a:xfrm>
            <a:off x="3673475" y="322103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a</a:t>
            </a:r>
            <a:endParaRPr lang="en-GB" b="0"/>
          </a:p>
        </p:txBody>
      </p:sp>
      <p:sp>
        <p:nvSpPr>
          <p:cNvPr id="79893" name="Rectangle 29"/>
          <p:cNvSpPr>
            <a:spLocks noChangeArrowheads="1"/>
          </p:cNvSpPr>
          <p:nvPr/>
        </p:nvSpPr>
        <p:spPr bwMode="auto">
          <a:xfrm>
            <a:off x="3990975" y="2916238"/>
            <a:ext cx="195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a'</a:t>
            </a:r>
            <a:endParaRPr lang="en-GB" b="0"/>
          </a:p>
        </p:txBody>
      </p:sp>
      <p:sp>
        <p:nvSpPr>
          <p:cNvPr id="79894" name="Rectangle 30"/>
          <p:cNvSpPr>
            <a:spLocks noChangeArrowheads="1"/>
          </p:cNvSpPr>
          <p:nvPr/>
        </p:nvSpPr>
        <p:spPr bwMode="auto">
          <a:xfrm>
            <a:off x="6251575" y="325913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b</a:t>
            </a:r>
            <a:endParaRPr lang="en-GB" b="0"/>
          </a:p>
        </p:txBody>
      </p:sp>
      <p:sp>
        <p:nvSpPr>
          <p:cNvPr id="79895" name="Rectangle 31"/>
          <p:cNvSpPr>
            <a:spLocks noChangeArrowheads="1"/>
          </p:cNvSpPr>
          <p:nvPr/>
        </p:nvSpPr>
        <p:spPr bwMode="auto">
          <a:xfrm>
            <a:off x="3990975" y="1963738"/>
            <a:ext cx="207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b'</a:t>
            </a:r>
            <a:endParaRPr lang="en-GB" b="0"/>
          </a:p>
        </p:txBody>
      </p:sp>
      <p:sp>
        <p:nvSpPr>
          <p:cNvPr id="79896" name="Rectangle 32"/>
          <p:cNvSpPr>
            <a:spLocks noChangeArrowheads="1"/>
          </p:cNvSpPr>
          <p:nvPr/>
        </p:nvSpPr>
        <p:spPr bwMode="auto">
          <a:xfrm>
            <a:off x="5616575" y="4046538"/>
            <a:ext cx="138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o</a:t>
            </a:r>
            <a:endParaRPr lang="en-GB" b="0"/>
          </a:p>
        </p:txBody>
      </p:sp>
      <p:sp>
        <p:nvSpPr>
          <p:cNvPr id="79897" name="Rectangle 33"/>
          <p:cNvSpPr>
            <a:spLocks noChangeArrowheads="1"/>
          </p:cNvSpPr>
          <p:nvPr/>
        </p:nvSpPr>
        <p:spPr bwMode="auto">
          <a:xfrm>
            <a:off x="6708775" y="4046538"/>
            <a:ext cx="207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b'</a:t>
            </a:r>
            <a:endParaRPr lang="en-GB" b="0"/>
          </a:p>
        </p:txBody>
      </p:sp>
      <p:sp>
        <p:nvSpPr>
          <p:cNvPr id="79898" name="Rectangle 34"/>
          <p:cNvSpPr>
            <a:spLocks noChangeArrowheads="1"/>
          </p:cNvSpPr>
          <p:nvPr/>
        </p:nvSpPr>
        <p:spPr bwMode="auto">
          <a:xfrm>
            <a:off x="3648075" y="165893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b</a:t>
            </a:r>
            <a:endParaRPr lang="en-GB" b="0"/>
          </a:p>
        </p:txBody>
      </p:sp>
      <p:sp>
        <p:nvSpPr>
          <p:cNvPr id="79899" name="Rectangle 35"/>
          <p:cNvSpPr>
            <a:spLocks noChangeArrowheads="1"/>
          </p:cNvSpPr>
          <p:nvPr/>
        </p:nvSpPr>
        <p:spPr bwMode="auto">
          <a:xfrm>
            <a:off x="6149975" y="4922838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Geneva" charset="0"/>
              </a:rPr>
              <a:t>a,a'</a:t>
            </a:r>
            <a:endParaRPr lang="en-GB" b="0"/>
          </a:p>
        </p:txBody>
      </p:sp>
      <p:sp>
        <p:nvSpPr>
          <p:cNvPr id="79900" name="Rectangle 36"/>
          <p:cNvSpPr>
            <a:spLocks noChangeArrowheads="1"/>
          </p:cNvSpPr>
          <p:nvPr/>
        </p:nvSpPr>
        <p:spPr bwMode="auto">
          <a:xfrm>
            <a:off x="2047875" y="3576638"/>
            <a:ext cx="35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charset="0"/>
              </a:rPr>
              <a:t>(a)</a:t>
            </a:r>
            <a:endParaRPr lang="en-GB" b="0"/>
          </a:p>
        </p:txBody>
      </p:sp>
      <p:sp>
        <p:nvSpPr>
          <p:cNvPr id="79901" name="Rectangle 37"/>
          <p:cNvSpPr>
            <a:spLocks noChangeArrowheads="1"/>
          </p:cNvSpPr>
          <p:nvPr/>
        </p:nvSpPr>
        <p:spPr bwMode="auto">
          <a:xfrm>
            <a:off x="4562475" y="4859338"/>
            <a:ext cx="37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charset="0"/>
              </a:rPr>
              <a:t>(b)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77579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tabl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1363"/>
            <a:ext cx="86868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 flipH="1" flipV="1">
            <a:off x="-339725" y="1588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H="1" flipV="1">
            <a:off x="-339725" y="1588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743075" y="992188"/>
            <a:ext cx="1471613" cy="1993900"/>
            <a:chOff x="1098" y="625"/>
            <a:chExt cx="927" cy="1256"/>
          </a:xfrm>
        </p:grpSpPr>
        <p:sp>
          <p:nvSpPr>
            <p:cNvPr id="73836" name="Freeform 6"/>
            <p:cNvSpPr>
              <a:spLocks/>
            </p:cNvSpPr>
            <p:nvPr/>
          </p:nvSpPr>
          <p:spPr bwMode="auto">
            <a:xfrm>
              <a:off x="1210" y="673"/>
              <a:ext cx="720" cy="912"/>
            </a:xfrm>
            <a:custGeom>
              <a:avLst/>
              <a:gdLst>
                <a:gd name="T0" fmla="*/ 0 w 720"/>
                <a:gd name="T1" fmla="*/ 912 h 912"/>
                <a:gd name="T2" fmla="*/ 720 w 720"/>
                <a:gd name="T3" fmla="*/ 672 h 912"/>
                <a:gd name="T4" fmla="*/ 720 w 720"/>
                <a:gd name="T5" fmla="*/ 0 h 912"/>
                <a:gd name="T6" fmla="*/ 0 w 720"/>
                <a:gd name="T7" fmla="*/ 240 h 912"/>
                <a:gd name="T8" fmla="*/ 0 w 72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912"/>
                <a:gd name="T17" fmla="*/ 720 w 72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912">
                  <a:moveTo>
                    <a:pt x="0" y="912"/>
                  </a:moveTo>
                  <a:lnTo>
                    <a:pt x="720" y="672"/>
                  </a:lnTo>
                  <a:lnTo>
                    <a:pt x="720" y="0"/>
                  </a:lnTo>
                  <a:lnTo>
                    <a:pt x="0" y="24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37" name="Rectangle 39"/>
            <p:cNvSpPr>
              <a:spLocks noChangeArrowheads="1"/>
            </p:cNvSpPr>
            <p:nvPr/>
          </p:nvSpPr>
          <p:spPr bwMode="auto">
            <a:xfrm>
              <a:off x="1346" y="1073"/>
              <a:ext cx="44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Austenite</a:t>
              </a:r>
              <a:endParaRPr lang="en-GB"/>
            </a:p>
          </p:txBody>
        </p:sp>
        <p:sp>
          <p:nvSpPr>
            <p:cNvPr id="73838" name="Rectangle 68"/>
            <p:cNvSpPr>
              <a:spLocks noChangeArrowheads="1"/>
            </p:cNvSpPr>
            <p:nvPr/>
          </p:nvSpPr>
          <p:spPr bwMode="auto">
            <a:xfrm>
              <a:off x="1298" y="1761"/>
              <a:ext cx="13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(a)</a:t>
              </a:r>
              <a:endParaRPr lang="en-GB"/>
            </a:p>
          </p:txBody>
        </p:sp>
        <p:sp>
          <p:nvSpPr>
            <p:cNvPr id="73839" name="Rectangle 71"/>
            <p:cNvSpPr>
              <a:spLocks noChangeArrowheads="1"/>
            </p:cNvSpPr>
            <p:nvPr/>
          </p:nvSpPr>
          <p:spPr bwMode="auto">
            <a:xfrm>
              <a:off x="1098" y="857"/>
              <a:ext cx="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w</a:t>
              </a:r>
              <a:endParaRPr lang="en-GB"/>
            </a:p>
          </p:txBody>
        </p:sp>
        <p:sp>
          <p:nvSpPr>
            <p:cNvPr id="73840" name="Rectangle 72"/>
            <p:cNvSpPr>
              <a:spLocks noChangeArrowheads="1"/>
            </p:cNvSpPr>
            <p:nvPr/>
          </p:nvSpPr>
          <p:spPr bwMode="auto">
            <a:xfrm>
              <a:off x="1122" y="1513"/>
              <a:ext cx="5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GB"/>
            </a:p>
          </p:txBody>
        </p:sp>
        <p:sp>
          <p:nvSpPr>
            <p:cNvPr id="73841" name="Rectangle 73"/>
            <p:cNvSpPr>
              <a:spLocks noChangeArrowheads="1"/>
            </p:cNvSpPr>
            <p:nvPr/>
          </p:nvSpPr>
          <p:spPr bwMode="auto">
            <a:xfrm>
              <a:off x="1970" y="1289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GB"/>
            </a:p>
          </p:txBody>
        </p:sp>
        <p:sp>
          <p:nvSpPr>
            <p:cNvPr id="73842" name="Rectangle 74"/>
            <p:cNvSpPr>
              <a:spLocks noChangeArrowheads="1"/>
            </p:cNvSpPr>
            <p:nvPr/>
          </p:nvSpPr>
          <p:spPr bwMode="auto">
            <a:xfrm>
              <a:off x="1962" y="625"/>
              <a:ext cx="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z</a:t>
              </a:r>
              <a:endParaRPr lang="en-GB"/>
            </a:p>
          </p:txBody>
        </p:sp>
      </p:grp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1997075" y="3176588"/>
            <a:ext cx="4386263" cy="2971800"/>
            <a:chOff x="1258" y="2001"/>
            <a:chExt cx="2763" cy="1872"/>
          </a:xfrm>
        </p:grpSpPr>
        <p:sp>
          <p:nvSpPr>
            <p:cNvPr id="73790" name="Freeform 7"/>
            <p:cNvSpPr>
              <a:spLocks/>
            </p:cNvSpPr>
            <p:nvPr/>
          </p:nvSpPr>
          <p:spPr bwMode="auto">
            <a:xfrm>
              <a:off x="1994" y="2577"/>
              <a:ext cx="816" cy="672"/>
            </a:xfrm>
            <a:custGeom>
              <a:avLst/>
              <a:gdLst>
                <a:gd name="T0" fmla="*/ 0 w 816"/>
                <a:gd name="T1" fmla="*/ 672 h 672"/>
                <a:gd name="T2" fmla="*/ 96 w 816"/>
                <a:gd name="T3" fmla="*/ 576 h 672"/>
                <a:gd name="T4" fmla="*/ 0 w 816"/>
                <a:gd name="T5" fmla="*/ 480 h 672"/>
                <a:gd name="T6" fmla="*/ 96 w 816"/>
                <a:gd name="T7" fmla="*/ 384 h 672"/>
                <a:gd name="T8" fmla="*/ 0 w 816"/>
                <a:gd name="T9" fmla="*/ 288 h 672"/>
                <a:gd name="T10" fmla="*/ 96 w 816"/>
                <a:gd name="T11" fmla="*/ 192 h 672"/>
                <a:gd name="T12" fmla="*/ 0 w 816"/>
                <a:gd name="T13" fmla="*/ 96 h 672"/>
                <a:gd name="T14" fmla="*/ 96 w 816"/>
                <a:gd name="T15" fmla="*/ 0 h 672"/>
                <a:gd name="T16" fmla="*/ 816 w 816"/>
                <a:gd name="T17" fmla="*/ 0 h 672"/>
                <a:gd name="T18" fmla="*/ 720 w 816"/>
                <a:gd name="T19" fmla="*/ 96 h 672"/>
                <a:gd name="T20" fmla="*/ 816 w 816"/>
                <a:gd name="T21" fmla="*/ 192 h 672"/>
                <a:gd name="T22" fmla="*/ 720 w 816"/>
                <a:gd name="T23" fmla="*/ 288 h 672"/>
                <a:gd name="T24" fmla="*/ 816 w 816"/>
                <a:gd name="T25" fmla="*/ 384 h 672"/>
                <a:gd name="T26" fmla="*/ 720 w 816"/>
                <a:gd name="T27" fmla="*/ 480 h 672"/>
                <a:gd name="T28" fmla="*/ 816 w 816"/>
                <a:gd name="T29" fmla="*/ 576 h 672"/>
                <a:gd name="T30" fmla="*/ 720 w 816"/>
                <a:gd name="T31" fmla="*/ 672 h 672"/>
                <a:gd name="T32" fmla="*/ 0 w 816"/>
                <a:gd name="T33" fmla="*/ 672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6"/>
                <a:gd name="T52" fmla="*/ 0 h 672"/>
                <a:gd name="T53" fmla="*/ 816 w 816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6" h="672">
                  <a:moveTo>
                    <a:pt x="0" y="672"/>
                  </a:moveTo>
                  <a:lnTo>
                    <a:pt x="96" y="576"/>
                  </a:lnTo>
                  <a:lnTo>
                    <a:pt x="0" y="480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96" y="192"/>
                  </a:lnTo>
                  <a:lnTo>
                    <a:pt x="0" y="96"/>
                  </a:lnTo>
                  <a:lnTo>
                    <a:pt x="96" y="0"/>
                  </a:lnTo>
                  <a:lnTo>
                    <a:pt x="816" y="0"/>
                  </a:lnTo>
                  <a:lnTo>
                    <a:pt x="720" y="96"/>
                  </a:lnTo>
                  <a:lnTo>
                    <a:pt x="816" y="192"/>
                  </a:lnTo>
                  <a:lnTo>
                    <a:pt x="720" y="288"/>
                  </a:lnTo>
                  <a:lnTo>
                    <a:pt x="816" y="384"/>
                  </a:lnTo>
                  <a:lnTo>
                    <a:pt x="720" y="480"/>
                  </a:lnTo>
                  <a:lnTo>
                    <a:pt x="816" y="576"/>
                  </a:lnTo>
                  <a:lnTo>
                    <a:pt x="720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91" name="Group 9"/>
            <p:cNvGrpSpPr>
              <a:grpSpLocks/>
            </p:cNvGrpSpPr>
            <p:nvPr/>
          </p:nvGrpSpPr>
          <p:grpSpPr bwMode="auto">
            <a:xfrm>
              <a:off x="1994" y="2673"/>
              <a:ext cx="720" cy="8"/>
              <a:chOff x="1994" y="2673"/>
              <a:chExt cx="720" cy="8"/>
            </a:xfrm>
          </p:grpSpPr>
          <p:sp>
            <p:nvSpPr>
              <p:cNvPr id="73832" name="Rectangle 10"/>
              <p:cNvSpPr>
                <a:spLocks noChangeArrowheads="1"/>
              </p:cNvSpPr>
              <p:nvPr/>
            </p:nvSpPr>
            <p:spPr bwMode="auto">
              <a:xfrm>
                <a:off x="1994" y="267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3" name="Rectangle 11"/>
              <p:cNvSpPr>
                <a:spLocks noChangeArrowheads="1"/>
              </p:cNvSpPr>
              <p:nvPr/>
            </p:nvSpPr>
            <p:spPr bwMode="auto">
              <a:xfrm>
                <a:off x="2202" y="267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4" name="Rectangle 12"/>
              <p:cNvSpPr>
                <a:spLocks noChangeArrowheads="1"/>
              </p:cNvSpPr>
              <p:nvPr/>
            </p:nvSpPr>
            <p:spPr bwMode="auto">
              <a:xfrm>
                <a:off x="2410" y="267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5" name="Rectangle 13"/>
              <p:cNvSpPr>
                <a:spLocks noChangeArrowheads="1"/>
              </p:cNvSpPr>
              <p:nvPr/>
            </p:nvSpPr>
            <p:spPr bwMode="auto">
              <a:xfrm>
                <a:off x="2618" y="2673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2" name="Group 14"/>
            <p:cNvGrpSpPr>
              <a:grpSpLocks/>
            </p:cNvGrpSpPr>
            <p:nvPr/>
          </p:nvGrpSpPr>
          <p:grpSpPr bwMode="auto">
            <a:xfrm>
              <a:off x="1994" y="2865"/>
              <a:ext cx="720" cy="8"/>
              <a:chOff x="1994" y="2865"/>
              <a:chExt cx="720" cy="8"/>
            </a:xfrm>
          </p:grpSpPr>
          <p:sp>
            <p:nvSpPr>
              <p:cNvPr id="73828" name="Rectangle 15"/>
              <p:cNvSpPr>
                <a:spLocks noChangeArrowheads="1"/>
              </p:cNvSpPr>
              <p:nvPr/>
            </p:nvSpPr>
            <p:spPr bwMode="auto">
              <a:xfrm>
                <a:off x="1994" y="2865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9" name="Rectangle 16"/>
              <p:cNvSpPr>
                <a:spLocks noChangeArrowheads="1"/>
              </p:cNvSpPr>
              <p:nvPr/>
            </p:nvSpPr>
            <p:spPr bwMode="auto">
              <a:xfrm>
                <a:off x="2202" y="2865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0" name="Rectangle 17"/>
              <p:cNvSpPr>
                <a:spLocks noChangeArrowheads="1"/>
              </p:cNvSpPr>
              <p:nvPr/>
            </p:nvSpPr>
            <p:spPr bwMode="auto">
              <a:xfrm>
                <a:off x="2410" y="2865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1" name="Rectangle 18"/>
              <p:cNvSpPr>
                <a:spLocks noChangeArrowheads="1"/>
              </p:cNvSpPr>
              <p:nvPr/>
            </p:nvSpPr>
            <p:spPr bwMode="auto">
              <a:xfrm>
                <a:off x="2618" y="2865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3" name="Group 19"/>
            <p:cNvGrpSpPr>
              <a:grpSpLocks/>
            </p:cNvGrpSpPr>
            <p:nvPr/>
          </p:nvGrpSpPr>
          <p:grpSpPr bwMode="auto">
            <a:xfrm>
              <a:off x="1994" y="3057"/>
              <a:ext cx="720" cy="8"/>
              <a:chOff x="1994" y="3057"/>
              <a:chExt cx="720" cy="8"/>
            </a:xfrm>
          </p:grpSpPr>
          <p:sp>
            <p:nvSpPr>
              <p:cNvPr id="73824" name="Rectangle 20"/>
              <p:cNvSpPr>
                <a:spLocks noChangeArrowheads="1"/>
              </p:cNvSpPr>
              <p:nvPr/>
            </p:nvSpPr>
            <p:spPr bwMode="auto">
              <a:xfrm>
                <a:off x="1994" y="3057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" name="Rectangle 21"/>
              <p:cNvSpPr>
                <a:spLocks noChangeArrowheads="1"/>
              </p:cNvSpPr>
              <p:nvPr/>
            </p:nvSpPr>
            <p:spPr bwMode="auto">
              <a:xfrm>
                <a:off x="2202" y="3057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" name="Rectangle 22"/>
              <p:cNvSpPr>
                <a:spLocks noChangeArrowheads="1"/>
              </p:cNvSpPr>
              <p:nvPr/>
            </p:nvSpPr>
            <p:spPr bwMode="auto">
              <a:xfrm>
                <a:off x="2410" y="3057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" name="Rectangle 23"/>
              <p:cNvSpPr>
                <a:spLocks noChangeArrowheads="1"/>
              </p:cNvSpPr>
              <p:nvPr/>
            </p:nvSpPr>
            <p:spPr bwMode="auto">
              <a:xfrm>
                <a:off x="2618" y="3057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4" name="Group 24"/>
            <p:cNvGrpSpPr>
              <a:grpSpLocks/>
            </p:cNvGrpSpPr>
            <p:nvPr/>
          </p:nvGrpSpPr>
          <p:grpSpPr bwMode="auto">
            <a:xfrm>
              <a:off x="2090" y="2961"/>
              <a:ext cx="720" cy="8"/>
              <a:chOff x="2090" y="2961"/>
              <a:chExt cx="720" cy="8"/>
            </a:xfrm>
          </p:grpSpPr>
          <p:sp>
            <p:nvSpPr>
              <p:cNvPr id="73820" name="Rectangle 25"/>
              <p:cNvSpPr>
                <a:spLocks noChangeArrowheads="1"/>
              </p:cNvSpPr>
              <p:nvPr/>
            </p:nvSpPr>
            <p:spPr bwMode="auto">
              <a:xfrm>
                <a:off x="2090" y="2961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" name="Rectangle 26"/>
              <p:cNvSpPr>
                <a:spLocks noChangeArrowheads="1"/>
              </p:cNvSpPr>
              <p:nvPr/>
            </p:nvSpPr>
            <p:spPr bwMode="auto">
              <a:xfrm>
                <a:off x="2298" y="2961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" name="Rectangle 27"/>
              <p:cNvSpPr>
                <a:spLocks noChangeArrowheads="1"/>
              </p:cNvSpPr>
              <p:nvPr/>
            </p:nvSpPr>
            <p:spPr bwMode="auto">
              <a:xfrm>
                <a:off x="2506" y="2961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" name="Rectangle 28"/>
              <p:cNvSpPr>
                <a:spLocks noChangeArrowheads="1"/>
              </p:cNvSpPr>
              <p:nvPr/>
            </p:nvSpPr>
            <p:spPr bwMode="auto">
              <a:xfrm>
                <a:off x="2714" y="2961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5" name="Group 29"/>
            <p:cNvGrpSpPr>
              <a:grpSpLocks/>
            </p:cNvGrpSpPr>
            <p:nvPr/>
          </p:nvGrpSpPr>
          <p:grpSpPr bwMode="auto">
            <a:xfrm>
              <a:off x="2090" y="2769"/>
              <a:ext cx="720" cy="8"/>
              <a:chOff x="2090" y="2769"/>
              <a:chExt cx="720" cy="8"/>
            </a:xfrm>
          </p:grpSpPr>
          <p:sp>
            <p:nvSpPr>
              <p:cNvPr id="73816" name="Rectangle 30"/>
              <p:cNvSpPr>
                <a:spLocks noChangeArrowheads="1"/>
              </p:cNvSpPr>
              <p:nvPr/>
            </p:nvSpPr>
            <p:spPr bwMode="auto">
              <a:xfrm>
                <a:off x="2090" y="2769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" name="Rectangle 31"/>
              <p:cNvSpPr>
                <a:spLocks noChangeArrowheads="1"/>
              </p:cNvSpPr>
              <p:nvPr/>
            </p:nvSpPr>
            <p:spPr bwMode="auto">
              <a:xfrm>
                <a:off x="2298" y="2769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" name="Rectangle 32"/>
              <p:cNvSpPr>
                <a:spLocks noChangeArrowheads="1"/>
              </p:cNvSpPr>
              <p:nvPr/>
            </p:nvSpPr>
            <p:spPr bwMode="auto">
              <a:xfrm>
                <a:off x="2506" y="2769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" name="Rectangle 33"/>
              <p:cNvSpPr>
                <a:spLocks noChangeArrowheads="1"/>
              </p:cNvSpPr>
              <p:nvPr/>
            </p:nvSpPr>
            <p:spPr bwMode="auto">
              <a:xfrm>
                <a:off x="2714" y="2769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6" name="Group 34"/>
            <p:cNvGrpSpPr>
              <a:grpSpLocks/>
            </p:cNvGrpSpPr>
            <p:nvPr/>
          </p:nvGrpSpPr>
          <p:grpSpPr bwMode="auto">
            <a:xfrm>
              <a:off x="2090" y="3153"/>
              <a:ext cx="720" cy="8"/>
              <a:chOff x="2090" y="3153"/>
              <a:chExt cx="720" cy="8"/>
            </a:xfrm>
          </p:grpSpPr>
          <p:sp>
            <p:nvSpPr>
              <p:cNvPr id="73812" name="Rectangle 35"/>
              <p:cNvSpPr>
                <a:spLocks noChangeArrowheads="1"/>
              </p:cNvSpPr>
              <p:nvPr/>
            </p:nvSpPr>
            <p:spPr bwMode="auto">
              <a:xfrm>
                <a:off x="2090" y="315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" name="Rectangle 36"/>
              <p:cNvSpPr>
                <a:spLocks noChangeArrowheads="1"/>
              </p:cNvSpPr>
              <p:nvPr/>
            </p:nvSpPr>
            <p:spPr bwMode="auto">
              <a:xfrm>
                <a:off x="2298" y="315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" name="Rectangle 37"/>
              <p:cNvSpPr>
                <a:spLocks noChangeArrowheads="1"/>
              </p:cNvSpPr>
              <p:nvPr/>
            </p:nvSpPr>
            <p:spPr bwMode="auto">
              <a:xfrm>
                <a:off x="2506" y="315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" name="Rectangle 38"/>
              <p:cNvSpPr>
                <a:spLocks noChangeArrowheads="1"/>
              </p:cNvSpPr>
              <p:nvPr/>
            </p:nvSpPr>
            <p:spPr bwMode="auto">
              <a:xfrm>
                <a:off x="2714" y="3153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97" name="Rectangle 43"/>
            <p:cNvSpPr>
              <a:spLocks noChangeArrowheads="1"/>
            </p:cNvSpPr>
            <p:nvPr/>
          </p:nvSpPr>
          <p:spPr bwMode="auto">
            <a:xfrm>
              <a:off x="2194" y="3393"/>
              <a:ext cx="4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Geneva" charset="0"/>
                </a:rPr>
                <a:t>Twinned </a:t>
              </a:r>
              <a:endParaRPr lang="en-GB"/>
            </a:p>
          </p:txBody>
        </p:sp>
        <p:sp>
          <p:nvSpPr>
            <p:cNvPr id="73798" name="Rectangle 44"/>
            <p:cNvSpPr>
              <a:spLocks noChangeArrowheads="1"/>
            </p:cNvSpPr>
            <p:nvPr/>
          </p:nvSpPr>
          <p:spPr bwMode="auto">
            <a:xfrm>
              <a:off x="2122" y="3521"/>
              <a:ext cx="49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Geneva" charset="0"/>
                </a:rPr>
                <a:t>Martensite</a:t>
              </a:r>
              <a:endParaRPr lang="en-GB"/>
            </a:p>
          </p:txBody>
        </p:sp>
        <p:grpSp>
          <p:nvGrpSpPr>
            <p:cNvPr id="73799" name="Group 50"/>
            <p:cNvGrpSpPr>
              <a:grpSpLocks/>
            </p:cNvGrpSpPr>
            <p:nvPr/>
          </p:nvGrpSpPr>
          <p:grpSpPr bwMode="auto">
            <a:xfrm>
              <a:off x="2594" y="2001"/>
              <a:ext cx="1008" cy="520"/>
              <a:chOff x="2594" y="2001"/>
              <a:chExt cx="1008" cy="520"/>
            </a:xfrm>
          </p:grpSpPr>
          <p:sp>
            <p:nvSpPr>
              <p:cNvPr id="73810" name="Line 51"/>
              <p:cNvSpPr>
                <a:spLocks noChangeShapeType="1"/>
              </p:cNvSpPr>
              <p:nvPr/>
            </p:nvSpPr>
            <p:spPr bwMode="auto">
              <a:xfrm flipH="1">
                <a:off x="2682" y="2001"/>
                <a:ext cx="920" cy="4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" name="Freeform 52"/>
              <p:cNvSpPr>
                <a:spLocks/>
              </p:cNvSpPr>
              <p:nvPr/>
            </p:nvSpPr>
            <p:spPr bwMode="auto">
              <a:xfrm>
                <a:off x="2594" y="2449"/>
                <a:ext cx="96" cy="72"/>
              </a:xfrm>
              <a:custGeom>
                <a:avLst/>
                <a:gdLst>
                  <a:gd name="T0" fmla="*/ 88 w 96"/>
                  <a:gd name="T1" fmla="*/ 24 h 72"/>
                  <a:gd name="T2" fmla="*/ 72 w 96"/>
                  <a:gd name="T3" fmla="*/ 0 h 72"/>
                  <a:gd name="T4" fmla="*/ 0 w 96"/>
                  <a:gd name="T5" fmla="*/ 72 h 72"/>
                  <a:gd name="T6" fmla="*/ 96 w 96"/>
                  <a:gd name="T7" fmla="*/ 48 h 72"/>
                  <a:gd name="T8" fmla="*/ 88 w 96"/>
                  <a:gd name="T9" fmla="*/ 2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88" y="24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96" y="48"/>
                    </a:lnTo>
                    <a:lnTo>
                      <a:pt x="8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00" name="Group 53"/>
            <p:cNvGrpSpPr>
              <a:grpSpLocks/>
            </p:cNvGrpSpPr>
            <p:nvPr/>
          </p:nvGrpSpPr>
          <p:grpSpPr bwMode="auto">
            <a:xfrm>
              <a:off x="1650" y="2649"/>
              <a:ext cx="336" cy="48"/>
              <a:chOff x="1650" y="2649"/>
              <a:chExt cx="336" cy="48"/>
            </a:xfrm>
          </p:grpSpPr>
          <p:sp>
            <p:nvSpPr>
              <p:cNvPr id="73808" name="Line 54"/>
              <p:cNvSpPr>
                <a:spLocks noChangeShapeType="1"/>
              </p:cNvSpPr>
              <p:nvPr/>
            </p:nvSpPr>
            <p:spPr bwMode="auto">
              <a:xfrm>
                <a:off x="1650" y="2673"/>
                <a:ext cx="2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" name="Freeform 55"/>
              <p:cNvSpPr>
                <a:spLocks/>
              </p:cNvSpPr>
              <p:nvPr/>
            </p:nvSpPr>
            <p:spPr bwMode="auto">
              <a:xfrm>
                <a:off x="1890" y="2649"/>
                <a:ext cx="96" cy="48"/>
              </a:xfrm>
              <a:custGeom>
                <a:avLst/>
                <a:gdLst>
                  <a:gd name="T0" fmla="*/ 0 w 96"/>
                  <a:gd name="T1" fmla="*/ 24 h 48"/>
                  <a:gd name="T2" fmla="*/ 0 w 96"/>
                  <a:gd name="T3" fmla="*/ 48 h 48"/>
                  <a:gd name="T4" fmla="*/ 96 w 96"/>
                  <a:gd name="T5" fmla="*/ 24 h 48"/>
                  <a:gd name="T6" fmla="*/ 0 w 96"/>
                  <a:gd name="T7" fmla="*/ 0 h 48"/>
                  <a:gd name="T8" fmla="*/ 0 w 96"/>
                  <a:gd name="T9" fmla="*/ 2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48"/>
                  <a:gd name="T17" fmla="*/ 96 w 9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48">
                    <a:moveTo>
                      <a:pt x="0" y="24"/>
                    </a:moveTo>
                    <a:lnTo>
                      <a:pt x="0" y="48"/>
                    </a:lnTo>
                    <a:lnTo>
                      <a:pt x="96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801" name="Rectangle 56"/>
            <p:cNvSpPr>
              <a:spLocks noChangeArrowheads="1"/>
            </p:cNvSpPr>
            <p:nvPr/>
          </p:nvSpPr>
          <p:spPr bwMode="auto">
            <a:xfrm>
              <a:off x="1346" y="2553"/>
              <a:ext cx="24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Twin </a:t>
              </a:r>
              <a:endParaRPr lang="en-GB"/>
            </a:p>
          </p:txBody>
        </p:sp>
        <p:sp>
          <p:nvSpPr>
            <p:cNvPr id="73802" name="Rectangle 57"/>
            <p:cNvSpPr>
              <a:spLocks noChangeArrowheads="1"/>
            </p:cNvSpPr>
            <p:nvPr/>
          </p:nvSpPr>
          <p:spPr bwMode="auto">
            <a:xfrm>
              <a:off x="1258" y="2681"/>
              <a:ext cx="43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Boundary</a:t>
              </a:r>
              <a:endParaRPr lang="en-GB"/>
            </a:p>
          </p:txBody>
        </p:sp>
        <p:sp>
          <p:nvSpPr>
            <p:cNvPr id="73803" name="Rectangle 67"/>
            <p:cNvSpPr>
              <a:spLocks noChangeArrowheads="1"/>
            </p:cNvSpPr>
            <p:nvPr/>
          </p:nvSpPr>
          <p:spPr bwMode="auto">
            <a:xfrm>
              <a:off x="1906" y="3753"/>
              <a:ext cx="211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Correct macroscopic shape, correct structure</a:t>
              </a:r>
              <a:endParaRPr lang="en-GB"/>
            </a:p>
          </p:txBody>
        </p:sp>
        <p:sp>
          <p:nvSpPr>
            <p:cNvPr id="73804" name="Rectangle 83"/>
            <p:cNvSpPr>
              <a:spLocks noChangeArrowheads="1"/>
            </p:cNvSpPr>
            <p:nvPr/>
          </p:nvSpPr>
          <p:spPr bwMode="auto">
            <a:xfrm>
              <a:off x="1914" y="3185"/>
              <a:ext cx="5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GB"/>
            </a:p>
          </p:txBody>
        </p:sp>
        <p:sp>
          <p:nvSpPr>
            <p:cNvPr id="73805" name="Rectangle 84"/>
            <p:cNvSpPr>
              <a:spLocks noChangeArrowheads="1"/>
            </p:cNvSpPr>
            <p:nvPr/>
          </p:nvSpPr>
          <p:spPr bwMode="auto">
            <a:xfrm>
              <a:off x="1986" y="2497"/>
              <a:ext cx="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w</a:t>
              </a:r>
              <a:endParaRPr lang="en-GB"/>
            </a:p>
          </p:txBody>
        </p:sp>
        <p:sp>
          <p:nvSpPr>
            <p:cNvPr id="73806" name="Rectangle 85"/>
            <p:cNvSpPr>
              <a:spLocks noChangeArrowheads="1"/>
            </p:cNvSpPr>
            <p:nvPr/>
          </p:nvSpPr>
          <p:spPr bwMode="auto">
            <a:xfrm>
              <a:off x="2842" y="2513"/>
              <a:ext cx="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z</a:t>
              </a:r>
              <a:endParaRPr lang="en-GB"/>
            </a:p>
          </p:txBody>
        </p:sp>
        <p:sp>
          <p:nvSpPr>
            <p:cNvPr id="73807" name="Rectangle 86"/>
            <p:cNvSpPr>
              <a:spLocks noChangeArrowheads="1"/>
            </p:cNvSpPr>
            <p:nvPr/>
          </p:nvSpPr>
          <p:spPr bwMode="auto">
            <a:xfrm>
              <a:off x="2794" y="3193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GB"/>
            </a:p>
          </p:txBody>
        </p:sp>
      </p:grp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5019675" y="3151188"/>
            <a:ext cx="2071688" cy="2628900"/>
            <a:chOff x="3162" y="1985"/>
            <a:chExt cx="1305" cy="1656"/>
          </a:xfrm>
        </p:grpSpPr>
        <p:sp>
          <p:nvSpPr>
            <p:cNvPr id="73776" name="Rectangle 89"/>
            <p:cNvSpPr>
              <a:spLocks noChangeArrowheads="1"/>
            </p:cNvSpPr>
            <p:nvPr/>
          </p:nvSpPr>
          <p:spPr bwMode="auto">
            <a:xfrm>
              <a:off x="4082" y="2497"/>
              <a:ext cx="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z</a:t>
              </a:r>
              <a:endParaRPr lang="en-GB"/>
            </a:p>
          </p:txBody>
        </p:sp>
        <p:grpSp>
          <p:nvGrpSpPr>
            <p:cNvPr id="73777" name="Group 113"/>
            <p:cNvGrpSpPr>
              <a:grpSpLocks/>
            </p:cNvGrpSpPr>
            <p:nvPr/>
          </p:nvGrpSpPr>
          <p:grpSpPr bwMode="auto">
            <a:xfrm>
              <a:off x="3162" y="1985"/>
              <a:ext cx="1305" cy="1656"/>
              <a:chOff x="3162" y="1985"/>
              <a:chExt cx="1305" cy="1656"/>
            </a:xfrm>
          </p:grpSpPr>
          <p:sp>
            <p:nvSpPr>
              <p:cNvPr id="73778" name="Freeform 8"/>
              <p:cNvSpPr>
                <a:spLocks/>
              </p:cNvSpPr>
              <p:nvPr/>
            </p:nvSpPr>
            <p:spPr bwMode="auto">
              <a:xfrm>
                <a:off x="3242" y="2577"/>
                <a:ext cx="816" cy="672"/>
              </a:xfrm>
              <a:custGeom>
                <a:avLst/>
                <a:gdLst>
                  <a:gd name="T0" fmla="*/ 0 w 816"/>
                  <a:gd name="T1" fmla="*/ 672 h 672"/>
                  <a:gd name="T2" fmla="*/ 96 w 816"/>
                  <a:gd name="T3" fmla="*/ 576 h 672"/>
                  <a:gd name="T4" fmla="*/ 0 w 816"/>
                  <a:gd name="T5" fmla="*/ 576 h 672"/>
                  <a:gd name="T6" fmla="*/ 96 w 816"/>
                  <a:gd name="T7" fmla="*/ 480 h 672"/>
                  <a:gd name="T8" fmla="*/ 0 w 816"/>
                  <a:gd name="T9" fmla="*/ 480 h 672"/>
                  <a:gd name="T10" fmla="*/ 96 w 816"/>
                  <a:gd name="T11" fmla="*/ 384 h 672"/>
                  <a:gd name="T12" fmla="*/ 0 w 816"/>
                  <a:gd name="T13" fmla="*/ 384 h 672"/>
                  <a:gd name="T14" fmla="*/ 96 w 816"/>
                  <a:gd name="T15" fmla="*/ 288 h 672"/>
                  <a:gd name="T16" fmla="*/ 0 w 816"/>
                  <a:gd name="T17" fmla="*/ 288 h 672"/>
                  <a:gd name="T18" fmla="*/ 96 w 816"/>
                  <a:gd name="T19" fmla="*/ 192 h 672"/>
                  <a:gd name="T20" fmla="*/ 0 w 816"/>
                  <a:gd name="T21" fmla="*/ 192 h 672"/>
                  <a:gd name="T22" fmla="*/ 96 w 816"/>
                  <a:gd name="T23" fmla="*/ 96 h 672"/>
                  <a:gd name="T24" fmla="*/ 0 w 816"/>
                  <a:gd name="T25" fmla="*/ 96 h 672"/>
                  <a:gd name="T26" fmla="*/ 96 w 816"/>
                  <a:gd name="T27" fmla="*/ 0 h 672"/>
                  <a:gd name="T28" fmla="*/ 816 w 816"/>
                  <a:gd name="T29" fmla="*/ 0 h 672"/>
                  <a:gd name="T30" fmla="*/ 720 w 816"/>
                  <a:gd name="T31" fmla="*/ 96 h 672"/>
                  <a:gd name="T32" fmla="*/ 816 w 816"/>
                  <a:gd name="T33" fmla="*/ 96 h 672"/>
                  <a:gd name="T34" fmla="*/ 720 w 816"/>
                  <a:gd name="T35" fmla="*/ 192 h 672"/>
                  <a:gd name="T36" fmla="*/ 816 w 816"/>
                  <a:gd name="T37" fmla="*/ 192 h 672"/>
                  <a:gd name="T38" fmla="*/ 720 w 816"/>
                  <a:gd name="T39" fmla="*/ 288 h 672"/>
                  <a:gd name="T40" fmla="*/ 816 w 816"/>
                  <a:gd name="T41" fmla="*/ 288 h 672"/>
                  <a:gd name="T42" fmla="*/ 720 w 816"/>
                  <a:gd name="T43" fmla="*/ 384 h 672"/>
                  <a:gd name="T44" fmla="*/ 816 w 816"/>
                  <a:gd name="T45" fmla="*/ 384 h 672"/>
                  <a:gd name="T46" fmla="*/ 720 w 816"/>
                  <a:gd name="T47" fmla="*/ 480 h 672"/>
                  <a:gd name="T48" fmla="*/ 816 w 816"/>
                  <a:gd name="T49" fmla="*/ 480 h 672"/>
                  <a:gd name="T50" fmla="*/ 720 w 816"/>
                  <a:gd name="T51" fmla="*/ 576 h 672"/>
                  <a:gd name="T52" fmla="*/ 816 w 816"/>
                  <a:gd name="T53" fmla="*/ 576 h 672"/>
                  <a:gd name="T54" fmla="*/ 720 w 816"/>
                  <a:gd name="T55" fmla="*/ 672 h 672"/>
                  <a:gd name="T56" fmla="*/ 0 w 816"/>
                  <a:gd name="T57" fmla="*/ 672 h 6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16"/>
                  <a:gd name="T88" fmla="*/ 0 h 672"/>
                  <a:gd name="T89" fmla="*/ 816 w 816"/>
                  <a:gd name="T90" fmla="*/ 672 h 6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16" h="672">
                    <a:moveTo>
                      <a:pt x="0" y="672"/>
                    </a:moveTo>
                    <a:lnTo>
                      <a:pt x="96" y="576"/>
                    </a:lnTo>
                    <a:lnTo>
                      <a:pt x="0" y="576"/>
                    </a:lnTo>
                    <a:lnTo>
                      <a:pt x="96" y="480"/>
                    </a:lnTo>
                    <a:lnTo>
                      <a:pt x="0" y="480"/>
                    </a:lnTo>
                    <a:lnTo>
                      <a:pt x="96" y="384"/>
                    </a:lnTo>
                    <a:lnTo>
                      <a:pt x="0" y="384"/>
                    </a:lnTo>
                    <a:lnTo>
                      <a:pt x="96" y="288"/>
                    </a:lnTo>
                    <a:lnTo>
                      <a:pt x="0" y="288"/>
                    </a:lnTo>
                    <a:lnTo>
                      <a:pt x="96" y="192"/>
                    </a:lnTo>
                    <a:lnTo>
                      <a:pt x="0" y="192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96" y="0"/>
                    </a:lnTo>
                    <a:lnTo>
                      <a:pt x="816" y="0"/>
                    </a:lnTo>
                    <a:lnTo>
                      <a:pt x="720" y="96"/>
                    </a:lnTo>
                    <a:lnTo>
                      <a:pt x="816" y="96"/>
                    </a:lnTo>
                    <a:lnTo>
                      <a:pt x="720" y="192"/>
                    </a:lnTo>
                    <a:lnTo>
                      <a:pt x="816" y="192"/>
                    </a:lnTo>
                    <a:lnTo>
                      <a:pt x="720" y="288"/>
                    </a:lnTo>
                    <a:lnTo>
                      <a:pt x="816" y="288"/>
                    </a:lnTo>
                    <a:lnTo>
                      <a:pt x="720" y="384"/>
                    </a:lnTo>
                    <a:lnTo>
                      <a:pt x="816" y="384"/>
                    </a:lnTo>
                    <a:lnTo>
                      <a:pt x="720" y="480"/>
                    </a:lnTo>
                    <a:lnTo>
                      <a:pt x="816" y="480"/>
                    </a:lnTo>
                    <a:lnTo>
                      <a:pt x="720" y="576"/>
                    </a:lnTo>
                    <a:lnTo>
                      <a:pt x="816" y="576"/>
                    </a:lnTo>
                    <a:lnTo>
                      <a:pt x="720" y="67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" name="Rectangle 45"/>
              <p:cNvSpPr>
                <a:spLocks noChangeArrowheads="1"/>
              </p:cNvSpPr>
              <p:nvPr/>
            </p:nvSpPr>
            <p:spPr bwMode="auto">
              <a:xfrm>
                <a:off x="3426" y="3393"/>
                <a:ext cx="37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Geneva" charset="0"/>
                  </a:rPr>
                  <a:t>Slipped </a:t>
                </a:r>
                <a:endParaRPr lang="en-GB"/>
              </a:p>
            </p:txBody>
          </p:sp>
          <p:sp>
            <p:nvSpPr>
              <p:cNvPr id="73780" name="Rectangle 46"/>
              <p:cNvSpPr>
                <a:spLocks noChangeArrowheads="1"/>
              </p:cNvSpPr>
              <p:nvPr/>
            </p:nvSpPr>
            <p:spPr bwMode="auto">
              <a:xfrm>
                <a:off x="3330" y="3521"/>
                <a:ext cx="49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Geneva" charset="0"/>
                  </a:rPr>
                  <a:t>Martensite</a:t>
                </a:r>
                <a:endParaRPr lang="en-GB"/>
              </a:p>
            </p:txBody>
          </p:sp>
          <p:grpSp>
            <p:nvGrpSpPr>
              <p:cNvPr id="73781" name="Group 47"/>
              <p:cNvGrpSpPr>
                <a:grpSpLocks/>
              </p:cNvGrpSpPr>
              <p:nvPr/>
            </p:nvGrpSpPr>
            <p:grpSpPr bwMode="auto">
              <a:xfrm>
                <a:off x="3770" y="1985"/>
                <a:ext cx="48" cy="464"/>
                <a:chOff x="3770" y="1985"/>
                <a:chExt cx="48" cy="464"/>
              </a:xfrm>
            </p:grpSpPr>
            <p:sp>
              <p:nvSpPr>
                <p:cNvPr id="73788" name="Line 48"/>
                <p:cNvSpPr>
                  <a:spLocks noChangeShapeType="1"/>
                </p:cNvSpPr>
                <p:nvPr/>
              </p:nvSpPr>
              <p:spPr bwMode="auto">
                <a:xfrm>
                  <a:off x="3794" y="1985"/>
                  <a:ext cx="1" cy="3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9" name="Freeform 49"/>
                <p:cNvSpPr>
                  <a:spLocks/>
                </p:cNvSpPr>
                <p:nvPr/>
              </p:nvSpPr>
              <p:spPr bwMode="auto">
                <a:xfrm>
                  <a:off x="3770" y="2353"/>
                  <a:ext cx="48" cy="96"/>
                </a:xfrm>
                <a:custGeom>
                  <a:avLst/>
                  <a:gdLst>
                    <a:gd name="T0" fmla="*/ 24 w 48"/>
                    <a:gd name="T1" fmla="*/ 0 h 96"/>
                    <a:gd name="T2" fmla="*/ 0 w 48"/>
                    <a:gd name="T3" fmla="*/ 0 h 96"/>
                    <a:gd name="T4" fmla="*/ 24 w 48"/>
                    <a:gd name="T5" fmla="*/ 96 h 96"/>
                    <a:gd name="T6" fmla="*/ 48 w 48"/>
                    <a:gd name="T7" fmla="*/ 0 h 96"/>
                    <a:gd name="T8" fmla="*/ 24 w 48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6"/>
                    <a:gd name="T17" fmla="*/ 48 w 48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6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96"/>
                      </a:lnTo>
                      <a:lnTo>
                        <a:pt x="48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782" name="Rectangle 64"/>
              <p:cNvSpPr>
                <a:spLocks noChangeArrowheads="1"/>
              </p:cNvSpPr>
              <p:nvPr/>
            </p:nvSpPr>
            <p:spPr bwMode="auto">
              <a:xfrm>
                <a:off x="3906" y="2041"/>
                <a:ext cx="35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Geneva" charset="0"/>
                  </a:rPr>
                  <a:t>LATTICE </a:t>
                </a:r>
                <a:endParaRPr lang="en-GB"/>
              </a:p>
            </p:txBody>
          </p:sp>
          <p:sp>
            <p:nvSpPr>
              <p:cNvPr id="73783" name="Rectangle 65"/>
              <p:cNvSpPr>
                <a:spLocks noChangeArrowheads="1"/>
              </p:cNvSpPr>
              <p:nvPr/>
            </p:nvSpPr>
            <p:spPr bwMode="auto">
              <a:xfrm>
                <a:off x="3906" y="2145"/>
                <a:ext cx="483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Geneva" charset="0"/>
                  </a:rPr>
                  <a:t>-INVARIANT </a:t>
                </a:r>
                <a:endParaRPr lang="en-GB"/>
              </a:p>
            </p:txBody>
          </p:sp>
          <p:sp>
            <p:nvSpPr>
              <p:cNvPr id="73784" name="Rectangle 66"/>
              <p:cNvSpPr>
                <a:spLocks noChangeArrowheads="1"/>
              </p:cNvSpPr>
              <p:nvPr/>
            </p:nvSpPr>
            <p:spPr bwMode="auto">
              <a:xfrm>
                <a:off x="3906" y="2249"/>
                <a:ext cx="56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Geneva" charset="0"/>
                  </a:rPr>
                  <a:t>DEFORMATION</a:t>
                </a:r>
                <a:endParaRPr lang="en-GB"/>
              </a:p>
            </p:txBody>
          </p:sp>
          <p:sp>
            <p:nvSpPr>
              <p:cNvPr id="73785" name="Rectangle 87"/>
              <p:cNvSpPr>
                <a:spLocks noChangeArrowheads="1"/>
              </p:cNvSpPr>
              <p:nvPr/>
            </p:nvSpPr>
            <p:spPr bwMode="auto">
              <a:xfrm>
                <a:off x="3162" y="3201"/>
                <a:ext cx="5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x</a:t>
                </a:r>
                <a:endParaRPr lang="en-GB"/>
              </a:p>
            </p:txBody>
          </p:sp>
          <p:sp>
            <p:nvSpPr>
              <p:cNvPr id="73786" name="Rectangle 88"/>
              <p:cNvSpPr>
                <a:spLocks noChangeArrowheads="1"/>
              </p:cNvSpPr>
              <p:nvPr/>
            </p:nvSpPr>
            <p:spPr bwMode="auto">
              <a:xfrm>
                <a:off x="3226" y="2497"/>
                <a:ext cx="7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w</a:t>
                </a:r>
                <a:endParaRPr lang="en-GB"/>
              </a:p>
            </p:txBody>
          </p:sp>
          <p:sp>
            <p:nvSpPr>
              <p:cNvPr id="73787" name="Rectangle 90"/>
              <p:cNvSpPr>
                <a:spLocks noChangeArrowheads="1"/>
              </p:cNvSpPr>
              <p:nvPr/>
            </p:nvSpPr>
            <p:spPr bwMode="auto">
              <a:xfrm>
                <a:off x="4026" y="3209"/>
                <a:ext cx="5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y</a:t>
                </a:r>
                <a:endParaRPr lang="en-GB"/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3216275" y="1347788"/>
            <a:ext cx="1878013" cy="1651000"/>
            <a:chOff x="2026" y="849"/>
            <a:chExt cx="1183" cy="1040"/>
          </a:xfrm>
        </p:grpSpPr>
        <p:grpSp>
          <p:nvGrpSpPr>
            <p:cNvPr id="73759" name="Group 108"/>
            <p:cNvGrpSpPr>
              <a:grpSpLocks/>
            </p:cNvGrpSpPr>
            <p:nvPr/>
          </p:nvGrpSpPr>
          <p:grpSpPr bwMode="auto">
            <a:xfrm>
              <a:off x="2026" y="849"/>
              <a:ext cx="1183" cy="1040"/>
              <a:chOff x="2026" y="849"/>
              <a:chExt cx="1183" cy="1040"/>
            </a:xfrm>
          </p:grpSpPr>
          <p:sp>
            <p:nvSpPr>
              <p:cNvPr id="73761" name="Rectangle 58"/>
              <p:cNvSpPr>
                <a:spLocks noChangeArrowheads="1"/>
              </p:cNvSpPr>
              <p:nvPr/>
            </p:nvSpPr>
            <p:spPr bwMode="auto">
              <a:xfrm>
                <a:off x="2506" y="985"/>
                <a:ext cx="47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Observed </a:t>
                </a:r>
                <a:endParaRPr lang="en-GB"/>
              </a:p>
            </p:txBody>
          </p:sp>
          <p:sp>
            <p:nvSpPr>
              <p:cNvPr id="73762" name="Rectangle 59"/>
              <p:cNvSpPr>
                <a:spLocks noChangeArrowheads="1"/>
              </p:cNvSpPr>
              <p:nvPr/>
            </p:nvSpPr>
            <p:spPr bwMode="auto">
              <a:xfrm>
                <a:off x="2506" y="1113"/>
                <a:ext cx="33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shape, </a:t>
                </a:r>
                <a:endParaRPr lang="en-GB"/>
              </a:p>
            </p:txBody>
          </p:sp>
          <p:sp>
            <p:nvSpPr>
              <p:cNvPr id="73763" name="Rectangle 60"/>
              <p:cNvSpPr>
                <a:spLocks noChangeArrowheads="1"/>
              </p:cNvSpPr>
              <p:nvPr/>
            </p:nvSpPr>
            <p:spPr bwMode="auto">
              <a:xfrm>
                <a:off x="2506" y="1241"/>
                <a:ext cx="31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wrong </a:t>
                </a:r>
                <a:endParaRPr lang="en-GB"/>
              </a:p>
            </p:txBody>
          </p:sp>
          <p:sp>
            <p:nvSpPr>
              <p:cNvPr id="73764" name="Rectangle 61"/>
              <p:cNvSpPr>
                <a:spLocks noChangeArrowheads="1"/>
              </p:cNvSpPr>
              <p:nvPr/>
            </p:nvSpPr>
            <p:spPr bwMode="auto">
              <a:xfrm>
                <a:off x="2506" y="1369"/>
                <a:ext cx="42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structure</a:t>
                </a:r>
                <a:endParaRPr lang="en-GB"/>
              </a:p>
            </p:txBody>
          </p:sp>
          <p:grpSp>
            <p:nvGrpSpPr>
              <p:cNvPr id="73765" name="Group 106"/>
              <p:cNvGrpSpPr>
                <a:grpSpLocks/>
              </p:cNvGrpSpPr>
              <p:nvPr/>
            </p:nvGrpSpPr>
            <p:grpSpPr bwMode="auto">
              <a:xfrm>
                <a:off x="2026" y="849"/>
                <a:ext cx="1183" cy="1040"/>
                <a:chOff x="2026" y="849"/>
                <a:chExt cx="1183" cy="1040"/>
              </a:xfrm>
            </p:grpSpPr>
            <p:sp>
              <p:nvSpPr>
                <p:cNvPr id="73766" name="Rectangle 4"/>
                <p:cNvSpPr>
                  <a:spLocks noChangeArrowheads="1"/>
                </p:cNvSpPr>
                <p:nvPr/>
              </p:nvSpPr>
              <p:spPr bwMode="auto">
                <a:xfrm>
                  <a:off x="2414" y="917"/>
                  <a:ext cx="712" cy="66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7" name="Rectangle 63"/>
                <p:cNvSpPr>
                  <a:spLocks noChangeArrowheads="1"/>
                </p:cNvSpPr>
                <p:nvPr/>
              </p:nvSpPr>
              <p:spPr bwMode="auto">
                <a:xfrm>
                  <a:off x="2082" y="953"/>
                  <a:ext cx="85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800" b="1">
                      <a:solidFill>
                        <a:srgbClr val="000000"/>
                      </a:solidFill>
                      <a:latin typeface="Geneva" charset="0"/>
                    </a:rPr>
                    <a:t>P</a:t>
                  </a:r>
                  <a:endParaRPr lang="en-GB"/>
                </a:p>
              </p:txBody>
            </p:sp>
            <p:sp>
              <p:nvSpPr>
                <p:cNvPr id="73768" name="Rectangle 69"/>
                <p:cNvSpPr>
                  <a:spLocks noChangeArrowheads="1"/>
                </p:cNvSpPr>
                <p:nvPr/>
              </p:nvSpPr>
              <p:spPr bwMode="auto">
                <a:xfrm>
                  <a:off x="2682" y="1769"/>
                  <a:ext cx="144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(b)</a:t>
                  </a:r>
                  <a:endParaRPr lang="en-GB"/>
                </a:p>
              </p:txBody>
            </p:sp>
            <p:sp>
              <p:nvSpPr>
                <p:cNvPr id="73769" name="Rectangle 75"/>
                <p:cNvSpPr>
                  <a:spLocks noChangeArrowheads="1"/>
                </p:cNvSpPr>
                <p:nvPr/>
              </p:nvSpPr>
              <p:spPr bwMode="auto">
                <a:xfrm>
                  <a:off x="2298" y="849"/>
                  <a:ext cx="7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w</a:t>
                  </a:r>
                  <a:endParaRPr lang="en-GB"/>
                </a:p>
              </p:txBody>
            </p:sp>
            <p:sp>
              <p:nvSpPr>
                <p:cNvPr id="73770" name="Rectangle 76"/>
                <p:cNvSpPr>
                  <a:spLocks noChangeArrowheads="1"/>
                </p:cNvSpPr>
                <p:nvPr/>
              </p:nvSpPr>
              <p:spPr bwMode="auto">
                <a:xfrm>
                  <a:off x="2322" y="1513"/>
                  <a:ext cx="51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x</a:t>
                  </a:r>
                  <a:endParaRPr lang="en-GB"/>
                </a:p>
              </p:txBody>
            </p:sp>
            <p:sp>
              <p:nvSpPr>
                <p:cNvPr id="73771" name="Rectangle 77"/>
                <p:cNvSpPr>
                  <a:spLocks noChangeArrowheads="1"/>
                </p:cNvSpPr>
                <p:nvPr/>
              </p:nvSpPr>
              <p:spPr bwMode="auto">
                <a:xfrm>
                  <a:off x="3154" y="857"/>
                  <a:ext cx="53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z</a:t>
                  </a:r>
                  <a:endParaRPr lang="en-GB"/>
                </a:p>
              </p:txBody>
            </p:sp>
            <p:sp>
              <p:nvSpPr>
                <p:cNvPr id="73772" name="Rectangle 78"/>
                <p:cNvSpPr>
                  <a:spLocks noChangeArrowheads="1"/>
                </p:cNvSpPr>
                <p:nvPr/>
              </p:nvSpPr>
              <p:spPr bwMode="auto">
                <a:xfrm>
                  <a:off x="3154" y="1513"/>
                  <a:ext cx="5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y</a:t>
                  </a:r>
                  <a:endParaRPr lang="en-GB"/>
                </a:p>
              </p:txBody>
            </p:sp>
            <p:grpSp>
              <p:nvGrpSpPr>
                <p:cNvPr id="73773" name="Group 94"/>
                <p:cNvGrpSpPr>
                  <a:grpSpLocks/>
                </p:cNvGrpSpPr>
                <p:nvPr/>
              </p:nvGrpSpPr>
              <p:grpSpPr bwMode="auto">
                <a:xfrm>
                  <a:off x="2026" y="1169"/>
                  <a:ext cx="312" cy="48"/>
                  <a:chOff x="2026" y="1169"/>
                  <a:chExt cx="312" cy="48"/>
                </a:xfrm>
              </p:grpSpPr>
              <p:sp>
                <p:nvSpPr>
                  <p:cNvPr id="73774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026" y="1193"/>
                    <a:ext cx="216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5" name="Freeform 96"/>
                  <p:cNvSpPr>
                    <a:spLocks/>
                  </p:cNvSpPr>
                  <p:nvPr/>
                </p:nvSpPr>
                <p:spPr bwMode="auto">
                  <a:xfrm>
                    <a:off x="2242" y="1169"/>
                    <a:ext cx="96" cy="48"/>
                  </a:xfrm>
                  <a:custGeom>
                    <a:avLst/>
                    <a:gdLst>
                      <a:gd name="T0" fmla="*/ 0 w 96"/>
                      <a:gd name="T1" fmla="*/ 24 h 48"/>
                      <a:gd name="T2" fmla="*/ 0 w 96"/>
                      <a:gd name="T3" fmla="*/ 48 h 48"/>
                      <a:gd name="T4" fmla="*/ 96 w 96"/>
                      <a:gd name="T5" fmla="*/ 24 h 48"/>
                      <a:gd name="T6" fmla="*/ 0 w 96"/>
                      <a:gd name="T7" fmla="*/ 0 h 48"/>
                      <a:gd name="T8" fmla="*/ 0 w 96"/>
                      <a:gd name="T9" fmla="*/ 24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48"/>
                      <a:gd name="T17" fmla="*/ 96 w 96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48">
                        <a:moveTo>
                          <a:pt x="0" y="24"/>
                        </a:moveTo>
                        <a:lnTo>
                          <a:pt x="0" y="48"/>
                        </a:lnTo>
                        <a:lnTo>
                          <a:pt x="96" y="24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760" name="Rectangle 100"/>
            <p:cNvSpPr>
              <a:spLocks noChangeArrowheads="1"/>
            </p:cNvSpPr>
            <p:nvPr/>
          </p:nvSpPr>
          <p:spPr bwMode="auto">
            <a:xfrm>
              <a:off x="2146" y="1057"/>
              <a:ext cx="7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</p:grpSp>
      <p:grpSp>
        <p:nvGrpSpPr>
          <p:cNvPr id="19" name="Group 111"/>
          <p:cNvGrpSpPr>
            <a:grpSpLocks/>
          </p:cNvGrpSpPr>
          <p:nvPr/>
        </p:nvGrpSpPr>
        <p:grpSpPr bwMode="auto">
          <a:xfrm>
            <a:off x="2974975" y="712788"/>
            <a:ext cx="4110038" cy="2286000"/>
            <a:chOff x="1874" y="449"/>
            <a:chExt cx="2589" cy="1440"/>
          </a:xfrm>
        </p:grpSpPr>
        <p:grpSp>
          <p:nvGrpSpPr>
            <p:cNvPr id="73737" name="Group 110"/>
            <p:cNvGrpSpPr>
              <a:grpSpLocks/>
            </p:cNvGrpSpPr>
            <p:nvPr/>
          </p:nvGrpSpPr>
          <p:grpSpPr bwMode="auto">
            <a:xfrm>
              <a:off x="1874" y="449"/>
              <a:ext cx="2589" cy="1440"/>
              <a:chOff x="1874" y="449"/>
              <a:chExt cx="2589" cy="1440"/>
            </a:xfrm>
          </p:grpSpPr>
          <p:grpSp>
            <p:nvGrpSpPr>
              <p:cNvPr id="73741" name="Group 107"/>
              <p:cNvGrpSpPr>
                <a:grpSpLocks/>
              </p:cNvGrpSpPr>
              <p:nvPr/>
            </p:nvGrpSpPr>
            <p:grpSpPr bwMode="auto">
              <a:xfrm>
                <a:off x="1874" y="449"/>
                <a:ext cx="2589" cy="1440"/>
                <a:chOff x="1874" y="449"/>
                <a:chExt cx="2589" cy="1440"/>
              </a:xfrm>
            </p:grpSpPr>
            <p:sp>
              <p:nvSpPr>
                <p:cNvPr id="73745" name="Freeform 5"/>
                <p:cNvSpPr>
                  <a:spLocks/>
                </p:cNvSpPr>
                <p:nvPr/>
              </p:nvSpPr>
              <p:spPr bwMode="auto">
                <a:xfrm>
                  <a:off x="3466" y="913"/>
                  <a:ext cx="912" cy="672"/>
                </a:xfrm>
                <a:custGeom>
                  <a:avLst/>
                  <a:gdLst>
                    <a:gd name="T0" fmla="*/ 0 w 912"/>
                    <a:gd name="T1" fmla="*/ 672 h 672"/>
                    <a:gd name="T2" fmla="*/ 240 w 912"/>
                    <a:gd name="T3" fmla="*/ 0 h 672"/>
                    <a:gd name="T4" fmla="*/ 912 w 912"/>
                    <a:gd name="T5" fmla="*/ 0 h 672"/>
                    <a:gd name="T6" fmla="*/ 720 w 912"/>
                    <a:gd name="T7" fmla="*/ 672 h 672"/>
                    <a:gd name="T8" fmla="*/ 0 w 912"/>
                    <a:gd name="T9" fmla="*/ 672 h 6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2"/>
                    <a:gd name="T16" fmla="*/ 0 h 672"/>
                    <a:gd name="T17" fmla="*/ 912 w 912"/>
                    <a:gd name="T18" fmla="*/ 672 h 6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2" h="672">
                      <a:moveTo>
                        <a:pt x="0" y="672"/>
                      </a:moveTo>
                      <a:lnTo>
                        <a:pt x="240" y="0"/>
                      </a:lnTo>
                      <a:lnTo>
                        <a:pt x="912" y="0"/>
                      </a:lnTo>
                      <a:lnTo>
                        <a:pt x="72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6" name="Rectangle 62"/>
                <p:cNvSpPr>
                  <a:spLocks noChangeArrowheads="1"/>
                </p:cNvSpPr>
                <p:nvPr/>
              </p:nvSpPr>
              <p:spPr bwMode="auto">
                <a:xfrm>
                  <a:off x="2698" y="449"/>
                  <a:ext cx="181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800" b="1">
                      <a:solidFill>
                        <a:srgbClr val="000000"/>
                      </a:solidFill>
                      <a:latin typeface="Geneva" charset="0"/>
                    </a:rPr>
                    <a:t>RB</a:t>
                  </a:r>
                  <a:endParaRPr lang="en-GB"/>
                </a:p>
              </p:txBody>
            </p:sp>
            <p:sp>
              <p:nvSpPr>
                <p:cNvPr id="73747" name="Rectangle 70"/>
                <p:cNvSpPr>
                  <a:spLocks noChangeArrowheads="1"/>
                </p:cNvSpPr>
                <p:nvPr/>
              </p:nvSpPr>
              <p:spPr bwMode="auto">
                <a:xfrm>
                  <a:off x="3730" y="1769"/>
                  <a:ext cx="13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(c)</a:t>
                  </a:r>
                  <a:endParaRPr lang="en-GB"/>
                </a:p>
              </p:txBody>
            </p:sp>
            <p:sp>
              <p:nvSpPr>
                <p:cNvPr id="73748" name="Rectangle 79"/>
                <p:cNvSpPr>
                  <a:spLocks noChangeArrowheads="1"/>
                </p:cNvSpPr>
                <p:nvPr/>
              </p:nvSpPr>
              <p:spPr bwMode="auto">
                <a:xfrm>
                  <a:off x="3386" y="1521"/>
                  <a:ext cx="51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x</a:t>
                  </a:r>
                  <a:endParaRPr lang="en-GB"/>
                </a:p>
              </p:txBody>
            </p:sp>
            <p:sp>
              <p:nvSpPr>
                <p:cNvPr id="73749" name="Rectangle 80"/>
                <p:cNvSpPr>
                  <a:spLocks noChangeArrowheads="1"/>
                </p:cNvSpPr>
                <p:nvPr/>
              </p:nvSpPr>
              <p:spPr bwMode="auto">
                <a:xfrm>
                  <a:off x="3578" y="857"/>
                  <a:ext cx="7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w</a:t>
                  </a:r>
                  <a:endParaRPr lang="en-GB"/>
                </a:p>
              </p:txBody>
            </p:sp>
            <p:sp>
              <p:nvSpPr>
                <p:cNvPr id="73750" name="Rectangle 81"/>
                <p:cNvSpPr>
                  <a:spLocks noChangeArrowheads="1"/>
                </p:cNvSpPr>
                <p:nvPr/>
              </p:nvSpPr>
              <p:spPr bwMode="auto">
                <a:xfrm>
                  <a:off x="4410" y="857"/>
                  <a:ext cx="53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z</a:t>
                  </a:r>
                  <a:endParaRPr lang="en-GB"/>
                </a:p>
              </p:txBody>
            </p:sp>
            <p:sp>
              <p:nvSpPr>
                <p:cNvPr id="73751" name="Rectangle 82"/>
                <p:cNvSpPr>
                  <a:spLocks noChangeArrowheads="1"/>
                </p:cNvSpPr>
                <p:nvPr/>
              </p:nvSpPr>
              <p:spPr bwMode="auto">
                <a:xfrm>
                  <a:off x="4226" y="1529"/>
                  <a:ext cx="5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y</a:t>
                  </a:r>
                  <a:endParaRPr lang="en-GB"/>
                </a:p>
              </p:txBody>
            </p:sp>
            <p:grpSp>
              <p:nvGrpSpPr>
                <p:cNvPr id="73752" name="Group 91"/>
                <p:cNvGrpSpPr>
                  <a:grpSpLocks/>
                </p:cNvGrpSpPr>
                <p:nvPr/>
              </p:nvGrpSpPr>
              <p:grpSpPr bwMode="auto">
                <a:xfrm>
                  <a:off x="3218" y="1201"/>
                  <a:ext cx="304" cy="48"/>
                  <a:chOff x="3218" y="1201"/>
                  <a:chExt cx="304" cy="48"/>
                </a:xfrm>
              </p:grpSpPr>
              <p:sp>
                <p:nvSpPr>
                  <p:cNvPr id="73757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1225"/>
                    <a:ext cx="20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8" name="Freeform 93"/>
                  <p:cNvSpPr>
                    <a:spLocks/>
                  </p:cNvSpPr>
                  <p:nvPr/>
                </p:nvSpPr>
                <p:spPr bwMode="auto">
                  <a:xfrm>
                    <a:off x="3426" y="1201"/>
                    <a:ext cx="96" cy="48"/>
                  </a:xfrm>
                  <a:custGeom>
                    <a:avLst/>
                    <a:gdLst>
                      <a:gd name="T0" fmla="*/ 0 w 96"/>
                      <a:gd name="T1" fmla="*/ 24 h 48"/>
                      <a:gd name="T2" fmla="*/ 0 w 96"/>
                      <a:gd name="T3" fmla="*/ 48 h 48"/>
                      <a:gd name="T4" fmla="*/ 96 w 96"/>
                      <a:gd name="T5" fmla="*/ 24 h 48"/>
                      <a:gd name="T6" fmla="*/ 0 w 96"/>
                      <a:gd name="T7" fmla="*/ 0 h 48"/>
                      <a:gd name="T8" fmla="*/ 0 w 96"/>
                      <a:gd name="T9" fmla="*/ 24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48"/>
                      <a:gd name="T17" fmla="*/ 96 w 96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48">
                        <a:moveTo>
                          <a:pt x="0" y="24"/>
                        </a:moveTo>
                        <a:lnTo>
                          <a:pt x="0" y="48"/>
                        </a:lnTo>
                        <a:lnTo>
                          <a:pt x="96" y="24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53" name="Freeform 97"/>
                <p:cNvSpPr>
                  <a:spLocks/>
                </p:cNvSpPr>
                <p:nvPr/>
              </p:nvSpPr>
              <p:spPr bwMode="auto">
                <a:xfrm>
                  <a:off x="1874" y="513"/>
                  <a:ext cx="688" cy="88"/>
                </a:xfrm>
                <a:custGeom>
                  <a:avLst/>
                  <a:gdLst>
                    <a:gd name="T0" fmla="*/ 0 w 688"/>
                    <a:gd name="T1" fmla="*/ 88 h 88"/>
                    <a:gd name="T2" fmla="*/ 24 w 688"/>
                    <a:gd name="T3" fmla="*/ 72 h 88"/>
                    <a:gd name="T4" fmla="*/ 56 w 688"/>
                    <a:gd name="T5" fmla="*/ 64 h 88"/>
                    <a:gd name="T6" fmla="*/ 80 w 688"/>
                    <a:gd name="T7" fmla="*/ 56 h 88"/>
                    <a:gd name="T8" fmla="*/ 112 w 688"/>
                    <a:gd name="T9" fmla="*/ 48 h 88"/>
                    <a:gd name="T10" fmla="*/ 136 w 688"/>
                    <a:gd name="T11" fmla="*/ 40 h 88"/>
                    <a:gd name="T12" fmla="*/ 168 w 688"/>
                    <a:gd name="T13" fmla="*/ 32 h 88"/>
                    <a:gd name="T14" fmla="*/ 192 w 688"/>
                    <a:gd name="T15" fmla="*/ 24 h 88"/>
                    <a:gd name="T16" fmla="*/ 224 w 688"/>
                    <a:gd name="T17" fmla="*/ 24 h 88"/>
                    <a:gd name="T18" fmla="*/ 256 w 688"/>
                    <a:gd name="T19" fmla="*/ 16 h 88"/>
                    <a:gd name="T20" fmla="*/ 280 w 688"/>
                    <a:gd name="T21" fmla="*/ 16 h 88"/>
                    <a:gd name="T22" fmla="*/ 312 w 688"/>
                    <a:gd name="T23" fmla="*/ 8 h 88"/>
                    <a:gd name="T24" fmla="*/ 344 w 688"/>
                    <a:gd name="T25" fmla="*/ 8 h 88"/>
                    <a:gd name="T26" fmla="*/ 368 w 688"/>
                    <a:gd name="T27" fmla="*/ 8 h 88"/>
                    <a:gd name="T28" fmla="*/ 400 w 688"/>
                    <a:gd name="T29" fmla="*/ 8 h 88"/>
                    <a:gd name="T30" fmla="*/ 432 w 688"/>
                    <a:gd name="T31" fmla="*/ 0 h 88"/>
                    <a:gd name="T32" fmla="*/ 456 w 688"/>
                    <a:gd name="T33" fmla="*/ 0 h 88"/>
                    <a:gd name="T34" fmla="*/ 488 w 688"/>
                    <a:gd name="T35" fmla="*/ 0 h 88"/>
                    <a:gd name="T36" fmla="*/ 520 w 688"/>
                    <a:gd name="T37" fmla="*/ 0 h 88"/>
                    <a:gd name="T38" fmla="*/ 544 w 688"/>
                    <a:gd name="T39" fmla="*/ 0 h 88"/>
                    <a:gd name="T40" fmla="*/ 576 w 688"/>
                    <a:gd name="T41" fmla="*/ 0 h 88"/>
                    <a:gd name="T42" fmla="*/ 600 w 688"/>
                    <a:gd name="T43" fmla="*/ 0 h 88"/>
                    <a:gd name="T44" fmla="*/ 632 w 688"/>
                    <a:gd name="T45" fmla="*/ 0 h 88"/>
                    <a:gd name="T46" fmla="*/ 664 w 688"/>
                    <a:gd name="T47" fmla="*/ 0 h 88"/>
                    <a:gd name="T48" fmla="*/ 688 w 688"/>
                    <a:gd name="T49" fmla="*/ 0 h 8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88"/>
                    <a:gd name="T76" fmla="*/ 0 h 88"/>
                    <a:gd name="T77" fmla="*/ 688 w 688"/>
                    <a:gd name="T78" fmla="*/ 88 h 8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88" h="88">
                      <a:moveTo>
                        <a:pt x="0" y="88"/>
                      </a:moveTo>
                      <a:lnTo>
                        <a:pt x="24" y="72"/>
                      </a:lnTo>
                      <a:lnTo>
                        <a:pt x="56" y="64"/>
                      </a:lnTo>
                      <a:lnTo>
                        <a:pt x="80" y="56"/>
                      </a:lnTo>
                      <a:lnTo>
                        <a:pt x="112" y="48"/>
                      </a:lnTo>
                      <a:lnTo>
                        <a:pt x="136" y="40"/>
                      </a:lnTo>
                      <a:lnTo>
                        <a:pt x="168" y="32"/>
                      </a:lnTo>
                      <a:lnTo>
                        <a:pt x="192" y="24"/>
                      </a:lnTo>
                      <a:lnTo>
                        <a:pt x="224" y="24"/>
                      </a:lnTo>
                      <a:lnTo>
                        <a:pt x="256" y="16"/>
                      </a:lnTo>
                      <a:lnTo>
                        <a:pt x="280" y="16"/>
                      </a:lnTo>
                      <a:lnTo>
                        <a:pt x="312" y="8"/>
                      </a:lnTo>
                      <a:lnTo>
                        <a:pt x="344" y="8"/>
                      </a:lnTo>
                      <a:lnTo>
                        <a:pt x="368" y="8"/>
                      </a:lnTo>
                      <a:lnTo>
                        <a:pt x="400" y="8"/>
                      </a:lnTo>
                      <a:lnTo>
                        <a:pt x="432" y="0"/>
                      </a:lnTo>
                      <a:lnTo>
                        <a:pt x="456" y="0"/>
                      </a:lnTo>
                      <a:lnTo>
                        <a:pt x="488" y="0"/>
                      </a:lnTo>
                      <a:lnTo>
                        <a:pt x="520" y="0"/>
                      </a:lnTo>
                      <a:lnTo>
                        <a:pt x="544" y="0"/>
                      </a:lnTo>
                      <a:lnTo>
                        <a:pt x="576" y="0"/>
                      </a:lnTo>
                      <a:lnTo>
                        <a:pt x="600" y="0"/>
                      </a:lnTo>
                      <a:lnTo>
                        <a:pt x="632" y="0"/>
                      </a:lnTo>
                      <a:lnTo>
                        <a:pt x="664" y="0"/>
                      </a:lnTo>
                      <a:lnTo>
                        <a:pt x="6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54" name="Freeform 98"/>
                <p:cNvSpPr>
                  <a:spLocks/>
                </p:cNvSpPr>
                <p:nvPr/>
              </p:nvSpPr>
              <p:spPr bwMode="auto">
                <a:xfrm>
                  <a:off x="2978" y="529"/>
                  <a:ext cx="912" cy="296"/>
                </a:xfrm>
                <a:custGeom>
                  <a:avLst/>
                  <a:gdLst>
                    <a:gd name="T0" fmla="*/ 0 w 912"/>
                    <a:gd name="T1" fmla="*/ 0 h 296"/>
                    <a:gd name="T2" fmla="*/ 16 w 912"/>
                    <a:gd name="T3" fmla="*/ 0 h 296"/>
                    <a:gd name="T4" fmla="*/ 40 w 912"/>
                    <a:gd name="T5" fmla="*/ 0 h 296"/>
                    <a:gd name="T6" fmla="*/ 56 w 912"/>
                    <a:gd name="T7" fmla="*/ 0 h 296"/>
                    <a:gd name="T8" fmla="*/ 80 w 912"/>
                    <a:gd name="T9" fmla="*/ 0 h 296"/>
                    <a:gd name="T10" fmla="*/ 104 w 912"/>
                    <a:gd name="T11" fmla="*/ 8 h 296"/>
                    <a:gd name="T12" fmla="*/ 120 w 912"/>
                    <a:gd name="T13" fmla="*/ 8 h 296"/>
                    <a:gd name="T14" fmla="*/ 144 w 912"/>
                    <a:gd name="T15" fmla="*/ 8 h 296"/>
                    <a:gd name="T16" fmla="*/ 160 w 912"/>
                    <a:gd name="T17" fmla="*/ 8 h 296"/>
                    <a:gd name="T18" fmla="*/ 184 w 912"/>
                    <a:gd name="T19" fmla="*/ 8 h 296"/>
                    <a:gd name="T20" fmla="*/ 208 w 912"/>
                    <a:gd name="T21" fmla="*/ 8 h 296"/>
                    <a:gd name="T22" fmla="*/ 224 w 912"/>
                    <a:gd name="T23" fmla="*/ 8 h 296"/>
                    <a:gd name="T24" fmla="*/ 248 w 912"/>
                    <a:gd name="T25" fmla="*/ 8 h 296"/>
                    <a:gd name="T26" fmla="*/ 272 w 912"/>
                    <a:gd name="T27" fmla="*/ 8 h 296"/>
                    <a:gd name="T28" fmla="*/ 288 w 912"/>
                    <a:gd name="T29" fmla="*/ 16 h 296"/>
                    <a:gd name="T30" fmla="*/ 312 w 912"/>
                    <a:gd name="T31" fmla="*/ 16 h 296"/>
                    <a:gd name="T32" fmla="*/ 336 w 912"/>
                    <a:gd name="T33" fmla="*/ 16 h 296"/>
                    <a:gd name="T34" fmla="*/ 352 w 912"/>
                    <a:gd name="T35" fmla="*/ 16 h 296"/>
                    <a:gd name="T36" fmla="*/ 376 w 912"/>
                    <a:gd name="T37" fmla="*/ 16 h 296"/>
                    <a:gd name="T38" fmla="*/ 400 w 912"/>
                    <a:gd name="T39" fmla="*/ 24 h 296"/>
                    <a:gd name="T40" fmla="*/ 416 w 912"/>
                    <a:gd name="T41" fmla="*/ 24 h 296"/>
                    <a:gd name="T42" fmla="*/ 440 w 912"/>
                    <a:gd name="T43" fmla="*/ 24 h 296"/>
                    <a:gd name="T44" fmla="*/ 464 w 912"/>
                    <a:gd name="T45" fmla="*/ 32 h 296"/>
                    <a:gd name="T46" fmla="*/ 480 w 912"/>
                    <a:gd name="T47" fmla="*/ 32 h 296"/>
                    <a:gd name="T48" fmla="*/ 504 w 912"/>
                    <a:gd name="T49" fmla="*/ 40 h 296"/>
                    <a:gd name="T50" fmla="*/ 520 w 912"/>
                    <a:gd name="T51" fmla="*/ 40 h 296"/>
                    <a:gd name="T52" fmla="*/ 544 w 912"/>
                    <a:gd name="T53" fmla="*/ 40 h 296"/>
                    <a:gd name="T54" fmla="*/ 560 w 912"/>
                    <a:gd name="T55" fmla="*/ 48 h 296"/>
                    <a:gd name="T56" fmla="*/ 584 w 912"/>
                    <a:gd name="T57" fmla="*/ 56 h 296"/>
                    <a:gd name="T58" fmla="*/ 600 w 912"/>
                    <a:gd name="T59" fmla="*/ 56 h 296"/>
                    <a:gd name="T60" fmla="*/ 624 w 912"/>
                    <a:gd name="T61" fmla="*/ 64 h 296"/>
                    <a:gd name="T62" fmla="*/ 640 w 912"/>
                    <a:gd name="T63" fmla="*/ 72 h 296"/>
                    <a:gd name="T64" fmla="*/ 656 w 912"/>
                    <a:gd name="T65" fmla="*/ 80 h 296"/>
                    <a:gd name="T66" fmla="*/ 672 w 912"/>
                    <a:gd name="T67" fmla="*/ 88 h 296"/>
                    <a:gd name="T68" fmla="*/ 696 w 912"/>
                    <a:gd name="T69" fmla="*/ 88 h 296"/>
                    <a:gd name="T70" fmla="*/ 712 w 912"/>
                    <a:gd name="T71" fmla="*/ 96 h 296"/>
                    <a:gd name="T72" fmla="*/ 728 w 912"/>
                    <a:gd name="T73" fmla="*/ 112 h 296"/>
                    <a:gd name="T74" fmla="*/ 744 w 912"/>
                    <a:gd name="T75" fmla="*/ 120 h 296"/>
                    <a:gd name="T76" fmla="*/ 760 w 912"/>
                    <a:gd name="T77" fmla="*/ 128 h 296"/>
                    <a:gd name="T78" fmla="*/ 776 w 912"/>
                    <a:gd name="T79" fmla="*/ 136 h 296"/>
                    <a:gd name="T80" fmla="*/ 792 w 912"/>
                    <a:gd name="T81" fmla="*/ 144 h 296"/>
                    <a:gd name="T82" fmla="*/ 808 w 912"/>
                    <a:gd name="T83" fmla="*/ 160 h 296"/>
                    <a:gd name="T84" fmla="*/ 816 w 912"/>
                    <a:gd name="T85" fmla="*/ 168 h 296"/>
                    <a:gd name="T86" fmla="*/ 832 w 912"/>
                    <a:gd name="T87" fmla="*/ 184 h 296"/>
                    <a:gd name="T88" fmla="*/ 840 w 912"/>
                    <a:gd name="T89" fmla="*/ 200 h 296"/>
                    <a:gd name="T90" fmla="*/ 856 w 912"/>
                    <a:gd name="T91" fmla="*/ 208 h 296"/>
                    <a:gd name="T92" fmla="*/ 864 w 912"/>
                    <a:gd name="T93" fmla="*/ 224 h 296"/>
                    <a:gd name="T94" fmla="*/ 880 w 912"/>
                    <a:gd name="T95" fmla="*/ 240 h 296"/>
                    <a:gd name="T96" fmla="*/ 888 w 912"/>
                    <a:gd name="T97" fmla="*/ 256 h 296"/>
                    <a:gd name="T98" fmla="*/ 912 w 912"/>
                    <a:gd name="T99" fmla="*/ 296 h 2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12"/>
                    <a:gd name="T151" fmla="*/ 0 h 296"/>
                    <a:gd name="T152" fmla="*/ 912 w 912"/>
                    <a:gd name="T153" fmla="*/ 296 h 29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12" h="29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56" y="0"/>
                      </a:lnTo>
                      <a:lnTo>
                        <a:pt x="80" y="0"/>
                      </a:lnTo>
                      <a:lnTo>
                        <a:pt x="104" y="8"/>
                      </a:lnTo>
                      <a:lnTo>
                        <a:pt x="120" y="8"/>
                      </a:lnTo>
                      <a:lnTo>
                        <a:pt x="144" y="8"/>
                      </a:lnTo>
                      <a:lnTo>
                        <a:pt x="160" y="8"/>
                      </a:lnTo>
                      <a:lnTo>
                        <a:pt x="184" y="8"/>
                      </a:lnTo>
                      <a:lnTo>
                        <a:pt x="208" y="8"/>
                      </a:lnTo>
                      <a:lnTo>
                        <a:pt x="224" y="8"/>
                      </a:lnTo>
                      <a:lnTo>
                        <a:pt x="248" y="8"/>
                      </a:lnTo>
                      <a:lnTo>
                        <a:pt x="272" y="8"/>
                      </a:lnTo>
                      <a:lnTo>
                        <a:pt x="288" y="16"/>
                      </a:lnTo>
                      <a:lnTo>
                        <a:pt x="312" y="16"/>
                      </a:lnTo>
                      <a:lnTo>
                        <a:pt x="336" y="16"/>
                      </a:lnTo>
                      <a:lnTo>
                        <a:pt x="352" y="16"/>
                      </a:lnTo>
                      <a:lnTo>
                        <a:pt x="376" y="16"/>
                      </a:lnTo>
                      <a:lnTo>
                        <a:pt x="400" y="24"/>
                      </a:lnTo>
                      <a:lnTo>
                        <a:pt x="416" y="24"/>
                      </a:lnTo>
                      <a:lnTo>
                        <a:pt x="440" y="24"/>
                      </a:lnTo>
                      <a:lnTo>
                        <a:pt x="464" y="32"/>
                      </a:lnTo>
                      <a:lnTo>
                        <a:pt x="480" y="32"/>
                      </a:lnTo>
                      <a:lnTo>
                        <a:pt x="504" y="40"/>
                      </a:lnTo>
                      <a:lnTo>
                        <a:pt x="520" y="40"/>
                      </a:lnTo>
                      <a:lnTo>
                        <a:pt x="544" y="40"/>
                      </a:lnTo>
                      <a:lnTo>
                        <a:pt x="560" y="48"/>
                      </a:lnTo>
                      <a:lnTo>
                        <a:pt x="584" y="56"/>
                      </a:lnTo>
                      <a:lnTo>
                        <a:pt x="600" y="56"/>
                      </a:lnTo>
                      <a:lnTo>
                        <a:pt x="624" y="64"/>
                      </a:lnTo>
                      <a:lnTo>
                        <a:pt x="640" y="72"/>
                      </a:lnTo>
                      <a:lnTo>
                        <a:pt x="656" y="80"/>
                      </a:lnTo>
                      <a:lnTo>
                        <a:pt x="672" y="88"/>
                      </a:lnTo>
                      <a:lnTo>
                        <a:pt x="696" y="88"/>
                      </a:lnTo>
                      <a:lnTo>
                        <a:pt x="712" y="96"/>
                      </a:lnTo>
                      <a:lnTo>
                        <a:pt x="728" y="112"/>
                      </a:lnTo>
                      <a:lnTo>
                        <a:pt x="744" y="120"/>
                      </a:lnTo>
                      <a:lnTo>
                        <a:pt x="760" y="128"/>
                      </a:lnTo>
                      <a:lnTo>
                        <a:pt x="776" y="136"/>
                      </a:lnTo>
                      <a:lnTo>
                        <a:pt x="792" y="144"/>
                      </a:lnTo>
                      <a:lnTo>
                        <a:pt x="808" y="160"/>
                      </a:lnTo>
                      <a:lnTo>
                        <a:pt x="816" y="168"/>
                      </a:lnTo>
                      <a:lnTo>
                        <a:pt x="832" y="184"/>
                      </a:lnTo>
                      <a:lnTo>
                        <a:pt x="840" y="200"/>
                      </a:lnTo>
                      <a:lnTo>
                        <a:pt x="856" y="208"/>
                      </a:lnTo>
                      <a:lnTo>
                        <a:pt x="864" y="224"/>
                      </a:lnTo>
                      <a:lnTo>
                        <a:pt x="880" y="240"/>
                      </a:lnTo>
                      <a:lnTo>
                        <a:pt x="888" y="256"/>
                      </a:lnTo>
                      <a:lnTo>
                        <a:pt x="912" y="29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55" name="Rectangle 99"/>
                <p:cNvSpPr>
                  <a:spLocks noChangeArrowheads="1"/>
                </p:cNvSpPr>
                <p:nvPr/>
              </p:nvSpPr>
              <p:spPr bwMode="auto">
                <a:xfrm>
                  <a:off x="3298" y="993"/>
                  <a:ext cx="85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800" b="1">
                      <a:solidFill>
                        <a:srgbClr val="000000"/>
                      </a:solidFill>
                      <a:latin typeface="Geneva" charset="0"/>
                    </a:rPr>
                    <a:t>P</a:t>
                  </a:r>
                  <a:endParaRPr lang="en-GB"/>
                </a:p>
              </p:txBody>
            </p:sp>
            <p:sp>
              <p:nvSpPr>
                <p:cNvPr id="73756" name="Rectangle 101"/>
                <p:cNvSpPr>
                  <a:spLocks noChangeArrowheads="1"/>
                </p:cNvSpPr>
                <p:nvPr/>
              </p:nvSpPr>
              <p:spPr bwMode="auto">
                <a:xfrm>
                  <a:off x="3370" y="1081"/>
                  <a:ext cx="76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400" b="1">
                      <a:solidFill>
                        <a:srgbClr val="000000"/>
                      </a:solidFill>
                      <a:latin typeface="Geneva" charset="0"/>
                    </a:rPr>
                    <a:t>2</a:t>
                  </a:r>
                  <a:endParaRPr lang="en-GB"/>
                </a:p>
              </p:txBody>
            </p:sp>
          </p:grpSp>
          <p:sp>
            <p:nvSpPr>
              <p:cNvPr id="73742" name="Rectangle 40"/>
              <p:cNvSpPr>
                <a:spLocks noChangeArrowheads="1"/>
              </p:cNvSpPr>
              <p:nvPr/>
            </p:nvSpPr>
            <p:spPr bwMode="auto">
              <a:xfrm>
                <a:off x="3730" y="1065"/>
                <a:ext cx="52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Martensite </a:t>
                </a:r>
                <a:endParaRPr lang="en-GB"/>
              </a:p>
            </p:txBody>
          </p:sp>
          <p:sp>
            <p:nvSpPr>
              <p:cNvPr id="73743" name="Rectangle 41"/>
              <p:cNvSpPr>
                <a:spLocks noChangeArrowheads="1"/>
              </p:cNvSpPr>
              <p:nvPr/>
            </p:nvSpPr>
            <p:spPr bwMode="auto">
              <a:xfrm>
                <a:off x="3730" y="1193"/>
                <a:ext cx="36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(wrong </a:t>
                </a:r>
                <a:endParaRPr lang="en-GB"/>
              </a:p>
            </p:txBody>
          </p:sp>
          <p:sp>
            <p:nvSpPr>
              <p:cNvPr id="73744" name="Rectangle 42"/>
              <p:cNvSpPr>
                <a:spLocks noChangeArrowheads="1"/>
              </p:cNvSpPr>
              <p:nvPr/>
            </p:nvSpPr>
            <p:spPr bwMode="auto">
              <a:xfrm>
                <a:off x="3730" y="1321"/>
                <a:ext cx="31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shape)</a:t>
                </a:r>
                <a:endParaRPr lang="en-GB"/>
              </a:p>
            </p:txBody>
          </p:sp>
        </p:grpSp>
        <p:grpSp>
          <p:nvGrpSpPr>
            <p:cNvPr id="73738" name="Group 102"/>
            <p:cNvGrpSpPr>
              <a:grpSpLocks/>
            </p:cNvGrpSpPr>
            <p:nvPr/>
          </p:nvGrpSpPr>
          <p:grpSpPr bwMode="auto">
            <a:xfrm>
              <a:off x="3842" y="761"/>
              <a:ext cx="72" cy="96"/>
              <a:chOff x="3842" y="761"/>
              <a:chExt cx="72" cy="96"/>
            </a:xfrm>
          </p:grpSpPr>
          <p:sp>
            <p:nvSpPr>
              <p:cNvPr id="73739" name="Line 103"/>
              <p:cNvSpPr>
                <a:spLocks noChangeShapeType="1"/>
              </p:cNvSpPr>
              <p:nvPr/>
            </p:nvSpPr>
            <p:spPr bwMode="auto">
              <a:xfrm flipH="1" flipV="1">
                <a:off x="3866" y="769"/>
                <a:ext cx="2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" name="Freeform 104"/>
              <p:cNvSpPr>
                <a:spLocks/>
              </p:cNvSpPr>
              <p:nvPr/>
            </p:nvSpPr>
            <p:spPr bwMode="auto">
              <a:xfrm>
                <a:off x="3842" y="761"/>
                <a:ext cx="72" cy="96"/>
              </a:xfrm>
              <a:custGeom>
                <a:avLst/>
                <a:gdLst>
                  <a:gd name="T0" fmla="*/ 24 w 72"/>
                  <a:gd name="T1" fmla="*/ 8 h 96"/>
                  <a:gd name="T2" fmla="*/ 0 w 72"/>
                  <a:gd name="T3" fmla="*/ 24 h 96"/>
                  <a:gd name="T4" fmla="*/ 72 w 72"/>
                  <a:gd name="T5" fmla="*/ 96 h 96"/>
                  <a:gd name="T6" fmla="*/ 40 w 72"/>
                  <a:gd name="T7" fmla="*/ 0 h 96"/>
                  <a:gd name="T8" fmla="*/ 24 w 72"/>
                  <a:gd name="T9" fmla="*/ 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24" y="8"/>
                    </a:moveTo>
                    <a:lnTo>
                      <a:pt x="0" y="24"/>
                    </a:lnTo>
                    <a:lnTo>
                      <a:pt x="72" y="96"/>
                    </a:lnTo>
                    <a:lnTo>
                      <a:pt x="40" y="0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0648"/>
            <a:ext cx="6624736" cy="65261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838200" y="5791200"/>
            <a:ext cx="6400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transformation twins (</a:t>
            </a:r>
            <a:r>
              <a:rPr lang="en-US" sz="3200" dirty="0" err="1">
                <a:latin typeface="Arial"/>
                <a:cs typeface="Arial"/>
              </a:rPr>
              <a:t>Wayman</a:t>
            </a:r>
            <a:r>
              <a:rPr lang="en-US" sz="320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76" y="0"/>
            <a:ext cx="6895132" cy="5877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2280" y="6021288"/>
            <a:ext cx="144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shape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98" y="260648"/>
            <a:ext cx="6140546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828800" y="990600"/>
            <a:ext cx="6019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800" dirty="0">
                <a:latin typeface="Arial"/>
                <a:cs typeface="Arial"/>
              </a:rPr>
              <a:t>Irrational: 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92896"/>
            <a:ext cx="8865414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838"/>
            <a:ext cx="8836025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chemeClr val="accent2"/>
                </a:solidFill>
                <a:latin typeface="Arial"/>
                <a:cs typeface="Arial"/>
              </a:rPr>
              <a:t>Orientation relationships: irrational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3" y="1052736"/>
            <a:ext cx="788643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5" y="135695"/>
            <a:ext cx="8892525" cy="65336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j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7" y="764704"/>
            <a:ext cx="886956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FF00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FFAA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274</TotalTime>
  <Words>251</Words>
  <Application>Microsoft Macintosh PowerPoint</Application>
  <PresentationFormat>On-screen Show (4:3)</PresentationFormat>
  <Paragraphs>122</Paragraphs>
  <Slides>25</Slides>
  <Notes>24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hkdb_2</dc:creator>
  <cp:lastModifiedBy>gjgh</cp:lastModifiedBy>
  <cp:revision>74</cp:revision>
  <dcterms:created xsi:type="dcterms:W3CDTF">2002-10-31T17:31:35Z</dcterms:created>
  <dcterms:modified xsi:type="dcterms:W3CDTF">2019-11-05T08:43:54Z</dcterms:modified>
</cp:coreProperties>
</file>