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7" r:id="rId2"/>
    <p:sldId id="256" r:id="rId3"/>
    <p:sldId id="320" r:id="rId4"/>
    <p:sldId id="321" r:id="rId5"/>
    <p:sldId id="324" r:id="rId6"/>
    <p:sldId id="322" r:id="rId7"/>
    <p:sldId id="323" r:id="rId8"/>
    <p:sldId id="288" r:id="rId9"/>
    <p:sldId id="289" r:id="rId10"/>
    <p:sldId id="290" r:id="rId11"/>
    <p:sldId id="291" r:id="rId12"/>
    <p:sldId id="294" r:id="rId13"/>
    <p:sldId id="295" r:id="rId14"/>
    <p:sldId id="296" r:id="rId15"/>
    <p:sldId id="298" r:id="rId16"/>
    <p:sldId id="300" r:id="rId17"/>
    <p:sldId id="297" r:id="rId18"/>
    <p:sldId id="299" r:id="rId19"/>
    <p:sldId id="301" r:id="rId20"/>
    <p:sldId id="302" r:id="rId21"/>
    <p:sldId id="262" r:id="rId22"/>
    <p:sldId id="264" r:id="rId23"/>
    <p:sldId id="303" r:id="rId24"/>
    <p:sldId id="304" r:id="rId25"/>
    <p:sldId id="305" r:id="rId26"/>
    <p:sldId id="306" r:id="rId27"/>
    <p:sldId id="307" r:id="rId28"/>
    <p:sldId id="276" r:id="rId29"/>
    <p:sldId id="277" r:id="rId30"/>
    <p:sldId id="278" r:id="rId31"/>
    <p:sldId id="279" r:id="rId32"/>
    <p:sldId id="280" r:id="rId33"/>
    <p:sldId id="308" r:id="rId34"/>
    <p:sldId id="309" r:id="rId35"/>
    <p:sldId id="317" r:id="rId36"/>
    <p:sldId id="310" r:id="rId37"/>
    <p:sldId id="311" r:id="rId38"/>
    <p:sldId id="316" r:id="rId39"/>
    <p:sldId id="312" r:id="rId40"/>
    <p:sldId id="313" r:id="rId41"/>
    <p:sldId id="314" r:id="rId42"/>
    <p:sldId id="315" r:id="rId43"/>
    <p:sldId id="318" r:id="rId44"/>
    <p:sldId id="284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9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9F7A4-7DD9-1B43-9085-D27BD44A7AF3}" type="datetimeFigureOut">
              <a:rPr lang="en-US" smtClean="0"/>
              <a:t>08/01/15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2E424-EABD-664F-9061-FEF6CDCE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16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85FFC6-B578-DF42-861B-327D3BEE7BE4}" type="slidenum">
              <a:rPr lang="en-US"/>
              <a:pPr/>
              <a:t>1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E57EA3-3E55-9045-BA31-779FDC45F4BA}" type="slidenum">
              <a:rPr lang="en-US"/>
              <a:pPr/>
              <a:t>15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A99774-C6F3-654D-B037-0394D533FF91}" type="slidenum">
              <a:rPr lang="en-US"/>
              <a:pPr/>
              <a:t>17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E57EA3-3E55-9045-BA31-779FDC45F4BA}" type="slidenum">
              <a:rPr lang="en-US"/>
              <a:pPr/>
              <a:t>18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271887-CC77-CA40-A35B-E0FF2E723B65}" type="slidenum">
              <a:rPr lang="en-GB"/>
              <a:pPr/>
              <a:t>23</a:t>
            </a:fld>
            <a:endParaRPr lang="en-GB"/>
          </a:p>
        </p:txBody>
      </p:sp>
      <p:sp>
        <p:nvSpPr>
          <p:cNvPr id="259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28223" y="686008"/>
            <a:ext cx="2602735" cy="342796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94" y="4344022"/>
            <a:ext cx="5028413" cy="411397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3DBD39-7944-8245-9629-2DF6B024B11F}" type="slidenum">
              <a:rPr lang="en-GB"/>
              <a:pPr/>
              <a:t>24</a:t>
            </a:fld>
            <a:endParaRPr lang="en-GB"/>
          </a:p>
        </p:txBody>
      </p:sp>
      <p:sp>
        <p:nvSpPr>
          <p:cNvPr id="271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28223" y="686008"/>
            <a:ext cx="2602735" cy="342796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94" y="4344022"/>
            <a:ext cx="5028413" cy="411397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65A549-8BFB-C649-9FA5-A724ABFFA9BF}" type="slidenum">
              <a:rPr lang="en-GB"/>
              <a:pPr/>
              <a:t>25</a:t>
            </a:fld>
            <a:endParaRPr lang="en-GB"/>
          </a:p>
        </p:txBody>
      </p:sp>
      <p:sp>
        <p:nvSpPr>
          <p:cNvPr id="273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28223" y="686008"/>
            <a:ext cx="2602735" cy="342796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94" y="4344022"/>
            <a:ext cx="5028413" cy="411397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6B299D-7637-0B43-96B5-FB2FFBBB2F64}" type="slidenum">
              <a:rPr lang="en-GB"/>
              <a:pPr/>
              <a:t>26</a:t>
            </a:fld>
            <a:endParaRPr lang="en-GB"/>
          </a:p>
        </p:txBody>
      </p:sp>
      <p:sp>
        <p:nvSpPr>
          <p:cNvPr id="279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28223" y="686008"/>
            <a:ext cx="2602735" cy="342796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94" y="4344022"/>
            <a:ext cx="5028413" cy="411397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17EB7-20E9-0546-A5A4-427DDDDCEB53}" type="slidenum">
              <a:rPr lang="en-GB"/>
              <a:pPr/>
              <a:t>27</a:t>
            </a:fld>
            <a:endParaRPr lang="en-GB"/>
          </a:p>
        </p:txBody>
      </p:sp>
      <p:sp>
        <p:nvSpPr>
          <p:cNvPr id="2816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28223" y="686008"/>
            <a:ext cx="2602735" cy="342796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94" y="4344022"/>
            <a:ext cx="5028413" cy="411397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AA0B-37D2-594A-B04C-3B1EA550395F}" type="datetimeFigureOut">
              <a:rPr lang="en-US" smtClean="0"/>
              <a:t>08/01/15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73273-2AAA-F44A-AD26-DF0F7CA8C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73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AA0B-37D2-594A-B04C-3B1EA550395F}" type="datetimeFigureOut">
              <a:rPr lang="en-US" smtClean="0"/>
              <a:t>08/01/15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73273-2AAA-F44A-AD26-DF0F7CA8C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95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AA0B-37D2-594A-B04C-3B1EA550395F}" type="datetimeFigureOut">
              <a:rPr lang="en-US" smtClean="0"/>
              <a:t>08/01/15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73273-2AAA-F44A-AD26-DF0F7CA8C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23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AA0B-37D2-594A-B04C-3B1EA550395F}" type="datetimeFigureOut">
              <a:rPr lang="en-US" smtClean="0"/>
              <a:t>08/01/15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73273-2AAA-F44A-AD26-DF0F7CA8C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88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AA0B-37D2-594A-B04C-3B1EA550395F}" type="datetimeFigureOut">
              <a:rPr lang="en-US" smtClean="0"/>
              <a:t>08/01/15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73273-2AAA-F44A-AD26-DF0F7CA8C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33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AA0B-37D2-594A-B04C-3B1EA550395F}" type="datetimeFigureOut">
              <a:rPr lang="en-US" smtClean="0"/>
              <a:t>08/01/15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73273-2AAA-F44A-AD26-DF0F7CA8C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6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AA0B-37D2-594A-B04C-3B1EA550395F}" type="datetimeFigureOut">
              <a:rPr lang="en-US" smtClean="0"/>
              <a:t>08/01/15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73273-2AAA-F44A-AD26-DF0F7CA8C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37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AA0B-37D2-594A-B04C-3B1EA550395F}" type="datetimeFigureOut">
              <a:rPr lang="en-US" smtClean="0"/>
              <a:t>08/01/15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73273-2AAA-F44A-AD26-DF0F7CA8C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38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AA0B-37D2-594A-B04C-3B1EA550395F}" type="datetimeFigureOut">
              <a:rPr lang="en-US" smtClean="0"/>
              <a:t>08/01/15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73273-2AAA-F44A-AD26-DF0F7CA8C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58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AA0B-37D2-594A-B04C-3B1EA550395F}" type="datetimeFigureOut">
              <a:rPr lang="en-US" smtClean="0"/>
              <a:t>08/01/15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73273-2AAA-F44A-AD26-DF0F7CA8C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89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AA0B-37D2-594A-B04C-3B1EA550395F}" type="datetimeFigureOut">
              <a:rPr lang="en-US" smtClean="0"/>
              <a:t>08/01/15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73273-2AAA-F44A-AD26-DF0F7CA8C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67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5AA0B-37D2-594A-B04C-3B1EA550395F}" type="datetimeFigureOut">
              <a:rPr lang="en-US" smtClean="0"/>
              <a:t>08/01/15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73273-2AAA-F44A-AD26-DF0F7CA8C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47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emf"/><Relationship Id="rId3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44092" y="152400"/>
            <a:ext cx="8618908" cy="175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5400" dirty="0" smtClean="0">
                <a:solidFill>
                  <a:srgbClr val="000080"/>
                </a:solidFill>
              </a:rPr>
              <a:t>Hydrogen in complex microstructures in steels</a:t>
            </a:r>
            <a:endParaRPr lang="en-US" sz="5400" dirty="0">
              <a:solidFill>
                <a:srgbClr val="000080"/>
              </a:solidFill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 rot="16200000">
            <a:off x="1781175" y="2662238"/>
            <a:ext cx="3651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539190" y="2071692"/>
            <a:ext cx="6323381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/>
              <a:t>www.msm.cam.ac.uk</a:t>
            </a:r>
            <a:r>
              <a:rPr lang="en-US" sz="3200" dirty="0"/>
              <a:t>/phase-trans</a:t>
            </a:r>
          </a:p>
        </p:txBody>
      </p:sp>
      <p:pic>
        <p:nvPicPr>
          <p:cNvPr id="2" name="Picture 1" descr="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90" y="5762500"/>
            <a:ext cx="7339829" cy="938815"/>
          </a:xfrm>
          <a:prstGeom prst="rect">
            <a:avLst/>
          </a:prstGeom>
        </p:spPr>
      </p:pic>
      <p:pic>
        <p:nvPicPr>
          <p:cNvPr id="3" name="Picture 2" descr="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1" y="2844801"/>
            <a:ext cx="1024407" cy="3847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234" y="3293345"/>
            <a:ext cx="6806411" cy="493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3761" y="4225141"/>
            <a:ext cx="46355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59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20" y="374592"/>
            <a:ext cx="7837287" cy="5390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96495" y="6360941"/>
            <a:ext cx="340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Song, </a:t>
            </a:r>
            <a:r>
              <a:rPr lang="en-US" dirty="0" err="1" smtClean="0">
                <a:solidFill>
                  <a:srgbClr val="3366FF"/>
                </a:solidFill>
              </a:rPr>
              <a:t>Bhadeshia</a:t>
            </a:r>
            <a:r>
              <a:rPr lang="en-US" dirty="0" smtClean="0">
                <a:solidFill>
                  <a:srgbClr val="3366FF"/>
                </a:solidFill>
              </a:rPr>
              <a:t>, </a:t>
            </a:r>
            <a:r>
              <a:rPr lang="en-US" dirty="0" err="1" smtClean="0">
                <a:solidFill>
                  <a:srgbClr val="3366FF"/>
                </a:solidFill>
              </a:rPr>
              <a:t>Suh</a:t>
            </a:r>
            <a:r>
              <a:rPr lang="en-US" dirty="0" smtClean="0">
                <a:solidFill>
                  <a:srgbClr val="3366FF"/>
                </a:solidFill>
              </a:rPr>
              <a:t> 2013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329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120" y="193511"/>
            <a:ext cx="3891910" cy="619627"/>
          </a:xfrm>
        </p:spPr>
        <p:txBody>
          <a:bodyPr>
            <a:noAutofit/>
          </a:bodyPr>
          <a:lstStyle/>
          <a:p>
            <a:r>
              <a:rPr lang="en-US" sz="4800" dirty="0" smtClean="0"/>
              <a:t>Mechanisms</a:t>
            </a:r>
            <a:endParaRPr lang="en-US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667011" y="1044939"/>
            <a:ext cx="7437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Accumulation of internal stress due to diffusible hydrogen precipitating at defects (</a:t>
            </a:r>
            <a:r>
              <a:rPr lang="en-US" sz="2400" dirty="0" err="1" smtClean="0"/>
              <a:t>Zapffe</a:t>
            </a:r>
            <a:r>
              <a:rPr lang="en-US" sz="2400" dirty="0" smtClean="0"/>
              <a:t>, 1941)</a:t>
            </a:r>
            <a:endParaRPr lang="en-US" sz="2400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30" y="2311506"/>
            <a:ext cx="4645168" cy="2639300"/>
          </a:xfrm>
          <a:prstGeom prst="rect">
            <a:avLst/>
          </a:prstGeom>
        </p:spPr>
      </p:pic>
      <p:pic>
        <p:nvPicPr>
          <p:cNvPr id="8" name="Picture 7" descr="spherical_she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03" y="2311506"/>
            <a:ext cx="2985750" cy="439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47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120" y="193511"/>
            <a:ext cx="3891910" cy="619627"/>
          </a:xfrm>
        </p:spPr>
        <p:txBody>
          <a:bodyPr>
            <a:noAutofit/>
          </a:bodyPr>
          <a:lstStyle/>
          <a:p>
            <a:r>
              <a:rPr lang="en-US" sz="4800" dirty="0" smtClean="0"/>
              <a:t>Mechanisms</a:t>
            </a:r>
            <a:endParaRPr lang="en-US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667011" y="1044939"/>
            <a:ext cx="743764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Hydrogen enhanced plastic instability</a:t>
            </a:r>
          </a:p>
          <a:p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increased </a:t>
            </a:r>
            <a:r>
              <a:rPr lang="en-US" sz="3200" dirty="0"/>
              <a:t>dislocation </a:t>
            </a:r>
            <a:r>
              <a:rPr lang="en-US" sz="3200" dirty="0" smtClean="0"/>
              <a:t>mobility due to H segregation</a:t>
            </a:r>
            <a:endParaRPr lang="en-US" sz="3200" dirty="0"/>
          </a:p>
          <a:p>
            <a:pPr marL="457200" indent="-457200">
              <a:buFont typeface="Arial"/>
              <a:buChar char="•"/>
            </a:pPr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microscopically ductile fracture</a:t>
            </a:r>
          </a:p>
          <a:p>
            <a:pPr marL="457200" indent="-457200">
              <a:buFont typeface="Arial"/>
              <a:buChar char="•"/>
            </a:pP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requires a heterogeneous distribution of hydrogen</a:t>
            </a:r>
          </a:p>
        </p:txBody>
      </p:sp>
    </p:spTree>
    <p:extLst>
      <p:ext uri="{BB962C8B-B14F-4D97-AF65-F5344CB8AC3E}">
        <p14:creationId xmlns:p14="http://schemas.microsoft.com/office/powerpoint/2010/main" val="3210498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120" y="193511"/>
            <a:ext cx="3891910" cy="619627"/>
          </a:xfrm>
        </p:spPr>
        <p:txBody>
          <a:bodyPr>
            <a:noAutofit/>
          </a:bodyPr>
          <a:lstStyle/>
          <a:p>
            <a:r>
              <a:rPr lang="en-US" sz="4800" dirty="0" smtClean="0"/>
              <a:t>Mechanisms</a:t>
            </a:r>
            <a:endParaRPr lang="en-US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174120" y="857727"/>
            <a:ext cx="858053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Hydrogen </a:t>
            </a:r>
            <a:r>
              <a:rPr lang="en-US" sz="3600" dirty="0" smtClean="0"/>
              <a:t>enhances vacancy concentrations</a:t>
            </a:r>
            <a:endParaRPr lang="en-US" sz="3600" dirty="0"/>
          </a:p>
          <a:p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vacancies agglomerate</a:t>
            </a:r>
            <a:endParaRPr lang="en-US" sz="3200" dirty="0"/>
          </a:p>
          <a:p>
            <a:pPr marL="457200" indent="-457200">
              <a:buFont typeface="Arial"/>
              <a:buChar char="•"/>
            </a:pPr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enhances ductile nucleation and linking of cracks</a:t>
            </a:r>
          </a:p>
          <a:p>
            <a:pPr marL="457200" indent="-457200">
              <a:buFont typeface="Arial"/>
              <a:buChar char="•"/>
            </a:pPr>
            <a:endParaRPr lang="en-US" sz="3200" dirty="0"/>
          </a:p>
        </p:txBody>
      </p:sp>
      <p:pic>
        <p:nvPicPr>
          <p:cNvPr id="3" name="Picture 2" descr="Screen shot 2013-12-11 at 10.40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751" y="3640371"/>
            <a:ext cx="4787900" cy="3035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595" y="5849786"/>
            <a:ext cx="340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3366FF"/>
                </a:solidFill>
              </a:rPr>
              <a:t>Terasaki</a:t>
            </a:r>
            <a:r>
              <a:rPr lang="en-US" dirty="0" smtClean="0">
                <a:solidFill>
                  <a:srgbClr val="3366FF"/>
                </a:solidFill>
              </a:rPr>
              <a:t> et al. 1998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966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120" y="193511"/>
            <a:ext cx="7401149" cy="619627"/>
          </a:xfrm>
        </p:spPr>
        <p:txBody>
          <a:bodyPr>
            <a:noAutofit/>
          </a:bodyPr>
          <a:lstStyle/>
          <a:p>
            <a:r>
              <a:rPr lang="en-US" sz="4800" dirty="0" smtClean="0"/>
              <a:t>Facts: summary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716298" y="1376177"/>
            <a:ext cx="772346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All evidence points to easily diffusible or </a:t>
            </a:r>
          </a:p>
          <a:p>
            <a:r>
              <a:rPr lang="en-US" sz="3600" dirty="0" smtClean="0"/>
              <a:t>weakly trapped hydrogen </a:t>
            </a:r>
            <a:r>
              <a:rPr lang="en-US" sz="3600" dirty="0" err="1" smtClean="0"/>
              <a:t>embrittles</a:t>
            </a:r>
            <a:endParaRPr lang="en-US" sz="3600" dirty="0" smtClean="0"/>
          </a:p>
          <a:p>
            <a:endParaRPr lang="en-US" sz="3600" dirty="0"/>
          </a:p>
          <a:p>
            <a:r>
              <a:rPr lang="en-US" sz="3600" dirty="0" smtClean="0"/>
              <a:t>Trapped molecular hydrogen irrelevant</a:t>
            </a:r>
          </a:p>
          <a:p>
            <a:endParaRPr lang="en-US" sz="3600" dirty="0"/>
          </a:p>
          <a:p>
            <a:r>
              <a:rPr lang="en-US" sz="3600" dirty="0" smtClean="0"/>
              <a:t>Strongly trapped hydrogen irrelevant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80474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quipmentSchemat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8" y="952448"/>
            <a:ext cx="8799735" cy="441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23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0" y="362840"/>
            <a:ext cx="8398168" cy="629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98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752600"/>
            <a:ext cx="8813800" cy="498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962400" y="3810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Hydrogen</a:t>
            </a:r>
          </a:p>
        </p:txBody>
      </p:sp>
    </p:spTree>
    <p:extLst>
      <p:ext uri="{BB962C8B-B14F-4D97-AF65-F5344CB8AC3E}">
        <p14:creationId xmlns:p14="http://schemas.microsoft.com/office/powerpoint/2010/main" val="1020513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Screen shot 2010-05-31 at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4492"/>
            <a:ext cx="3974847" cy="520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609600" y="6400800"/>
            <a:ext cx="3733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80"/>
                </a:solidFill>
              </a:rPr>
              <a:t>Yamasaki and </a:t>
            </a:r>
            <a:r>
              <a:rPr lang="en-US" sz="2000" dirty="0" err="1">
                <a:solidFill>
                  <a:srgbClr val="000080"/>
                </a:solidFill>
              </a:rPr>
              <a:t>Bhadeshia</a:t>
            </a:r>
            <a:r>
              <a:rPr lang="en-US" sz="2000" dirty="0">
                <a:solidFill>
                  <a:srgbClr val="000080"/>
                </a:solidFill>
              </a:rPr>
              <a:t>, 2006</a:t>
            </a:r>
          </a:p>
        </p:txBody>
      </p:sp>
      <p:pic>
        <p:nvPicPr>
          <p:cNvPr id="5" name="Picture 5" descr="ju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36547"/>
            <a:ext cx="4800600" cy="445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529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29" y="526945"/>
            <a:ext cx="5237153" cy="2058269"/>
          </a:xfrm>
          <a:prstGeom prst="rect">
            <a:avLst/>
          </a:prstGeom>
        </p:spPr>
      </p:pic>
      <p:pic>
        <p:nvPicPr>
          <p:cNvPr id="5" name="Picture 4" descr="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94" y="3356243"/>
            <a:ext cx="6436608" cy="194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42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120" y="193511"/>
            <a:ext cx="2192401" cy="619627"/>
          </a:xfrm>
        </p:spPr>
        <p:txBody>
          <a:bodyPr>
            <a:noAutofit/>
          </a:bodyPr>
          <a:lstStyle/>
          <a:p>
            <a:r>
              <a:rPr lang="en-US" sz="4800" dirty="0" smtClean="0"/>
              <a:t>Facts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120" y="2456609"/>
            <a:ext cx="3855362" cy="1752600"/>
          </a:xfrm>
        </p:spPr>
        <p:txBody>
          <a:bodyPr>
            <a:noAutofit/>
          </a:bodyPr>
          <a:lstStyle/>
          <a:p>
            <a:pPr algn="l"/>
            <a:r>
              <a:rPr lang="en-US" sz="4400" dirty="0" smtClean="0">
                <a:solidFill>
                  <a:schemeClr val="tx1"/>
                </a:solidFill>
              </a:rPr>
              <a:t>Hydrogen dissolves in ferrite, austenite</a:t>
            </a:r>
          </a:p>
        </p:txBody>
      </p:sp>
      <p:pic>
        <p:nvPicPr>
          <p:cNvPr id="5" name="Picture 4" descr="hydrogen_Okamoto_JPED_20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430" y="280337"/>
            <a:ext cx="5153351" cy="60264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4232" y="4209209"/>
            <a:ext cx="1781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Okamoto:2004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865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02" y="298749"/>
            <a:ext cx="7210910" cy="5053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0419" y="5990331"/>
            <a:ext cx="346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Song, </a:t>
            </a:r>
            <a:r>
              <a:rPr lang="en-US" sz="2000" dirty="0" err="1" smtClean="0">
                <a:solidFill>
                  <a:srgbClr val="0000FF"/>
                </a:solidFill>
              </a:rPr>
              <a:t>Bhadeshia</a:t>
            </a:r>
            <a:r>
              <a:rPr lang="en-US" sz="2000" dirty="0" smtClean="0">
                <a:solidFill>
                  <a:srgbClr val="0000FF"/>
                </a:solidFill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</a:rPr>
              <a:t>Suh</a:t>
            </a:r>
            <a:r>
              <a:rPr lang="en-US" sz="2000" dirty="0" smtClean="0">
                <a:solidFill>
                  <a:srgbClr val="0000FF"/>
                </a:solidFill>
              </a:rPr>
              <a:t>, 2013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493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Composition following transformation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878" y="1527038"/>
            <a:ext cx="6037530" cy="494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288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11" y="260350"/>
            <a:ext cx="8360790" cy="63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065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9525"/>
            <a:ext cx="8562975" cy="68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1" name="Rectangle 3"/>
          <p:cNvSpPr>
            <a:spLocks noChangeArrowheads="1"/>
          </p:cNvSpPr>
          <p:nvPr/>
        </p:nvSpPr>
        <p:spPr bwMode="auto">
          <a:xfrm>
            <a:off x="6962775" y="6161088"/>
            <a:ext cx="1125538" cy="5445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052" name="Rectangle 4"/>
          <p:cNvSpPr>
            <a:spLocks noChangeArrowheads="1"/>
          </p:cNvSpPr>
          <p:nvPr/>
        </p:nvSpPr>
        <p:spPr bwMode="auto">
          <a:xfrm>
            <a:off x="7173913" y="6324600"/>
            <a:ext cx="863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500">
                <a:solidFill>
                  <a:srgbClr val="000000"/>
                </a:solidFill>
                <a:latin typeface="Times New Roman" charset="0"/>
              </a:rPr>
              <a:t>200 Å </a:t>
            </a:r>
            <a:endParaRPr lang="en-GB" sz="2000">
              <a:latin typeface="Times New Roman" charset="0"/>
            </a:endParaRPr>
          </a:p>
        </p:txBody>
      </p:sp>
      <p:sp>
        <p:nvSpPr>
          <p:cNvPr id="258053" name="Rectangle 5"/>
          <p:cNvSpPr>
            <a:spLocks noChangeArrowheads="1"/>
          </p:cNvSpPr>
          <p:nvPr/>
        </p:nvSpPr>
        <p:spPr bwMode="auto">
          <a:xfrm>
            <a:off x="7456488" y="6248400"/>
            <a:ext cx="158750" cy="523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8054" name="Text Box 6"/>
          <p:cNvSpPr txBox="1">
            <a:spLocks noChangeArrowheads="1"/>
          </p:cNvSpPr>
          <p:nvPr/>
        </p:nvSpPr>
        <p:spPr bwMode="auto">
          <a:xfrm>
            <a:off x="773113" y="1371600"/>
            <a:ext cx="282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Symbol" charset="0"/>
              </a:rPr>
              <a:t>g</a:t>
            </a:r>
            <a:endParaRPr lang="en-US" sz="2400">
              <a:latin typeface="Times New Roman" charset="0"/>
            </a:endParaRPr>
          </a:p>
        </p:txBody>
      </p:sp>
      <p:sp>
        <p:nvSpPr>
          <p:cNvPr id="258055" name="Text Box 7"/>
          <p:cNvSpPr txBox="1">
            <a:spLocks noChangeArrowheads="1"/>
          </p:cNvSpPr>
          <p:nvPr/>
        </p:nvSpPr>
        <p:spPr bwMode="auto">
          <a:xfrm>
            <a:off x="3938588" y="1143000"/>
            <a:ext cx="2809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Symbol" charset="0"/>
              </a:rPr>
              <a:t>g</a:t>
            </a:r>
            <a:endParaRPr lang="en-US" sz="2400">
              <a:latin typeface="Times New Roman" charset="0"/>
            </a:endParaRPr>
          </a:p>
        </p:txBody>
      </p:sp>
      <p:sp>
        <p:nvSpPr>
          <p:cNvPr id="258056" name="Text Box 8"/>
          <p:cNvSpPr txBox="1">
            <a:spLocks noChangeArrowheads="1"/>
          </p:cNvSpPr>
          <p:nvPr/>
        </p:nvSpPr>
        <p:spPr bwMode="auto">
          <a:xfrm>
            <a:off x="3587750" y="1828800"/>
            <a:ext cx="2809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latin typeface="Symbol" charset="0"/>
              </a:rPr>
              <a:t>a</a:t>
            </a:r>
            <a:endParaRPr lang="en-US" sz="2400">
              <a:latin typeface="Times New Roman" charset="0"/>
            </a:endParaRPr>
          </a:p>
        </p:txBody>
      </p:sp>
      <p:sp>
        <p:nvSpPr>
          <p:cNvPr id="258057" name="Text Box 9"/>
          <p:cNvSpPr txBox="1">
            <a:spLocks noChangeArrowheads="1"/>
          </p:cNvSpPr>
          <p:nvPr/>
        </p:nvSpPr>
        <p:spPr bwMode="auto">
          <a:xfrm>
            <a:off x="3727450" y="3154363"/>
            <a:ext cx="2825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latin typeface="Symbol" charset="0"/>
              </a:rPr>
              <a:t>a</a:t>
            </a:r>
            <a:endParaRPr lang="en-US" sz="2400">
              <a:latin typeface="Times New Roman" charset="0"/>
            </a:endParaRPr>
          </a:p>
        </p:txBody>
      </p:sp>
      <p:sp>
        <p:nvSpPr>
          <p:cNvPr id="258058" name="Text Box 10"/>
          <p:cNvSpPr txBox="1">
            <a:spLocks noChangeArrowheads="1"/>
          </p:cNvSpPr>
          <p:nvPr/>
        </p:nvSpPr>
        <p:spPr bwMode="auto">
          <a:xfrm>
            <a:off x="914400" y="4876800"/>
            <a:ext cx="2809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latin typeface="Symbol" charset="0"/>
              </a:rPr>
              <a:t>a</a:t>
            </a:r>
            <a:endParaRPr lang="en-US" sz="2400">
              <a:latin typeface="Times New Roman" charset="0"/>
            </a:endParaRPr>
          </a:p>
        </p:txBody>
      </p:sp>
      <p:pic>
        <p:nvPicPr>
          <p:cNvPr id="258059" name="Picture 11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228600"/>
            <a:ext cx="1795463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8060" name="Text Box 12"/>
          <p:cNvSpPr txBox="1">
            <a:spLocks noChangeArrowheads="1"/>
          </p:cNvSpPr>
          <p:nvPr/>
        </p:nvSpPr>
        <p:spPr bwMode="auto">
          <a:xfrm>
            <a:off x="381000" y="6248400"/>
            <a:ext cx="1447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Comic Sans MS" charset="0"/>
                <a:cs typeface="ＭＳ Ｐゴシック" charset="0"/>
              </a:rPr>
              <a:t>Caballero, Mateo, Bhadeshia</a:t>
            </a:r>
          </a:p>
        </p:txBody>
      </p:sp>
    </p:spTree>
    <p:extLst>
      <p:ext uri="{BB962C8B-B14F-4D97-AF65-F5344CB8AC3E}">
        <p14:creationId xmlns:p14="http://schemas.microsoft.com/office/powerpoint/2010/main" val="3081704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7325"/>
            <a:ext cx="8001000" cy="642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0339" name="Line 3"/>
          <p:cNvSpPr>
            <a:spLocks noChangeShapeType="1"/>
          </p:cNvSpPr>
          <p:nvPr/>
        </p:nvSpPr>
        <p:spPr bwMode="auto">
          <a:xfrm>
            <a:off x="2209800" y="4038600"/>
            <a:ext cx="57150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0340" name="Group 4"/>
          <p:cNvGrpSpPr>
            <a:grpSpLocks/>
          </p:cNvGrpSpPr>
          <p:nvPr/>
        </p:nvGrpSpPr>
        <p:grpSpPr bwMode="auto">
          <a:xfrm>
            <a:off x="3505200" y="3810000"/>
            <a:ext cx="3657600" cy="457200"/>
            <a:chOff x="2208" y="2400"/>
            <a:chExt cx="2304" cy="288"/>
          </a:xfrm>
        </p:grpSpPr>
        <p:sp>
          <p:nvSpPr>
            <p:cNvPr id="270341" name="AutoShape 5"/>
            <p:cNvSpPr>
              <a:spLocks noChangeArrowheads="1"/>
            </p:cNvSpPr>
            <p:nvPr/>
          </p:nvSpPr>
          <p:spPr bwMode="auto">
            <a:xfrm>
              <a:off x="4368" y="2544"/>
              <a:ext cx="144" cy="144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342" name="AutoShape 6"/>
            <p:cNvSpPr>
              <a:spLocks noChangeArrowheads="1"/>
            </p:cNvSpPr>
            <p:nvPr/>
          </p:nvSpPr>
          <p:spPr bwMode="auto">
            <a:xfrm>
              <a:off x="2208" y="2544"/>
              <a:ext cx="144" cy="144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343" name="AutoShape 7"/>
            <p:cNvSpPr>
              <a:spLocks noChangeArrowheads="1"/>
            </p:cNvSpPr>
            <p:nvPr/>
          </p:nvSpPr>
          <p:spPr bwMode="auto">
            <a:xfrm>
              <a:off x="2496" y="2400"/>
              <a:ext cx="144" cy="144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2302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3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 descr="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63563"/>
            <a:ext cx="7696200" cy="535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2387" name="Text Box 3"/>
          <p:cNvSpPr txBox="1">
            <a:spLocks noChangeArrowheads="1"/>
          </p:cNvSpPr>
          <p:nvPr/>
        </p:nvSpPr>
        <p:spPr bwMode="auto">
          <a:xfrm>
            <a:off x="228600" y="5943600"/>
            <a:ext cx="2819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800080"/>
                </a:solidFill>
                <a:latin typeface="Comic Sans MS" charset="0"/>
                <a:cs typeface="ＭＳ Ｐゴシック" charset="0"/>
              </a:rPr>
              <a:t>Sherif, 2005, Ph.D. thesis, Cambridge</a:t>
            </a:r>
          </a:p>
        </p:txBody>
      </p:sp>
      <p:sp>
        <p:nvSpPr>
          <p:cNvPr id="272388" name="Freeform 4"/>
          <p:cNvSpPr>
            <a:spLocks/>
          </p:cNvSpPr>
          <p:nvPr/>
        </p:nvSpPr>
        <p:spPr bwMode="auto">
          <a:xfrm>
            <a:off x="2286000" y="1143000"/>
            <a:ext cx="5105400" cy="2743200"/>
          </a:xfrm>
          <a:custGeom>
            <a:avLst/>
            <a:gdLst>
              <a:gd name="T0" fmla="*/ 0 w 3216"/>
              <a:gd name="T1" fmla="*/ 0 h 1728"/>
              <a:gd name="T2" fmla="*/ 768 w 3216"/>
              <a:gd name="T3" fmla="*/ 768 h 1728"/>
              <a:gd name="T4" fmla="*/ 2064 w 3216"/>
              <a:gd name="T5" fmla="*/ 1536 h 1728"/>
              <a:gd name="T6" fmla="*/ 3216 w 3216"/>
              <a:gd name="T7" fmla="*/ 1728 h 1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16" h="1728">
                <a:moveTo>
                  <a:pt x="0" y="0"/>
                </a:moveTo>
                <a:cubicBezTo>
                  <a:pt x="212" y="256"/>
                  <a:pt x="424" y="512"/>
                  <a:pt x="768" y="768"/>
                </a:cubicBezTo>
                <a:cubicBezTo>
                  <a:pt x="1112" y="1024"/>
                  <a:pt x="1656" y="1376"/>
                  <a:pt x="2064" y="1536"/>
                </a:cubicBezTo>
                <a:cubicBezTo>
                  <a:pt x="2472" y="1696"/>
                  <a:pt x="2844" y="1712"/>
                  <a:pt x="3216" y="17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84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530" name="Group 2"/>
          <p:cNvGrpSpPr>
            <a:grpSpLocks/>
          </p:cNvGrpSpPr>
          <p:nvPr/>
        </p:nvGrpSpPr>
        <p:grpSpPr bwMode="auto">
          <a:xfrm>
            <a:off x="381000" y="457200"/>
            <a:ext cx="7772400" cy="6172200"/>
            <a:chOff x="144" y="192"/>
            <a:chExt cx="4896" cy="3888"/>
          </a:xfrm>
        </p:grpSpPr>
        <p:pic>
          <p:nvPicPr>
            <p:cNvPr id="278531" name="Picture 3" descr="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92"/>
              <a:ext cx="3683" cy="3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8532" name="Text Box 4"/>
            <p:cNvSpPr txBox="1">
              <a:spLocks noChangeArrowheads="1"/>
            </p:cNvSpPr>
            <p:nvPr/>
          </p:nvSpPr>
          <p:spPr bwMode="auto">
            <a:xfrm>
              <a:off x="3936" y="336"/>
              <a:ext cx="1104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latin typeface="Arial" charset="0"/>
                  <a:cs typeface="ＭＳ Ｐゴシック" charset="0"/>
                </a:rPr>
                <a:t>Above percolation threshold</a:t>
              </a:r>
            </a:p>
          </p:txBody>
        </p:sp>
      </p:grpSp>
      <p:grpSp>
        <p:nvGrpSpPr>
          <p:cNvPr id="278533" name="Group 5"/>
          <p:cNvGrpSpPr>
            <a:grpSpLocks/>
          </p:cNvGrpSpPr>
          <p:nvPr/>
        </p:nvGrpSpPr>
        <p:grpSpPr bwMode="auto">
          <a:xfrm>
            <a:off x="228600" y="304800"/>
            <a:ext cx="8077200" cy="6400800"/>
            <a:chOff x="144" y="192"/>
            <a:chExt cx="5088" cy="4032"/>
          </a:xfrm>
        </p:grpSpPr>
        <p:pic>
          <p:nvPicPr>
            <p:cNvPr id="278534" name="Picture 6" descr="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92"/>
              <a:ext cx="3796" cy="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8535" name="Text Box 7"/>
            <p:cNvSpPr txBox="1">
              <a:spLocks noChangeArrowheads="1"/>
            </p:cNvSpPr>
            <p:nvPr/>
          </p:nvSpPr>
          <p:spPr bwMode="auto">
            <a:xfrm>
              <a:off x="3936" y="480"/>
              <a:ext cx="1296" cy="7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latin typeface="Arial" charset="0"/>
                  <a:cs typeface="ＭＳ Ｐゴシック" charset="0"/>
                </a:rPr>
                <a:t>Below percolation threshold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9206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655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800080"/>
                </a:solidFill>
                <a:latin typeface="Comic Sans MS" charset="0"/>
                <a:cs typeface="ＭＳ Ｐゴシック" charset="0"/>
              </a:rPr>
              <a:t>Geometrical percolation threshold of overlapping ellipsoids</a:t>
            </a:r>
          </a:p>
        </p:txBody>
      </p:sp>
      <p:sp>
        <p:nvSpPr>
          <p:cNvPr id="280579" name="Rectangle 3"/>
          <p:cNvSpPr>
            <a:spLocks noChangeArrowheads="1"/>
          </p:cNvSpPr>
          <p:nvPr/>
        </p:nvSpPr>
        <p:spPr bwMode="auto">
          <a:xfrm>
            <a:off x="1482725" y="28368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2400">
              <a:latin typeface="Arial" charset="0"/>
              <a:cs typeface="ＭＳ Ｐゴシック" charset="0"/>
            </a:endParaRPr>
          </a:p>
        </p:txBody>
      </p:sp>
      <p:pic>
        <p:nvPicPr>
          <p:cNvPr id="280580" name="Picture 4" descr="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1727200"/>
            <a:ext cx="5648325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72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rmeation_equipm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53" y="1177654"/>
            <a:ext cx="8170639" cy="460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17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atur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2" y="289636"/>
            <a:ext cx="3581579" cy="41621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71718" y="310172"/>
            <a:ext cx="4775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Fielding, Song, Han, </a:t>
            </a:r>
            <a:r>
              <a:rPr lang="en-US" dirty="0" err="1" smtClean="0">
                <a:solidFill>
                  <a:srgbClr val="0000FF"/>
                </a:solidFill>
              </a:rPr>
              <a:t>Bhadeshia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Suh</a:t>
            </a:r>
            <a:r>
              <a:rPr lang="en-US" dirty="0" smtClean="0">
                <a:solidFill>
                  <a:srgbClr val="0000FF"/>
                </a:solidFill>
              </a:rPr>
              <a:t>, unpublished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 descr="Screen shot 2013-12-10 at 22.36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69" y="1602353"/>
            <a:ext cx="4769931" cy="466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7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120" y="193511"/>
            <a:ext cx="2192401" cy="619627"/>
          </a:xfrm>
        </p:spPr>
        <p:txBody>
          <a:bodyPr>
            <a:noAutofit/>
          </a:bodyPr>
          <a:lstStyle/>
          <a:p>
            <a:r>
              <a:rPr lang="en-US" sz="4800" dirty="0" smtClean="0"/>
              <a:t>Facts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120" y="4898750"/>
            <a:ext cx="8414798" cy="17526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Hydrogen </a:t>
            </a:r>
            <a:r>
              <a:rPr lang="en-US" sz="3600" dirty="0" err="1" smtClean="0">
                <a:solidFill>
                  <a:schemeClr val="tx1"/>
                </a:solidFill>
              </a:rPr>
              <a:t>embrittles</a:t>
            </a:r>
            <a:r>
              <a:rPr lang="en-US" sz="3600" dirty="0" smtClean="0">
                <a:solidFill>
                  <a:schemeClr val="tx1"/>
                </a:solidFill>
              </a:rPr>
              <a:t> iron</a:t>
            </a: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 both single and polycrystalline forms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73169" y="3942316"/>
            <a:ext cx="1416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3366FF"/>
                </a:solidFill>
              </a:rPr>
              <a:t>Pfeil</a:t>
            </a:r>
            <a:r>
              <a:rPr lang="en-US" dirty="0" smtClean="0">
                <a:solidFill>
                  <a:srgbClr val="3366FF"/>
                </a:solidFill>
              </a:rPr>
              <a:t> 1926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4" name="Picture 3" descr="embrittlement_Pfeil_PRS_19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52951" y="1571457"/>
            <a:ext cx="6606292" cy="22691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73169" y="1809004"/>
            <a:ext cx="122909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normal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 smtClean="0"/>
              <a:t>pickled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3512248" y="193511"/>
            <a:ext cx="5076670" cy="1241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aseline="30000" dirty="0"/>
              <a:t>W. H. Johnson: ‘On some remarkable changes produced in iron and steel by the action of hydrogen and acids’, Proceedings of the Royal Society of London, 1875, 23, 168–179.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640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3" y="501757"/>
            <a:ext cx="8531862" cy="4640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3037" y="6291581"/>
            <a:ext cx="428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Fielding, Song, </a:t>
            </a:r>
            <a:r>
              <a:rPr lang="en-US" dirty="0" err="1" smtClean="0">
                <a:solidFill>
                  <a:srgbClr val="0000FF"/>
                </a:solidFill>
              </a:rPr>
              <a:t>Bhadeshia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Suh</a:t>
            </a:r>
            <a:r>
              <a:rPr lang="en-US" dirty="0" smtClean="0">
                <a:solidFill>
                  <a:srgbClr val="0000FF"/>
                </a:solidFill>
              </a:rPr>
              <a:t>, unpublished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362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49" y="0"/>
            <a:ext cx="5644376" cy="2814327"/>
          </a:xfrm>
          <a:prstGeom prst="rect">
            <a:avLst/>
          </a:prstGeom>
        </p:spPr>
      </p:pic>
      <p:pic>
        <p:nvPicPr>
          <p:cNvPr id="3" name="Picture 2" descr="flux_calcul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92" y="2913949"/>
            <a:ext cx="4365942" cy="38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789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62" y="147709"/>
            <a:ext cx="6600298" cy="6591041"/>
          </a:xfrm>
          <a:prstGeom prst="rect">
            <a:avLst/>
          </a:prstGeom>
        </p:spPr>
      </p:pic>
      <p:pic>
        <p:nvPicPr>
          <p:cNvPr id="4" name="Picture 3" descr="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747" y="147709"/>
            <a:ext cx="2744542" cy="278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259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972" y="2210867"/>
            <a:ext cx="5663064" cy="4311978"/>
          </a:xfrm>
          <a:prstGeom prst="rect">
            <a:avLst/>
          </a:prstGeom>
        </p:spPr>
      </p:pic>
      <p:pic>
        <p:nvPicPr>
          <p:cNvPr id="7" name="Picture 6" descr="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99" y="689917"/>
            <a:ext cx="3099084" cy="5207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0773" y="144612"/>
            <a:ext cx="4640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Ryu</a:t>
            </a:r>
            <a:r>
              <a:rPr lang="en-US" dirty="0" smtClean="0">
                <a:solidFill>
                  <a:srgbClr val="0000FF"/>
                </a:solidFill>
              </a:rPr>
              <a:t>, Chun, Lee, </a:t>
            </a:r>
            <a:r>
              <a:rPr lang="en-US" dirty="0" err="1" smtClean="0">
                <a:solidFill>
                  <a:srgbClr val="0000FF"/>
                </a:solidFill>
              </a:rPr>
              <a:t>Bhadeshia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Suh</a:t>
            </a:r>
            <a:r>
              <a:rPr lang="en-US" dirty="0" smtClean="0">
                <a:solidFill>
                  <a:srgbClr val="0000FF"/>
                </a:solidFill>
              </a:rPr>
              <a:t>, 2012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3428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297" y="282238"/>
            <a:ext cx="807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Hydrogen </a:t>
            </a:r>
            <a:r>
              <a:rPr lang="en-US" sz="3600" dirty="0" err="1" smtClean="0"/>
              <a:t>embrittlement</a:t>
            </a:r>
            <a:r>
              <a:rPr lang="en-US" sz="3600" dirty="0" smtClean="0"/>
              <a:t> of austenite</a:t>
            </a:r>
            <a:endParaRPr lang="en-US" sz="3600" dirty="0"/>
          </a:p>
        </p:txBody>
      </p:sp>
      <p:pic>
        <p:nvPicPr>
          <p:cNvPr id="3" name="Picture 9" descr="Screen shot 2012-04-17 at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97013"/>
            <a:ext cx="791845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371600" y="5715000"/>
            <a:ext cx="6553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dirty="0">
                <a:solidFill>
                  <a:schemeClr val="hlink"/>
                </a:solidFill>
              </a:rPr>
              <a:t>B. C. De </a:t>
            </a:r>
            <a:r>
              <a:rPr lang="en-GB" sz="1600" dirty="0" err="1">
                <a:solidFill>
                  <a:schemeClr val="hlink"/>
                </a:solidFill>
              </a:rPr>
              <a:t>Cooman</a:t>
            </a:r>
            <a:r>
              <a:rPr lang="en-GB" sz="1600" dirty="0">
                <a:solidFill>
                  <a:schemeClr val="hlink"/>
                </a:solidFill>
              </a:rPr>
              <a:t>, O. Kwon and K.-G. Chin, </a:t>
            </a:r>
            <a:endParaRPr lang="en-GB" sz="1600" dirty="0" smtClean="0">
              <a:solidFill>
                <a:schemeClr val="hlink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GB" sz="1600" dirty="0" smtClean="0">
                <a:solidFill>
                  <a:schemeClr val="hlink"/>
                </a:solidFill>
              </a:rPr>
              <a:t>Materials </a:t>
            </a:r>
            <a:r>
              <a:rPr lang="en-GB" sz="1600" dirty="0">
                <a:solidFill>
                  <a:schemeClr val="hlink"/>
                </a:solidFill>
              </a:rPr>
              <a:t>Science &amp; Technology, 2012</a:t>
            </a:r>
          </a:p>
        </p:txBody>
      </p:sp>
    </p:spTree>
    <p:extLst>
      <p:ext uri="{BB962C8B-B14F-4D97-AF65-F5344CB8AC3E}">
        <p14:creationId xmlns:p14="http://schemas.microsoft.com/office/powerpoint/2010/main" val="33039674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297" y="282238"/>
            <a:ext cx="807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Hydrogen </a:t>
            </a:r>
            <a:r>
              <a:rPr lang="en-US" sz="3600" dirty="0" err="1" smtClean="0"/>
              <a:t>embrittlement</a:t>
            </a:r>
            <a:r>
              <a:rPr lang="en-US" sz="3600" dirty="0" smtClean="0"/>
              <a:t> of austenite</a:t>
            </a:r>
            <a:endParaRPr lang="en-US" sz="3600" dirty="0"/>
          </a:p>
        </p:txBody>
      </p:sp>
      <p:pic>
        <p:nvPicPr>
          <p:cNvPr id="7" name="Picture 6" descr="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9" y="827842"/>
            <a:ext cx="8721811" cy="570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207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297" y="282238"/>
            <a:ext cx="807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Hydrogen </a:t>
            </a:r>
            <a:r>
              <a:rPr lang="en-US" sz="3600" dirty="0" err="1" smtClean="0"/>
              <a:t>embrittlement</a:t>
            </a:r>
            <a:r>
              <a:rPr lang="en-US" sz="3600" dirty="0" smtClean="0"/>
              <a:t> of austenite</a:t>
            </a:r>
            <a:endParaRPr lang="en-US" sz="3600" dirty="0"/>
          </a:p>
        </p:txBody>
      </p:sp>
      <p:pic>
        <p:nvPicPr>
          <p:cNvPr id="5" name="Picture 4" descr="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7" y="1889731"/>
            <a:ext cx="8973336" cy="38414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5848" y="1116951"/>
            <a:ext cx="7878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Fe-0.6C-18Mn </a:t>
            </a:r>
            <a:r>
              <a:rPr lang="en-US" sz="2800" dirty="0" err="1" smtClean="0"/>
              <a:t>wt</a:t>
            </a:r>
            <a:r>
              <a:rPr lang="en-US" sz="2800" dirty="0" smtClean="0"/>
              <a:t>%				Fe-0.6C-18Mn-1.5Al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96981" y="6443654"/>
            <a:ext cx="6923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n>
                  <a:solidFill>
                    <a:srgbClr val="0000FF"/>
                  </a:solidFill>
                </a:ln>
              </a:rPr>
              <a:t>Ryu</a:t>
            </a:r>
            <a:r>
              <a:rPr lang="en-US" dirty="0" smtClean="0">
                <a:ln>
                  <a:solidFill>
                    <a:srgbClr val="0000FF"/>
                  </a:solidFill>
                </a:ln>
              </a:rPr>
              <a:t>, Kim, Lee,  </a:t>
            </a:r>
            <a:r>
              <a:rPr lang="en-US" dirty="0" err="1" smtClean="0">
                <a:ln>
                  <a:solidFill>
                    <a:srgbClr val="0000FF"/>
                  </a:solidFill>
                </a:ln>
              </a:rPr>
              <a:t>Suh</a:t>
            </a:r>
            <a:r>
              <a:rPr lang="en-US" dirty="0" smtClean="0">
                <a:ln>
                  <a:solidFill>
                    <a:srgbClr val="0000FF"/>
                  </a:solidFill>
                </a:ln>
              </a:rPr>
              <a:t>, </a:t>
            </a:r>
            <a:r>
              <a:rPr lang="en-US" dirty="0" err="1" smtClean="0">
                <a:ln>
                  <a:solidFill>
                    <a:srgbClr val="0000FF"/>
                  </a:solidFill>
                </a:ln>
              </a:rPr>
              <a:t>Bhadeshia</a:t>
            </a:r>
            <a:r>
              <a:rPr lang="en-US" dirty="0" smtClean="0">
                <a:ln>
                  <a:solidFill>
                    <a:srgbClr val="0000FF"/>
                  </a:solidFill>
                </a:ln>
              </a:rPr>
              <a:t>, 2012</a:t>
            </a:r>
            <a:endParaRPr lang="en-US" dirty="0">
              <a:ln>
                <a:solidFill>
                  <a:srgbClr val="0000FF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0515196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297" y="282238"/>
            <a:ext cx="807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Hydrogen </a:t>
            </a:r>
            <a:r>
              <a:rPr lang="en-US" sz="3600" dirty="0" err="1" smtClean="0"/>
              <a:t>embrittlement</a:t>
            </a:r>
            <a:r>
              <a:rPr lang="en-US" sz="3600" dirty="0" smtClean="0"/>
              <a:t> of austenite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96981" y="6443654"/>
            <a:ext cx="6923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n>
                  <a:solidFill>
                    <a:srgbClr val="0000FF"/>
                  </a:solidFill>
                </a:ln>
              </a:rPr>
              <a:t>Ryu</a:t>
            </a:r>
            <a:r>
              <a:rPr lang="en-US" dirty="0" smtClean="0">
                <a:ln>
                  <a:solidFill>
                    <a:srgbClr val="0000FF"/>
                  </a:solidFill>
                </a:ln>
              </a:rPr>
              <a:t>, Kim, Lee,  </a:t>
            </a:r>
            <a:r>
              <a:rPr lang="en-US" dirty="0" err="1" smtClean="0">
                <a:ln>
                  <a:solidFill>
                    <a:srgbClr val="0000FF"/>
                  </a:solidFill>
                </a:ln>
              </a:rPr>
              <a:t>Suh</a:t>
            </a:r>
            <a:r>
              <a:rPr lang="en-US" dirty="0" smtClean="0">
                <a:ln>
                  <a:solidFill>
                    <a:srgbClr val="0000FF"/>
                  </a:solidFill>
                </a:ln>
              </a:rPr>
              <a:t>, </a:t>
            </a:r>
            <a:r>
              <a:rPr lang="en-US" dirty="0" err="1" smtClean="0">
                <a:ln>
                  <a:solidFill>
                    <a:srgbClr val="0000FF"/>
                  </a:solidFill>
                </a:ln>
              </a:rPr>
              <a:t>Bhadeshia</a:t>
            </a:r>
            <a:r>
              <a:rPr lang="en-US" dirty="0" smtClean="0">
                <a:ln>
                  <a:solidFill>
                    <a:srgbClr val="0000FF"/>
                  </a:solidFill>
                </a:ln>
              </a:rPr>
              <a:t>, 2012</a:t>
            </a:r>
            <a:endParaRPr lang="en-US" dirty="0">
              <a:ln>
                <a:solidFill>
                  <a:srgbClr val="0000FF"/>
                </a:solidFill>
              </a:ln>
            </a:endParaRPr>
          </a:p>
        </p:txBody>
      </p:sp>
      <p:pic>
        <p:nvPicPr>
          <p:cNvPr id="4" name="Picture 3" descr="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4" y="1285617"/>
            <a:ext cx="8788872" cy="31250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6981" y="4708824"/>
            <a:ext cx="7682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Combination of inter- and trans-granular fracture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15793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297" y="282238"/>
            <a:ext cx="807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Hydrogen </a:t>
            </a:r>
            <a:r>
              <a:rPr lang="en-US" sz="3600" dirty="0" err="1" smtClean="0"/>
              <a:t>embrittlement</a:t>
            </a:r>
            <a:r>
              <a:rPr lang="en-US" sz="3600" dirty="0" smtClean="0"/>
              <a:t> of austenite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96981" y="6443654"/>
            <a:ext cx="6923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n>
                  <a:solidFill>
                    <a:srgbClr val="0000FF"/>
                  </a:solidFill>
                </a:ln>
              </a:rPr>
              <a:t>Ryu</a:t>
            </a:r>
            <a:r>
              <a:rPr lang="en-US" dirty="0" smtClean="0">
                <a:ln>
                  <a:solidFill>
                    <a:srgbClr val="0000FF"/>
                  </a:solidFill>
                </a:ln>
              </a:rPr>
              <a:t>, Kim, Lee,  </a:t>
            </a:r>
            <a:r>
              <a:rPr lang="en-US" dirty="0" err="1" smtClean="0">
                <a:ln>
                  <a:solidFill>
                    <a:srgbClr val="0000FF"/>
                  </a:solidFill>
                </a:ln>
              </a:rPr>
              <a:t>Suh</a:t>
            </a:r>
            <a:r>
              <a:rPr lang="en-US" dirty="0" smtClean="0">
                <a:ln>
                  <a:solidFill>
                    <a:srgbClr val="0000FF"/>
                  </a:solidFill>
                </a:ln>
              </a:rPr>
              <a:t>, </a:t>
            </a:r>
            <a:r>
              <a:rPr lang="en-US" dirty="0" err="1" smtClean="0">
                <a:ln>
                  <a:solidFill>
                    <a:srgbClr val="0000FF"/>
                  </a:solidFill>
                </a:ln>
              </a:rPr>
              <a:t>Bhadeshia</a:t>
            </a:r>
            <a:r>
              <a:rPr lang="en-US" dirty="0" smtClean="0">
                <a:ln>
                  <a:solidFill>
                    <a:srgbClr val="0000FF"/>
                  </a:solidFill>
                </a:ln>
              </a:rPr>
              <a:t>, 2012</a:t>
            </a:r>
            <a:endParaRPr lang="en-US" dirty="0">
              <a:ln>
                <a:solidFill>
                  <a:srgbClr val="0000FF"/>
                </a:solidFill>
              </a:ln>
            </a:endParaRPr>
          </a:p>
        </p:txBody>
      </p:sp>
      <p:pic>
        <p:nvPicPr>
          <p:cNvPr id="3" name="Picture 2" descr="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" y="1148599"/>
            <a:ext cx="9044286" cy="399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533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297" y="18916"/>
            <a:ext cx="807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Hydrogen </a:t>
            </a:r>
            <a:r>
              <a:rPr lang="en-US" sz="3600" dirty="0" err="1" smtClean="0"/>
              <a:t>embrittlement</a:t>
            </a:r>
            <a:r>
              <a:rPr lang="en-US" sz="3600" dirty="0" smtClean="0"/>
              <a:t> of austenite</a:t>
            </a:r>
            <a:endParaRPr lang="en-US" sz="3600" dirty="0"/>
          </a:p>
        </p:txBody>
      </p:sp>
      <p:pic>
        <p:nvPicPr>
          <p:cNvPr id="3" name="Picture 2" descr="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19" y="928568"/>
            <a:ext cx="8230640" cy="592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1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120" y="193511"/>
            <a:ext cx="2192401" cy="619627"/>
          </a:xfrm>
        </p:spPr>
        <p:txBody>
          <a:bodyPr>
            <a:noAutofit/>
          </a:bodyPr>
          <a:lstStyle/>
          <a:p>
            <a:r>
              <a:rPr lang="en-US" sz="4800" dirty="0" smtClean="0"/>
              <a:t>Facts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3257" y="2021614"/>
            <a:ext cx="8414798" cy="4387454"/>
          </a:xfrm>
        </p:spPr>
        <p:txBody>
          <a:bodyPr>
            <a:noAutofit/>
          </a:bodyPr>
          <a:lstStyle/>
          <a:p>
            <a:pPr marL="571500" indent="-571500" algn="l">
              <a:buFont typeface="Arial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I</a:t>
            </a:r>
            <a:r>
              <a:rPr lang="en-US" sz="3600" dirty="0" smtClean="0">
                <a:solidFill>
                  <a:schemeClr val="tx1"/>
                </a:solidFill>
              </a:rPr>
              <a:t>t is diffusible hydrogen that </a:t>
            </a:r>
            <a:r>
              <a:rPr lang="en-US" sz="3600" dirty="0" err="1" smtClean="0">
                <a:solidFill>
                  <a:schemeClr val="tx1"/>
                </a:solidFill>
              </a:rPr>
              <a:t>embrittles</a:t>
            </a:r>
            <a:endParaRPr lang="en-US" sz="3600" dirty="0" smtClean="0">
              <a:solidFill>
                <a:schemeClr val="tx1"/>
              </a:solidFill>
            </a:endParaRPr>
          </a:p>
          <a:p>
            <a:pPr marL="571500" indent="-571500" algn="l">
              <a:buFont typeface="Arial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i</a:t>
            </a:r>
            <a:r>
              <a:rPr lang="en-US" sz="3600" dirty="0" smtClean="0">
                <a:solidFill>
                  <a:schemeClr val="tx1"/>
                </a:solidFill>
              </a:rPr>
              <a:t>t is atomic hydrogen that </a:t>
            </a:r>
            <a:r>
              <a:rPr lang="en-US" sz="3600" dirty="0" err="1" smtClean="0">
                <a:solidFill>
                  <a:schemeClr val="tx1"/>
                </a:solidFill>
              </a:rPr>
              <a:t>embrittles</a:t>
            </a:r>
            <a:endParaRPr lang="en-US" sz="3600" dirty="0" smtClean="0">
              <a:solidFill>
                <a:schemeClr val="tx1"/>
              </a:solidFill>
            </a:endParaRPr>
          </a:p>
          <a:p>
            <a:pPr marL="571500" indent="-571500" algn="l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submerging H-containing steel causes frothing</a:t>
            </a:r>
          </a:p>
          <a:p>
            <a:pPr marL="571500" indent="-571500" algn="l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stronger steel more susceptible</a:t>
            </a:r>
          </a:p>
          <a:p>
            <a:pPr marL="571500" indent="-571500" algn="l">
              <a:buFont typeface="Arial"/>
              <a:buChar char="•"/>
            </a:pPr>
            <a:endParaRPr lang="en-US" sz="3600" dirty="0" smtClean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12248" y="193511"/>
            <a:ext cx="5076670" cy="1241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aseline="30000" dirty="0"/>
              <a:t>W. H. Johnson: ‘On some remarkable changes produced in iron and steel by the action of hydrogen and acids’, Proceedings of the Royal Society of London, 1875, 23, 168–179.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29416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7" y="150000"/>
            <a:ext cx="8995018" cy="64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378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61" y="21338"/>
            <a:ext cx="6691016" cy="68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051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96" y="-82839"/>
            <a:ext cx="6713927" cy="694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894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792" y="234257"/>
            <a:ext cx="86020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Methods for mitigating consequences of hydrogen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161634" y="1394060"/>
            <a:ext cx="6582595" cy="1438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buFont typeface="+mj-lt"/>
              <a:buAutoNum type="arabicPeriod"/>
            </a:pPr>
            <a:r>
              <a:rPr lang="en-US" sz="3200" dirty="0" smtClean="0"/>
              <a:t>Provide traps for infused hydrogen</a:t>
            </a:r>
          </a:p>
          <a:p>
            <a:pPr marL="342900" indent="-342900">
              <a:lnSpc>
                <a:spcPct val="140000"/>
              </a:lnSpc>
              <a:buFont typeface="+mj-lt"/>
              <a:buAutoNum type="arabicPeriod"/>
            </a:pPr>
            <a:r>
              <a:rPr lang="en-US" sz="3200" dirty="0" smtClean="0"/>
              <a:t>Retard the infusion of hydrogen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066060" y="5769949"/>
            <a:ext cx="71866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Must not compromise other properties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87212" y="991326"/>
            <a:ext cx="20289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Ferritic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0" y="3352800"/>
            <a:ext cx="188982" cy="1432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36594" y="3327810"/>
            <a:ext cx="6582595" cy="1438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buFont typeface="+mj-lt"/>
              <a:buAutoNum type="arabicPeriod"/>
            </a:pPr>
            <a:r>
              <a:rPr lang="en-US" sz="3200" dirty="0" smtClean="0"/>
              <a:t>Control stacking fault energy</a:t>
            </a:r>
          </a:p>
          <a:p>
            <a:pPr marL="342900" indent="-342900">
              <a:lnSpc>
                <a:spcPct val="140000"/>
              </a:lnSpc>
              <a:buFont typeface="+mj-lt"/>
              <a:buAutoNum type="arabicPeriod"/>
            </a:pPr>
            <a:r>
              <a:rPr lang="en-US" sz="3200" dirty="0" smtClean="0"/>
              <a:t>Control phase transformations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62172" y="2925076"/>
            <a:ext cx="20289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Austenitic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646758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623" y="328909"/>
            <a:ext cx="8397038" cy="6347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/>
              <a:t>Open questions: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 smtClean="0"/>
              <a:t>How much hydrogen will enter steel over service life?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 smtClean="0"/>
              <a:t>Any long-term ex-service samples that we can test for hydrogen content?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 smtClean="0"/>
              <a:t>Can void formation at stress concentrations be observed directly using “large facilities”?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 smtClean="0"/>
              <a:t>How can we suppress enhanced vacancy generation due to H?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776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120" y="193511"/>
            <a:ext cx="2192401" cy="619627"/>
          </a:xfrm>
        </p:spPr>
        <p:txBody>
          <a:bodyPr>
            <a:noAutofit/>
          </a:bodyPr>
          <a:lstStyle/>
          <a:p>
            <a:r>
              <a:rPr lang="en-US" sz="4800" dirty="0" smtClean="0"/>
              <a:t>Facts</a:t>
            </a:r>
            <a:endParaRPr lang="en-US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6299500" y="6317075"/>
            <a:ext cx="2649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Hobson, 1951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4" name="Picture 3" descr="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0" y="1269341"/>
            <a:ext cx="57531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08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120" y="193511"/>
            <a:ext cx="2192401" cy="619627"/>
          </a:xfrm>
        </p:spPr>
        <p:txBody>
          <a:bodyPr>
            <a:noAutofit/>
          </a:bodyPr>
          <a:lstStyle/>
          <a:p>
            <a:r>
              <a:rPr lang="en-US" sz="4800" dirty="0" smtClean="0">
                <a:latin typeface="Arial"/>
                <a:cs typeface="Arial"/>
              </a:rPr>
              <a:t>Facts</a:t>
            </a:r>
            <a:endParaRPr lang="en-US" sz="4800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2312328"/>
            <a:ext cx="2987824" cy="3276911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Arial"/>
                <a:cs typeface="Arial"/>
              </a:rPr>
              <a:t>Tendency to </a:t>
            </a:r>
            <a:r>
              <a:rPr lang="en-US" sz="3600" dirty="0" err="1" smtClean="0">
                <a:solidFill>
                  <a:schemeClr val="tx1"/>
                </a:solidFill>
                <a:latin typeface="Arial"/>
                <a:cs typeface="Arial"/>
              </a:rPr>
              <a:t>embrittle</a:t>
            </a:r>
            <a:r>
              <a:rPr lang="en-US" sz="3600" dirty="0" smtClean="0">
                <a:solidFill>
                  <a:schemeClr val="tx1"/>
                </a:solidFill>
                <a:latin typeface="Arial"/>
                <a:cs typeface="Arial"/>
              </a:rPr>
              <a:t> scales with strength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1920" y="193511"/>
            <a:ext cx="4983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3366FF"/>
                </a:solidFill>
                <a:latin typeface="Arial"/>
                <a:cs typeface="Arial"/>
              </a:rPr>
              <a:t>Hobson &amp; Sykes, 1951</a:t>
            </a:r>
            <a:endParaRPr lang="en-US" b="0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930" y="785437"/>
            <a:ext cx="4955617" cy="45693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23868" y="5728514"/>
            <a:ext cx="64724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/>
                <a:cs typeface="Arial"/>
              </a:rPr>
              <a:t>or does it in fact scale with ductility in the absence of hydrogen?</a:t>
            </a:r>
            <a:endParaRPr lang="en-US" sz="2800" b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3165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120" y="193511"/>
            <a:ext cx="2192401" cy="619627"/>
          </a:xfrm>
        </p:spPr>
        <p:txBody>
          <a:bodyPr>
            <a:noAutofit/>
          </a:bodyPr>
          <a:lstStyle/>
          <a:p>
            <a:r>
              <a:rPr lang="en-US" sz="4800" dirty="0" smtClean="0"/>
              <a:t>Facts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5004049" y="193511"/>
            <a:ext cx="3831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err="1" smtClean="0">
                <a:solidFill>
                  <a:srgbClr val="3366FF"/>
                </a:solidFill>
                <a:latin typeface="Arial"/>
                <a:cs typeface="Arial"/>
              </a:rPr>
              <a:t>Frohmberg</a:t>
            </a:r>
            <a:r>
              <a:rPr lang="en-US" b="0" dirty="0" smtClean="0">
                <a:solidFill>
                  <a:srgbClr val="3366FF"/>
                </a:solidFill>
                <a:latin typeface="Arial"/>
                <a:cs typeface="Arial"/>
              </a:rPr>
              <a:t>, 1954</a:t>
            </a:r>
            <a:endParaRPr lang="en-US" b="0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pic>
        <p:nvPicPr>
          <p:cNvPr id="7" name="Picture 6" descr="From Clipboar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915" y="1528024"/>
            <a:ext cx="62103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01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120" y="193511"/>
            <a:ext cx="2192401" cy="619627"/>
          </a:xfrm>
        </p:spPr>
        <p:txBody>
          <a:bodyPr>
            <a:noAutofit/>
          </a:bodyPr>
          <a:lstStyle/>
          <a:p>
            <a:r>
              <a:rPr lang="en-US" sz="4800" dirty="0" smtClean="0"/>
              <a:t>Facts</a:t>
            </a:r>
            <a:endParaRPr lang="en-US" sz="4800" dirty="0"/>
          </a:p>
        </p:txBody>
      </p:sp>
      <p:pic>
        <p:nvPicPr>
          <p:cNvPr id="8" name="Picture 7" descr="Diffus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70" y="813138"/>
            <a:ext cx="5742362" cy="48481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8583" y="5960315"/>
            <a:ext cx="5893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hydrogen diffuses faster in ferrite, but there are complications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7337127" y="193511"/>
            <a:ext cx="1425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Coe, 1973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207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120" y="193511"/>
            <a:ext cx="3891910" cy="619627"/>
          </a:xfrm>
        </p:spPr>
        <p:txBody>
          <a:bodyPr>
            <a:noAutofit/>
          </a:bodyPr>
          <a:lstStyle/>
          <a:p>
            <a:r>
              <a:rPr lang="en-US" sz="4800" dirty="0" smtClean="0"/>
              <a:t>Mechanisms</a:t>
            </a:r>
            <a:endParaRPr lang="en-US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667011" y="1044939"/>
            <a:ext cx="5893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Reduction in surface energy of iron, making it easier to cleave (</a:t>
            </a:r>
            <a:r>
              <a:rPr lang="en-US" sz="2400" dirty="0" err="1" smtClean="0"/>
              <a:t>Oriani</a:t>
            </a:r>
            <a:r>
              <a:rPr lang="en-US" sz="2400" dirty="0" smtClean="0"/>
              <a:t>, 1960)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696495" y="6360941"/>
            <a:ext cx="340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Song, </a:t>
            </a:r>
            <a:r>
              <a:rPr lang="en-US" dirty="0" err="1" smtClean="0">
                <a:solidFill>
                  <a:srgbClr val="3366FF"/>
                </a:solidFill>
              </a:rPr>
              <a:t>Bhadeshia</a:t>
            </a:r>
            <a:r>
              <a:rPr lang="en-US" dirty="0" smtClean="0">
                <a:solidFill>
                  <a:srgbClr val="3366FF"/>
                </a:solidFill>
              </a:rPr>
              <a:t>, </a:t>
            </a:r>
            <a:r>
              <a:rPr lang="en-US" dirty="0" err="1" smtClean="0">
                <a:solidFill>
                  <a:srgbClr val="3366FF"/>
                </a:solidFill>
              </a:rPr>
              <a:t>Suh</a:t>
            </a:r>
            <a:r>
              <a:rPr lang="en-US" dirty="0" smtClean="0">
                <a:solidFill>
                  <a:srgbClr val="3366FF"/>
                </a:solidFill>
              </a:rPr>
              <a:t> 2013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3" name="Picture 2" descr="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82" y="2257545"/>
            <a:ext cx="1772765" cy="2313361"/>
          </a:xfrm>
          <a:prstGeom prst="rect">
            <a:avLst/>
          </a:prstGeom>
        </p:spPr>
      </p:pic>
      <p:pic>
        <p:nvPicPr>
          <p:cNvPr id="4" name="Picture 3" descr="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83" y="4617177"/>
            <a:ext cx="2050368" cy="1991925"/>
          </a:xfrm>
          <a:prstGeom prst="rect">
            <a:avLst/>
          </a:prstGeom>
        </p:spPr>
      </p:pic>
      <p:pic>
        <p:nvPicPr>
          <p:cNvPr id="5" name="Picture 4" descr="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934" y="2107730"/>
            <a:ext cx="5541765" cy="424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89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569</Words>
  <Application>Microsoft Macintosh PowerPoint</Application>
  <PresentationFormat>On-screen Show (4:3)</PresentationFormat>
  <Paragraphs>113</Paragraphs>
  <Slides>44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Facts</vt:lpstr>
      <vt:lpstr>Facts</vt:lpstr>
      <vt:lpstr>Facts</vt:lpstr>
      <vt:lpstr>Facts</vt:lpstr>
      <vt:lpstr>Facts</vt:lpstr>
      <vt:lpstr>Facts</vt:lpstr>
      <vt:lpstr>Facts</vt:lpstr>
      <vt:lpstr>Mechanisms</vt:lpstr>
      <vt:lpstr>PowerPoint Presentation</vt:lpstr>
      <vt:lpstr>Mechanisms</vt:lpstr>
      <vt:lpstr>Mechanisms</vt:lpstr>
      <vt:lpstr>Mechanisms</vt:lpstr>
      <vt:lpstr>Facts: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Composition following transformation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gjgh</dc:creator>
  <cp:lastModifiedBy>gjgh</cp:lastModifiedBy>
  <cp:revision>107</cp:revision>
  <dcterms:created xsi:type="dcterms:W3CDTF">2013-12-10T09:50:42Z</dcterms:created>
  <dcterms:modified xsi:type="dcterms:W3CDTF">2015-01-08T06:45:05Z</dcterms:modified>
</cp:coreProperties>
</file>