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94" r:id="rId3"/>
    <p:sldId id="295" r:id="rId4"/>
    <p:sldId id="293" r:id="rId5"/>
    <p:sldId id="272" r:id="rId6"/>
    <p:sldId id="274" r:id="rId7"/>
    <p:sldId id="259" r:id="rId8"/>
    <p:sldId id="289" r:id="rId9"/>
    <p:sldId id="262" r:id="rId10"/>
    <p:sldId id="273" r:id="rId11"/>
    <p:sldId id="296" r:id="rId12"/>
    <p:sldId id="258" r:id="rId13"/>
    <p:sldId id="291" r:id="rId14"/>
    <p:sldId id="257" r:id="rId15"/>
    <p:sldId id="290" r:id="rId16"/>
    <p:sldId id="292" r:id="rId17"/>
    <p:sldId id="260" r:id="rId18"/>
    <p:sldId id="261" r:id="rId19"/>
    <p:sldId id="297" r:id="rId20"/>
    <p:sldId id="288" r:id="rId21"/>
    <p:sldId id="275" r:id="rId22"/>
    <p:sldId id="276" r:id="rId23"/>
    <p:sldId id="277" r:id="rId24"/>
    <p:sldId id="278" r:id="rId25"/>
    <p:sldId id="300" r:id="rId26"/>
    <p:sldId id="298" r:id="rId27"/>
    <p:sldId id="299" r:id="rId28"/>
    <p:sldId id="266" r:id="rId29"/>
    <p:sldId id="267" r:id="rId30"/>
    <p:sldId id="265" r:id="rId31"/>
    <p:sldId id="301" r:id="rId32"/>
    <p:sldId id="287" r:id="rId33"/>
    <p:sldId id="271" r:id="rId34"/>
    <p:sldId id="270" r:id="rId35"/>
    <p:sldId id="269" r:id="rId36"/>
    <p:sldId id="282" r:id="rId37"/>
    <p:sldId id="279" r:id="rId38"/>
    <p:sldId id="280" r:id="rId39"/>
    <p:sldId id="281" r:id="rId40"/>
    <p:sldId id="283" r:id="rId41"/>
    <p:sldId id="284" r:id="rId42"/>
    <p:sldId id="286" r:id="rId43"/>
    <p:sldId id="285" r:id="rId44"/>
    <p:sldId id="315" r:id="rId45"/>
    <p:sldId id="303" r:id="rId46"/>
    <p:sldId id="302" r:id="rId47"/>
    <p:sldId id="304" r:id="rId48"/>
    <p:sldId id="305" r:id="rId49"/>
    <p:sldId id="306" r:id="rId50"/>
    <p:sldId id="308" r:id="rId51"/>
    <p:sldId id="309" r:id="rId52"/>
    <p:sldId id="311" r:id="rId53"/>
    <p:sldId id="312" r:id="rId54"/>
    <p:sldId id="313" r:id="rId55"/>
    <p:sldId id="314" r:id="rId56"/>
    <p:sldId id="316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51CF5-0684-C545-8AFA-A16DF41ED6A0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496FF-1F0D-4F41-BFEA-9C300CE8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23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79322-58BE-4B43-9890-4D561953D393}" type="slidenum">
              <a:rPr lang="en-GB"/>
              <a:pPr/>
              <a:t>4</a:t>
            </a:fld>
            <a:endParaRPr lang="en-GB"/>
          </a:p>
        </p:txBody>
      </p:sp>
      <p:sp>
        <p:nvSpPr>
          <p:cNvPr id="30617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8C30F3-6764-774B-92D7-B75C9F4DE182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82B7F6-2D7E-2941-8466-89BE911767B5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E49742-36EE-D443-80D3-CD2BD0BBC0FB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0" tIns="46190" rIns="92380" bIns="46190" anchor="b"/>
          <a:lstStyle>
            <a:lvl1pPr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344538E-802E-944D-9FF1-58672A3A4E00}" type="slidenum">
              <a:rPr lang="en-GB" sz="1200">
                <a:latin typeface="Times" charset="0"/>
              </a:rPr>
              <a:pPr algn="r"/>
              <a:t>40</a:t>
            </a:fld>
            <a:endParaRPr lang="en-GB" sz="1200">
              <a:latin typeface="Times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380" tIns="46190" rIns="92380" bIns="46190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0" tIns="46190" rIns="92380" bIns="46190" anchor="b"/>
          <a:lstStyle>
            <a:lvl1pPr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DAE015-0A36-E74C-A26C-E72AEF991FA5}" type="slidenum">
              <a:rPr lang="en-GB" sz="1200">
                <a:latin typeface="Times" charset="0"/>
              </a:rPr>
              <a:pPr algn="r"/>
              <a:t>41</a:t>
            </a:fld>
            <a:endParaRPr lang="en-GB" sz="1200">
              <a:latin typeface="Times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380" tIns="46190" rIns="92380" bIns="46190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0" tIns="46190" rIns="92380" bIns="46190" anchor="b"/>
          <a:lstStyle>
            <a:lvl1pPr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B970410-8D17-5146-8E62-03E9FC0B3BAE}" type="slidenum">
              <a:rPr lang="en-GB" sz="1200">
                <a:latin typeface="Times" charset="0"/>
              </a:rPr>
              <a:pPr algn="r"/>
              <a:t>42</a:t>
            </a:fld>
            <a:endParaRPr lang="en-GB" sz="1200">
              <a:latin typeface="Times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5800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380" tIns="46190" rIns="92380" bIns="46190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0" tIns="46190" rIns="92380" bIns="46190" anchor="b"/>
          <a:lstStyle>
            <a:lvl1pPr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19AC176-AB6E-5A43-A4C8-F8BFE6FC3320}" type="slidenum">
              <a:rPr lang="en-GB" sz="1200">
                <a:latin typeface="Times" charset="0"/>
              </a:rPr>
              <a:pPr algn="r"/>
              <a:t>43</a:t>
            </a:fld>
            <a:endParaRPr lang="en-GB" sz="1200">
              <a:latin typeface="Times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380" tIns="46190" rIns="92380" bIns="46190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DAA34B8-B066-0B42-BA8D-5DEC9C73EB6E}" type="slidenum">
              <a:rPr lang="en-GB" sz="1200"/>
              <a:pPr>
                <a:defRPr/>
              </a:pPr>
              <a:t>52</a:t>
            </a:fld>
            <a:endParaRPr lang="en-GB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593A9-CB04-E84A-B5B2-7C96813E1B28}" type="slidenum">
              <a:rPr lang="en-GB"/>
              <a:pPr/>
              <a:t>56</a:t>
            </a:fld>
            <a:endParaRPr lang="en-GB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0928D2-D539-FD4B-B4F4-241049A7A2D2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0" tIns="46190" rIns="92380" bIns="46190" anchor="b"/>
          <a:lstStyle>
            <a:lvl1pPr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BEE392B-CBA2-B44D-928F-D3C5F9D0880D}" type="slidenum">
              <a:rPr lang="en-GB" sz="1200">
                <a:latin typeface="Times" charset="0"/>
              </a:rPr>
              <a:pPr algn="r"/>
              <a:t>21</a:t>
            </a:fld>
            <a:endParaRPr lang="en-GB" sz="1200">
              <a:latin typeface="Times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12B0C5A-4719-A945-BA98-6FF36CD31A31}" type="slidenum">
              <a:rPr lang="en-US" sz="1200"/>
              <a:pPr algn="r"/>
              <a:t>21</a:t>
            </a:fld>
            <a:endParaRPr lang="en-US" sz="1200"/>
          </a:p>
        </p:txBody>
      </p:sp>
      <p:sp>
        <p:nvSpPr>
          <p:cNvPr id="13517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380" tIns="46190" rIns="92380" bIns="46190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0" tIns="46190" rIns="92380" bIns="46190" anchor="b"/>
          <a:lstStyle>
            <a:lvl1pPr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237F3DC-ACE6-4C4E-AB51-EE90B69C6C15}" type="slidenum">
              <a:rPr lang="en-GB" sz="1200">
                <a:latin typeface="Times" charset="0"/>
              </a:rPr>
              <a:pPr algn="r"/>
              <a:t>22</a:t>
            </a:fld>
            <a:endParaRPr lang="en-GB" sz="1200">
              <a:latin typeface="Times" charset="0"/>
            </a:endParaRPr>
          </a:p>
        </p:txBody>
      </p:sp>
      <p:sp>
        <p:nvSpPr>
          <p:cNvPr id="137219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03B3D2-165E-0A46-A7FE-8C2BE169A613}" type="slidenum">
              <a:rPr lang="en-US" sz="1200"/>
              <a:pPr algn="r"/>
              <a:t>22</a:t>
            </a:fld>
            <a:endParaRPr lang="en-US" sz="1200"/>
          </a:p>
        </p:txBody>
      </p:sp>
      <p:sp>
        <p:nvSpPr>
          <p:cNvPr id="13722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380" tIns="46190" rIns="92380" bIns="46190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0" tIns="46190" rIns="92380" bIns="46190" anchor="b"/>
          <a:lstStyle>
            <a:lvl1pPr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6ABEBD7-C758-8A4F-A028-FE44BBD69033}" type="slidenum">
              <a:rPr lang="en-GB" sz="1200">
                <a:latin typeface="Times" charset="0"/>
              </a:rPr>
              <a:pPr algn="r"/>
              <a:t>23</a:t>
            </a:fld>
            <a:endParaRPr lang="en-GB" sz="1200">
              <a:latin typeface="Times" charset="0"/>
            </a:endParaRPr>
          </a:p>
        </p:txBody>
      </p:sp>
      <p:sp>
        <p:nvSpPr>
          <p:cNvPr id="139267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5B3F6BE-B806-474A-B241-0066453C5339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13926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380" tIns="46190" rIns="92380" bIns="46190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0" tIns="46190" rIns="92380" bIns="46190" anchor="b"/>
          <a:lstStyle>
            <a:lvl1pPr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3155624-1213-834A-A6D6-D82D7191C9C9}" type="slidenum">
              <a:rPr lang="en-GB" sz="1200">
                <a:latin typeface="Times" charset="0"/>
              </a:rPr>
              <a:pPr algn="r"/>
              <a:t>24</a:t>
            </a:fld>
            <a:endParaRPr lang="en-GB" sz="1200">
              <a:latin typeface="Times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9105FBE-2267-2C4E-9802-154D5C948A90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380" tIns="46190" rIns="92380" bIns="46190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A5B233-CC95-4544-9A81-81ADDFA57D27}" type="slidenum">
              <a:rPr lang="en-GB"/>
              <a:pPr>
                <a:defRPr/>
              </a:pPr>
              <a:t>32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5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82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5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5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3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1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9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45BD-884A-7A4F-9CF2-ED93FA93E35A}" type="datetimeFigureOut">
              <a:rPr lang="en-US" smtClean="0"/>
              <a:t>17/04/16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26892-9B61-9349-A2C4-3BCED3D62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2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2.wdp"/><Relationship Id="rId5" Type="http://schemas.openxmlformats.org/officeDocument/2006/relationships/image" Target="../media/image20.pn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microsoft.com/office/2007/relationships/hdphoto" Target="../media/hdphoto1.wdp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92" y="138087"/>
            <a:ext cx="8968707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Very short and very long heat treatments in the processing of steels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8841" y="1772517"/>
            <a:ext cx="6608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www.msm.cam.ac.uk</a:t>
            </a:r>
            <a:r>
              <a:rPr lang="en-US" sz="3600" dirty="0" smtClean="0">
                <a:solidFill>
                  <a:srgbClr val="0000FF"/>
                </a:solidFill>
              </a:rPr>
              <a:t>/phase-trans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Picture 4" descr="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82" y="5659224"/>
            <a:ext cx="7315200" cy="88582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4776045"/>
            <a:ext cx="2565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08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5" y="739025"/>
            <a:ext cx="3279126" cy="3842108"/>
          </a:xfrm>
          <a:prstGeom prst="rect">
            <a:avLst/>
          </a:prstGeom>
        </p:spPr>
      </p:pic>
      <p:pic>
        <p:nvPicPr>
          <p:cNvPr id="7" name="Picture 6" descr="a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79" y="3521735"/>
            <a:ext cx="3782170" cy="3301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445" y="242975"/>
            <a:ext cx="3137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Widmanstaetten</a:t>
            </a:r>
            <a:r>
              <a:rPr lang="en-US" sz="2400" dirty="0" smtClean="0"/>
              <a:t> ferrite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885638" y="6097369"/>
            <a:ext cx="177805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martensite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642" y="5270281"/>
            <a:ext cx="28680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Displacive</a:t>
            </a:r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en-US" sz="3200" dirty="0" smtClean="0">
                <a:solidFill>
                  <a:srgbClr val="0000FF"/>
                </a:solidFill>
              </a:rPr>
              <a:t>transformations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15" name="Picture 14" descr="a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81" y="79690"/>
            <a:ext cx="4273247" cy="33463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1835" y="131894"/>
            <a:ext cx="105299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bainite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001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1005_1143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6571" y="780143"/>
            <a:ext cx="3265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Gary Cola and the 80 </a:t>
            </a:r>
            <a:r>
              <a:rPr lang="en-US" sz="4000" dirty="0" err="1" smtClean="0"/>
              <a:t>ms</a:t>
            </a:r>
            <a:r>
              <a:rPr lang="en-US" sz="4000" dirty="0" smtClean="0"/>
              <a:t> heat treatment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4213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0" y="194570"/>
            <a:ext cx="6345936" cy="6601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2111" y="194570"/>
            <a:ext cx="2852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Image courtesy of Gary Cola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" y="196668"/>
            <a:ext cx="6452253" cy="6088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3429" y="196668"/>
            <a:ext cx="29594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Lola et al. (2009)</a:t>
            </a:r>
            <a:endParaRPr lang="en-US" sz="3200" dirty="0"/>
          </a:p>
        </p:txBody>
      </p:sp>
      <p:pic>
        <p:nvPicPr>
          <p:cNvPr id="9" name="Picture 8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1" y="2220400"/>
            <a:ext cx="1298738" cy="255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9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62" y="409739"/>
            <a:ext cx="62727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8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/>
          <a:stretch/>
        </p:blipFill>
        <p:spPr>
          <a:xfrm>
            <a:off x="108854" y="235857"/>
            <a:ext cx="4410490" cy="5896429"/>
          </a:xfrm>
          <a:prstGeom prst="rect">
            <a:avLst/>
          </a:prstGeom>
        </p:spPr>
      </p:pic>
      <p:pic>
        <p:nvPicPr>
          <p:cNvPr id="5" name="Picture 4" descr="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b="3069"/>
          <a:stretch/>
        </p:blipFill>
        <p:spPr>
          <a:xfrm>
            <a:off x="4626429" y="235857"/>
            <a:ext cx="4372428" cy="5896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703" y="6005283"/>
            <a:ext cx="1570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before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818576" y="6132286"/>
            <a:ext cx="1180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after</a:t>
            </a:r>
            <a:endParaRPr lang="en-US" sz="40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626429" y="6132286"/>
            <a:ext cx="43724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331857" y="3501571"/>
            <a:ext cx="1052286" cy="598715"/>
          </a:xfrm>
          <a:prstGeom prst="straightConnector1">
            <a:avLst/>
          </a:prstGeom>
          <a:ln w="76200" cmpd="sng">
            <a:solidFill>
              <a:srgbClr val="FFFF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00197" y="6378507"/>
            <a:ext cx="2336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</a:rPr>
              <a:t>Lolla</a:t>
            </a:r>
            <a:r>
              <a:rPr lang="en-US" sz="2400" dirty="0" smtClean="0">
                <a:solidFill>
                  <a:srgbClr val="008000"/>
                </a:solidFill>
              </a:rPr>
              <a:t> et al. (2009)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4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flipH="1">
            <a:off x="7493006" y="1397001"/>
            <a:ext cx="245287" cy="254000"/>
          </a:xfrm>
          <a:prstGeom prst="ellipse">
            <a:avLst/>
          </a:prstGeom>
          <a:solidFill>
            <a:schemeClr val="tx1"/>
          </a:solidFill>
          <a:effectLst>
            <a:glow rad="1549400">
              <a:schemeClr val="tx1">
                <a:lumMod val="95000"/>
                <a:lumOff val="5000"/>
                <a:alpha val="53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40642" y="1061358"/>
            <a:ext cx="707572" cy="67128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5831106" y="3635846"/>
            <a:ext cx="245287" cy="254000"/>
          </a:xfrm>
          <a:prstGeom prst="ellipse">
            <a:avLst/>
          </a:prstGeom>
          <a:solidFill>
            <a:schemeClr val="tx1"/>
          </a:solidFill>
          <a:effectLst>
            <a:glow rad="1549400">
              <a:schemeClr val="tx1">
                <a:lumMod val="95000"/>
                <a:lumOff val="5000"/>
                <a:alpha val="53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14398" y="3300203"/>
            <a:ext cx="707572" cy="67128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195659" y="643174"/>
            <a:ext cx="4839483" cy="4199172"/>
            <a:chOff x="4195659" y="643174"/>
            <a:chExt cx="4839483" cy="41991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5659" y="643174"/>
              <a:ext cx="2171020" cy="150765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7357" y="3100632"/>
              <a:ext cx="1877785" cy="1741714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5831106" y="1941286"/>
              <a:ext cx="827323" cy="616857"/>
            </a:xfrm>
            <a:prstGeom prst="straightConnector1">
              <a:avLst/>
            </a:prstGeom>
            <a:ln w="38100" cmpd="sng">
              <a:headEnd type="oval"/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493006" y="1941286"/>
              <a:ext cx="507994" cy="1694560"/>
            </a:xfrm>
            <a:prstGeom prst="straightConnector1">
              <a:avLst/>
            </a:prstGeom>
            <a:ln w="38100" cmpd="sng">
              <a:headEnd type="oval"/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150435" y="3971489"/>
              <a:ext cx="1850565" cy="154197"/>
            </a:xfrm>
            <a:prstGeom prst="straightConnector1">
              <a:avLst/>
            </a:prstGeom>
            <a:ln w="38100" cmpd="sng">
              <a:headEnd type="oval"/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451428" y="5823857"/>
            <a:ext cx="1293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before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6604000" y="5823857"/>
            <a:ext cx="981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after</a:t>
            </a:r>
            <a:endParaRPr lang="en-US" sz="3200" dirty="0"/>
          </a:p>
        </p:txBody>
      </p:sp>
      <p:sp>
        <p:nvSpPr>
          <p:cNvPr id="23" name="Rectangle 22"/>
          <p:cNvSpPr/>
          <p:nvPr/>
        </p:nvSpPr>
        <p:spPr>
          <a:xfrm>
            <a:off x="199571" y="217715"/>
            <a:ext cx="3556000" cy="535214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95659" y="235859"/>
            <a:ext cx="4839484" cy="535214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4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2" y="59530"/>
            <a:ext cx="4964919" cy="6619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6699" y="1269908"/>
            <a:ext cx="3314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Key component of car safety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004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76699" y="1269908"/>
            <a:ext cx="3314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Key component of car safety</a:t>
            </a:r>
            <a:endParaRPr lang="en-US" sz="3600" dirty="0"/>
          </a:p>
        </p:txBody>
      </p:sp>
      <p:pic>
        <p:nvPicPr>
          <p:cNvPr id="2" name="Picture 1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8" y="3154928"/>
            <a:ext cx="8702062" cy="35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2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2100"/>
            <a:ext cx="75438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05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5451927"/>
            <a:ext cx="5346192" cy="1124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43" y="4666633"/>
            <a:ext cx="4126992" cy="493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70041"/>
            <a:ext cx="8510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purpose of heat treatment is to move atoms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878" y="941774"/>
            <a:ext cx="4671786" cy="34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8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46957"/>
            <a:ext cx="8712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>
              <a:defRPr/>
            </a:pPr>
            <a:fld id="{6E2FB80E-57FE-A348-8ED6-B4C2838DD6A5}" type="slidenum">
              <a:rPr lang="en-US" sz="140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pPr algn="ctr" eaLnBrk="1" hangingPunct="1">
                <a:defRPr/>
              </a:pPr>
              <a:t>20</a:t>
            </a:fld>
            <a:endParaRPr lang="en-US" sz="1400" smtClean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3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8382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3" descr="Screen shot 2010-05-31 at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9718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4" descr="Screen shot 2010-05-31 at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35814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19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3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914400"/>
            <a:ext cx="70881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ext Box 44"/>
          <p:cNvSpPr txBox="1">
            <a:spLocks noChangeArrowheads="1"/>
          </p:cNvSpPr>
          <p:nvPr/>
        </p:nvSpPr>
        <p:spPr bwMode="auto">
          <a:xfrm>
            <a:off x="304800" y="6172200"/>
            <a:ext cx="373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80"/>
                </a:solidFill>
              </a:rPr>
              <a:t>Yates, Jerath, Bhadeshia</a:t>
            </a:r>
          </a:p>
        </p:txBody>
      </p:sp>
    </p:spTree>
    <p:extLst>
      <p:ext uri="{BB962C8B-B14F-4D97-AF65-F5344CB8AC3E}">
        <p14:creationId xmlns:p14="http://schemas.microsoft.com/office/powerpoint/2010/main" val="1240298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90487" tIns="44450" rIns="90487" bIns="44450"/>
          <a:lstStyle/>
          <a:p>
            <a:pPr eaLnBrk="1" hangingPunct="1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228600" y="6248400"/>
            <a:ext cx="19605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GB" sz="2000" b="1">
                <a:solidFill>
                  <a:schemeClr val="accent1"/>
                </a:solidFill>
              </a:rPr>
              <a:t>Yates, Jerath</a:t>
            </a:r>
          </a:p>
        </p:txBody>
      </p:sp>
      <p:pic>
        <p:nvPicPr>
          <p:cNvPr id="13824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6600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Bainitics B320 euro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3213"/>
            <a:ext cx="89154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304800" y="6324600"/>
            <a:ext cx="373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80"/>
                </a:solidFill>
              </a:rPr>
              <a:t>Photograph courtesy of V. Jerath</a:t>
            </a:r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304800" y="533400"/>
            <a:ext cx="3352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80"/>
                </a:solidFill>
              </a:rPr>
              <a:t>Carbide-free bainite in Eurotunnel</a:t>
            </a:r>
          </a:p>
        </p:txBody>
      </p:sp>
    </p:spTree>
    <p:extLst>
      <p:ext uri="{BB962C8B-B14F-4D97-AF65-F5344CB8AC3E}">
        <p14:creationId xmlns:p14="http://schemas.microsoft.com/office/powerpoint/2010/main" val="346828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92" y="2195286"/>
            <a:ext cx="8133862" cy="3084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1429" y="471714"/>
            <a:ext cx="3863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Custom design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86103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714" y="6077857"/>
            <a:ext cx="8171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Continuous annealing strip production 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2597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24" y="308429"/>
            <a:ext cx="7208762" cy="5406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320" y="5881691"/>
            <a:ext cx="3292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Galvanising</a:t>
            </a:r>
            <a:r>
              <a:rPr lang="en-US" sz="3600" dirty="0" smtClean="0"/>
              <a:t> bath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9171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921" y="6130999"/>
            <a:ext cx="704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carbide-free </a:t>
            </a:r>
            <a:r>
              <a:rPr lang="en-US" sz="4000" dirty="0" err="1" smtClean="0">
                <a:solidFill>
                  <a:srgbClr val="0000FF"/>
                </a:solidFill>
              </a:rPr>
              <a:t>bainitic</a:t>
            </a:r>
            <a:r>
              <a:rPr lang="en-US" sz="4000" dirty="0" smtClean="0">
                <a:solidFill>
                  <a:srgbClr val="0000FF"/>
                </a:solidFill>
              </a:rPr>
              <a:t> steel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2" name="Picture 1" descr="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90" y="257949"/>
            <a:ext cx="6648378" cy="57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1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921" y="6130999"/>
            <a:ext cx="704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carbide-free </a:t>
            </a:r>
            <a:r>
              <a:rPr lang="en-US" sz="4000" dirty="0" err="1" smtClean="0">
                <a:solidFill>
                  <a:srgbClr val="0000FF"/>
                </a:solidFill>
              </a:rPr>
              <a:t>bainitic</a:t>
            </a:r>
            <a:r>
              <a:rPr lang="en-US" sz="4000" dirty="0" smtClean="0">
                <a:solidFill>
                  <a:srgbClr val="0000FF"/>
                </a:solidFill>
              </a:rPr>
              <a:t> steel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3" name="Picture 2" descr="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84" y="90350"/>
            <a:ext cx="6760130" cy="604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2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480785"/>
            <a:ext cx="5346192" cy="1124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31164"/>
          <a:stretch/>
        </p:blipFill>
        <p:spPr>
          <a:xfrm>
            <a:off x="91004" y="2177143"/>
            <a:ext cx="6150140" cy="2503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" y="2177143"/>
            <a:ext cx="8934417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7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73" y="315383"/>
            <a:ext cx="7010400" cy="5242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613" y="6035280"/>
            <a:ext cx="5496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carbide-free </a:t>
            </a:r>
            <a:r>
              <a:rPr lang="en-US" sz="4000" dirty="0" err="1" smtClean="0">
                <a:solidFill>
                  <a:srgbClr val="0000FF"/>
                </a:solidFill>
              </a:rPr>
              <a:t>bainitic</a:t>
            </a:r>
            <a:r>
              <a:rPr lang="en-US" sz="4000" dirty="0" smtClean="0">
                <a:solidFill>
                  <a:srgbClr val="0000FF"/>
                </a:solidFill>
              </a:rPr>
              <a:t> steel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28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3" y="199571"/>
            <a:ext cx="8964795" cy="580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4391" y="6134072"/>
            <a:ext cx="442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Papadimitriou and </a:t>
            </a:r>
            <a:r>
              <a:rPr lang="en-US" sz="2400" dirty="0" err="1" smtClean="0"/>
              <a:t>Fourlaris</a:t>
            </a:r>
            <a:r>
              <a:rPr lang="en-US" sz="2400" dirty="0" smtClean="0"/>
              <a:t>, 1997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526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441325" y="365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cs typeface="+mn-cs"/>
            </a:endParaRPr>
          </a:p>
        </p:txBody>
      </p:sp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609600" y="0"/>
            <a:ext cx="8001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>
                <a:solidFill>
                  <a:schemeClr val="accent2"/>
                </a:solidFill>
                <a:latin typeface="Arial" charset="0"/>
                <a:cs typeface="+mn-cs"/>
              </a:rPr>
              <a:t>….</a:t>
            </a:r>
            <a:r>
              <a:rPr lang="en-GB" sz="4000" b="0" dirty="0">
                <a:solidFill>
                  <a:schemeClr val="accent2"/>
                </a:solidFill>
                <a:latin typeface="Arial" charset="0"/>
                <a:cs typeface="+mn-cs"/>
              </a:rPr>
              <a:t> bulk </a:t>
            </a:r>
            <a:r>
              <a:rPr lang="en-GB" sz="4000" b="0" dirty="0" err="1">
                <a:solidFill>
                  <a:schemeClr val="accent2"/>
                </a:solidFill>
                <a:latin typeface="Arial" charset="0"/>
                <a:cs typeface="+mn-cs"/>
              </a:rPr>
              <a:t>nanocrystalline</a:t>
            </a:r>
            <a:r>
              <a:rPr lang="en-GB" sz="4000" b="0" dirty="0">
                <a:solidFill>
                  <a:schemeClr val="accent2"/>
                </a:solidFill>
                <a:latin typeface="Arial" charset="0"/>
                <a:cs typeface="+mn-cs"/>
              </a:rPr>
              <a:t> steel which is very strong, tough, cheap ….</a:t>
            </a:r>
            <a:endParaRPr lang="en-GB" sz="2400" b="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91000"/>
            <a:ext cx="25733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57600"/>
            <a:ext cx="14700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2" name="Picture 12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41148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4" name="Picture 14" descr="5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108200"/>
            <a:ext cx="42291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8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6285" y="64950"/>
            <a:ext cx="6652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Calculated data Fe-2Si-3Mn-C </a:t>
            </a:r>
            <a:r>
              <a:rPr lang="en-US" sz="3600" dirty="0" err="1" smtClean="0"/>
              <a:t>wt</a:t>
            </a:r>
            <a:r>
              <a:rPr lang="en-US" sz="3600" dirty="0" smtClean="0"/>
              <a:t>%</a:t>
            </a:r>
            <a:endParaRPr lang="en-US" sz="3600" dirty="0"/>
          </a:p>
        </p:txBody>
      </p:sp>
      <p:pic>
        <p:nvPicPr>
          <p:cNvPr id="2" name="Picture 1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7" y="892904"/>
            <a:ext cx="8698111" cy="58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9" y="1061168"/>
            <a:ext cx="7902042" cy="5586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6285" y="64950"/>
            <a:ext cx="6652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Calculated data Fe-2Si-3Mn-C </a:t>
            </a:r>
            <a:r>
              <a:rPr lang="en-US" sz="3600" dirty="0" err="1" smtClean="0"/>
              <a:t>wt</a:t>
            </a:r>
            <a:r>
              <a:rPr lang="en-US" sz="3600" dirty="0" smtClean="0"/>
              <a:t>%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22756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18 at 05.07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2" y="125998"/>
            <a:ext cx="8964708" cy="652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07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slide0001_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305800" cy="663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72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B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29600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img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1910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69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98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38113"/>
            <a:ext cx="8764587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04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Rectangle 4"/>
          <p:cNvSpPr>
            <a:spLocks noChangeArrowheads="1"/>
          </p:cNvSpPr>
          <p:nvPr/>
        </p:nvSpPr>
        <p:spPr bwMode="auto">
          <a:xfrm rot="16200000">
            <a:off x="1779072" y="2662238"/>
            <a:ext cx="36933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 sz="2400">
              <a:latin typeface="Arial"/>
              <a:cs typeface="Arial"/>
            </a:endParaRPr>
          </a:p>
        </p:txBody>
      </p:sp>
      <p:pic>
        <p:nvPicPr>
          <p:cNvPr id="2" name="Picture 1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3" y="507999"/>
            <a:ext cx="8579963" cy="60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609600" y="6096000"/>
            <a:ext cx="7673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Paul Davies, Tata Steel </a:t>
            </a:r>
          </a:p>
        </p:txBody>
      </p:sp>
      <p:pic>
        <p:nvPicPr>
          <p:cNvPr id="123907" name="Picture 5" descr="New Picture (1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5820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66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0363"/>
            <a:ext cx="55626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524000" y="6096000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800"/>
              <a:t>“</a:t>
            </a:r>
            <a:r>
              <a:rPr lang="en-US" sz="2800"/>
              <a:t>more serious battlefield threats</a:t>
            </a:r>
            <a:r>
              <a:rPr lang="ja-JP" altLang="en-US" sz="2800"/>
              <a:t>”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4276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97063"/>
            <a:ext cx="71897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838200" y="381000"/>
            <a:ext cx="6324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80"/>
                </a:solidFill>
                <a:latin typeface="Comic Sans MS" charset="0"/>
              </a:rPr>
              <a:t>ballistic mass efficiency 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80"/>
                </a:solidFill>
                <a:latin typeface="Comic Sans MS" charset="0"/>
              </a:rPr>
              <a:t>consider unit area of armour</a:t>
            </a:r>
          </a:p>
        </p:txBody>
      </p:sp>
      <p:pic>
        <p:nvPicPr>
          <p:cNvPr id="130052" name="Picture 4" descr="From 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7805738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65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new_armour_steel_400x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1638"/>
            <a:ext cx="8077200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16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818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Screen Shot 2014-09-02 at 11.3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63119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2"/>
          <p:cNvSpPr txBox="1">
            <a:spLocks noChangeArrowheads="1"/>
          </p:cNvSpPr>
          <p:nvPr/>
        </p:nvSpPr>
        <p:spPr bwMode="auto">
          <a:xfrm>
            <a:off x="179388" y="6308725"/>
            <a:ext cx="636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>
                <a:solidFill>
                  <a:srgbClr val="0000FF"/>
                </a:solidFill>
                <a:latin typeface="Arial" charset="0"/>
                <a:cs typeface="Arial" charset="0"/>
              </a:rPr>
              <a:t>Fang, Yang, Liu, Song, Fang, Bhadeshia, Materials and Design,  50 (2013) 38</a:t>
            </a:r>
          </a:p>
        </p:txBody>
      </p:sp>
      <p:sp>
        <p:nvSpPr>
          <p:cNvPr id="95235" name="TextBox 3"/>
          <p:cNvSpPr txBox="1">
            <a:spLocks noChangeArrowheads="1"/>
          </p:cNvSpPr>
          <p:nvPr/>
        </p:nvSpPr>
        <p:spPr bwMode="auto">
          <a:xfrm>
            <a:off x="414338" y="5454650"/>
            <a:ext cx="5214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b="0">
                <a:latin typeface="Arial" charset="0"/>
                <a:cs typeface="Arial" charset="0"/>
              </a:rPr>
              <a:t>Cannot easily be welded</a:t>
            </a:r>
          </a:p>
        </p:txBody>
      </p:sp>
    </p:spTree>
    <p:extLst>
      <p:ext uri="{BB962C8B-B14F-4D97-AF65-F5344CB8AC3E}">
        <p14:creationId xmlns:p14="http://schemas.microsoft.com/office/powerpoint/2010/main" val="2168656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Box 3"/>
          <p:cNvSpPr txBox="1">
            <a:spLocks noChangeArrowheads="1"/>
          </p:cNvSpPr>
          <p:nvPr/>
        </p:nvSpPr>
        <p:spPr bwMode="auto">
          <a:xfrm>
            <a:off x="6516688" y="115888"/>
            <a:ext cx="25193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b="0">
                <a:latin typeface="Arial" charset="0"/>
                <a:cs typeface="Arial" charset="0"/>
              </a:rPr>
              <a:t>What next?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23850" y="908050"/>
            <a:ext cx="8424863" cy="4922838"/>
            <a:chOff x="323528" y="908720"/>
            <a:chExt cx="8424936" cy="4921523"/>
          </a:xfrm>
        </p:grpSpPr>
        <p:sp>
          <p:nvSpPr>
            <p:cNvPr id="96260" name="TextBox 6"/>
            <p:cNvSpPr txBox="1">
              <a:spLocks noChangeArrowheads="1"/>
            </p:cNvSpPr>
            <p:nvPr/>
          </p:nvSpPr>
          <p:spPr bwMode="auto">
            <a:xfrm>
              <a:off x="323528" y="908720"/>
              <a:ext cx="842493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3600">
                  <a:solidFill>
                    <a:srgbClr val="0000FF"/>
                  </a:solidFill>
                  <a:latin typeface="Arial" charset="0"/>
                  <a:cs typeface="Arial" charset="0"/>
                </a:rPr>
                <a:t>Steel with impossible combination of properties</a:t>
              </a:r>
            </a:p>
          </p:txBody>
        </p:sp>
        <p:sp>
          <p:nvSpPr>
            <p:cNvPr id="96261" name="TextBox 1"/>
            <p:cNvSpPr txBox="1">
              <a:spLocks noChangeArrowheads="1"/>
            </p:cNvSpPr>
            <p:nvPr/>
          </p:nvSpPr>
          <p:spPr bwMode="auto">
            <a:xfrm>
              <a:off x="611240" y="2205297"/>
              <a:ext cx="5689127" cy="3624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&gt;2 GPa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30% ductility at conventional strain rates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ductility at very high strain rate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toughness and Charpy impact at -40°C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weldable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cheap, large in all dimensions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mass production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high-temperature capability</a:t>
              </a: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0825" y="5949950"/>
            <a:ext cx="78486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 err="1">
                <a:latin typeface="Arial"/>
                <a:cs typeface="Arial"/>
              </a:rPr>
              <a:t>www.msm.cam.ac.uk</a:t>
            </a:r>
            <a:r>
              <a:rPr lang="en-US" b="0" dirty="0">
                <a:latin typeface="Arial"/>
                <a:cs typeface="Arial"/>
              </a:rPr>
              <a:t>/phase-trans</a:t>
            </a:r>
          </a:p>
        </p:txBody>
      </p:sp>
    </p:spTree>
    <p:extLst>
      <p:ext uri="{BB962C8B-B14F-4D97-AF65-F5344CB8AC3E}">
        <p14:creationId xmlns:p14="http://schemas.microsoft.com/office/powerpoint/2010/main" val="162311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Composition following transformation</a:t>
            </a:r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535113"/>
            <a:ext cx="6037262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37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71488"/>
            <a:ext cx="78676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Box 8"/>
          <p:cNvSpPr txBox="1">
            <a:spLocks noChangeArrowheads="1"/>
          </p:cNvSpPr>
          <p:nvPr/>
        </p:nvSpPr>
        <p:spPr bwMode="auto">
          <a:xfrm>
            <a:off x="5219700" y="6308725"/>
            <a:ext cx="374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FF"/>
                </a:solidFill>
                <a:latin typeface="Arial" charset="0"/>
              </a:rPr>
              <a:t>Bhadeshia, Met. Sci. (1982)</a:t>
            </a:r>
          </a:p>
        </p:txBody>
      </p:sp>
    </p:spTree>
    <p:extLst>
      <p:ext uri="{BB962C8B-B14F-4D97-AF65-F5344CB8AC3E}">
        <p14:creationId xmlns:p14="http://schemas.microsoft.com/office/powerpoint/2010/main" val="89855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Screen Shot 2014-05-05 at 17.17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68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" y="558248"/>
            <a:ext cx="9117733" cy="551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2" descr="From Clip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7288"/>
            <a:ext cx="26924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10 CuadroTexto"/>
          <p:cNvSpPr txBox="1">
            <a:spLocks noChangeArrowheads="1"/>
          </p:cNvSpPr>
          <p:nvPr/>
        </p:nvSpPr>
        <p:spPr bwMode="auto">
          <a:xfrm>
            <a:off x="152400" y="3733800"/>
            <a:ext cx="1171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Calibri" charset="0"/>
              </a:rPr>
              <a:t>Austenite</a:t>
            </a:r>
          </a:p>
        </p:txBody>
      </p:sp>
      <p:sp>
        <p:nvSpPr>
          <p:cNvPr id="86019" name="11 CuadroTexto"/>
          <p:cNvSpPr txBox="1">
            <a:spLocks noChangeArrowheads="1"/>
          </p:cNvSpPr>
          <p:nvPr/>
        </p:nvSpPr>
        <p:spPr bwMode="auto">
          <a:xfrm>
            <a:off x="2133600" y="1295400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Calibri" charset="0"/>
              </a:rPr>
              <a:t>Ferrite</a:t>
            </a:r>
          </a:p>
        </p:txBody>
      </p:sp>
      <p:cxnSp>
        <p:nvCxnSpPr>
          <p:cNvPr id="16" name="15 Conector recto de flecha"/>
          <p:cNvCxnSpPr/>
          <p:nvPr/>
        </p:nvCxnSpPr>
        <p:spPr>
          <a:xfrm flipH="1">
            <a:off x="2514600" y="31242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1" name="16 CuadroTexto"/>
          <p:cNvSpPr txBox="1">
            <a:spLocks noChangeArrowheads="1"/>
          </p:cNvSpPr>
          <p:nvPr/>
        </p:nvSpPr>
        <p:spPr bwMode="auto">
          <a:xfrm>
            <a:off x="2138363" y="2743200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latin typeface="Calibri" charset="0"/>
              </a:rPr>
              <a:t>Dislocation</a:t>
            </a:r>
          </a:p>
        </p:txBody>
      </p:sp>
      <p:sp>
        <p:nvSpPr>
          <p:cNvPr id="86022" name="Text Box 14"/>
          <p:cNvSpPr txBox="1">
            <a:spLocks noChangeArrowheads="1"/>
          </p:cNvSpPr>
          <p:nvPr/>
        </p:nvSpPr>
        <p:spPr bwMode="auto">
          <a:xfrm>
            <a:off x="4114800" y="5105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>
              <a:latin typeface="Arial" charset="0"/>
            </a:endParaRPr>
          </a:p>
        </p:txBody>
      </p:sp>
      <p:pic>
        <p:nvPicPr>
          <p:cNvPr id="86023" name="Picture 4" descr="Screen shot 2010-11-15 at 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2393950"/>
            <a:ext cx="25177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extBox 1"/>
          <p:cNvSpPr txBox="1">
            <a:spLocks noChangeArrowheads="1"/>
          </p:cNvSpPr>
          <p:nvPr/>
        </p:nvSpPr>
        <p:spPr bwMode="auto">
          <a:xfrm>
            <a:off x="6516688" y="5516563"/>
            <a:ext cx="2232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Francisca Garcia Caballero</a:t>
            </a:r>
          </a:p>
        </p:txBody>
      </p:sp>
      <p:sp>
        <p:nvSpPr>
          <p:cNvPr id="86025" name="TextBox 11"/>
          <p:cNvSpPr txBox="1">
            <a:spLocks noChangeArrowheads="1"/>
          </p:cNvSpPr>
          <p:nvPr/>
        </p:nvSpPr>
        <p:spPr bwMode="auto">
          <a:xfrm>
            <a:off x="250825" y="115888"/>
            <a:ext cx="684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Arial" charset="0"/>
              </a:rPr>
              <a:t>Caballero, Miller, Mateo, Cornide. J. Alloys &amp; Compounds, (2012)</a:t>
            </a:r>
          </a:p>
        </p:txBody>
      </p:sp>
      <p:sp>
        <p:nvSpPr>
          <p:cNvPr id="86026" name="TextBox 1"/>
          <p:cNvSpPr txBox="1">
            <a:spLocks noChangeArrowheads="1"/>
          </p:cNvSpPr>
          <p:nvPr/>
        </p:nvSpPr>
        <p:spPr bwMode="auto">
          <a:xfrm>
            <a:off x="4140200" y="1052513"/>
            <a:ext cx="4608513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>
                <a:latin typeface="Arial" charset="0"/>
              </a:rPr>
              <a:t>Large carbon concentration in </a:t>
            </a:r>
            <a:r>
              <a:rPr lang="en-US" sz="2400" i="1">
                <a:latin typeface="Arial" charset="0"/>
              </a:rPr>
              <a:t>solution</a:t>
            </a:r>
            <a:r>
              <a:rPr lang="en-US" sz="2400">
                <a:latin typeface="Arial" charset="0"/>
              </a:rPr>
              <a:t> in ferrite</a:t>
            </a:r>
          </a:p>
        </p:txBody>
      </p:sp>
    </p:spTree>
    <p:extLst>
      <p:ext uri="{BB962C8B-B14F-4D97-AF65-F5344CB8AC3E}">
        <p14:creationId xmlns:p14="http://schemas.microsoft.com/office/powerpoint/2010/main" val="348674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From 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044575"/>
            <a:ext cx="584041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Box 2"/>
          <p:cNvSpPr txBox="1">
            <a:spLocks noChangeArrowheads="1"/>
          </p:cNvSpPr>
          <p:nvPr/>
        </p:nvSpPr>
        <p:spPr bwMode="auto">
          <a:xfrm>
            <a:off x="179388" y="5991225"/>
            <a:ext cx="878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rgbClr val="0000FF"/>
                </a:solidFill>
                <a:latin typeface="Arial" charset="0"/>
              </a:rPr>
              <a:t>Caballero, Miller, Mateo, Cornide </a:t>
            </a:r>
          </a:p>
          <a:p>
            <a:r>
              <a:rPr lang="en-US" sz="2000" b="0">
                <a:solidFill>
                  <a:srgbClr val="0000FF"/>
                </a:solidFill>
                <a:latin typeface="Arial" charset="0"/>
              </a:rPr>
              <a:t>J. Alloys &amp; Compounds, (2012)</a:t>
            </a:r>
          </a:p>
        </p:txBody>
      </p:sp>
      <p:sp>
        <p:nvSpPr>
          <p:cNvPr id="87043" name="TextBox 3"/>
          <p:cNvSpPr txBox="1">
            <a:spLocks noChangeArrowheads="1"/>
          </p:cNvSpPr>
          <p:nvPr/>
        </p:nvSpPr>
        <p:spPr bwMode="auto">
          <a:xfrm>
            <a:off x="179388" y="26988"/>
            <a:ext cx="8486775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>
                <a:latin typeface="Arial" charset="0"/>
              </a:rPr>
              <a:t>atom probe data for carbon in 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solid solution </a:t>
            </a:r>
            <a:r>
              <a:rPr lang="en-US" sz="2400">
                <a:latin typeface="Arial" charset="0"/>
              </a:rPr>
              <a:t>in ferrite in contact with austenite</a:t>
            </a:r>
          </a:p>
        </p:txBody>
      </p:sp>
    </p:spTree>
    <p:extLst>
      <p:ext uri="{BB962C8B-B14F-4D97-AF65-F5344CB8AC3E}">
        <p14:creationId xmlns:p14="http://schemas.microsoft.com/office/powerpoint/2010/main" val="280503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5" descr="Bai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08050"/>
            <a:ext cx="5826125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in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11200"/>
            <a:ext cx="58007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in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836613"/>
            <a:ext cx="62039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850" y="5661025"/>
            <a:ext cx="8353425" cy="954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0" dirty="0"/>
              <a:t>A </a:t>
            </a:r>
            <a:r>
              <a:rPr lang="en-US" sz="2800" b="0" dirty="0" err="1"/>
              <a:t>diffusionless</a:t>
            </a:r>
            <a:r>
              <a:rPr lang="en-US" sz="2800" b="0" dirty="0"/>
              <a:t> transformation will necessarily lead to a body-</a:t>
            </a:r>
            <a:r>
              <a:rPr lang="en-US" sz="2800" b="0" dirty="0" err="1"/>
              <a:t>centred</a:t>
            </a:r>
            <a:r>
              <a:rPr lang="en-US" sz="2800" b="0" dirty="0"/>
              <a:t> tetragonal ferrite.</a:t>
            </a:r>
          </a:p>
        </p:txBody>
      </p:sp>
    </p:spTree>
    <p:extLst>
      <p:ext uri="{BB962C8B-B14F-4D97-AF65-F5344CB8AC3E}">
        <p14:creationId xmlns:p14="http://schemas.microsoft.com/office/powerpoint/2010/main" val="365674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 descr="Fig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41438"/>
            <a:ext cx="5435600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4" descr="From Clip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00213"/>
            <a:ext cx="25114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Box 5"/>
          <p:cNvSpPr txBox="1">
            <a:spLocks noChangeArrowheads="1"/>
          </p:cNvSpPr>
          <p:nvPr/>
        </p:nvSpPr>
        <p:spPr bwMode="auto">
          <a:xfrm>
            <a:off x="1042988" y="260350"/>
            <a:ext cx="6481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0">
                <a:latin typeface="Arial" charset="0"/>
              </a:rPr>
              <a:t>Huge increase in solubility; ferrite with tetragonal symmetry</a:t>
            </a:r>
          </a:p>
        </p:txBody>
      </p:sp>
      <p:sp>
        <p:nvSpPr>
          <p:cNvPr id="91140" name="TextBox 6"/>
          <p:cNvSpPr txBox="1">
            <a:spLocks noChangeArrowheads="1"/>
          </p:cNvSpPr>
          <p:nvPr/>
        </p:nvSpPr>
        <p:spPr bwMode="auto">
          <a:xfrm>
            <a:off x="250825" y="6237288"/>
            <a:ext cx="5976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Arial" charset="0"/>
              </a:rPr>
              <a:t>Jang, Suh, Bhadeshia, Scr. Mat. 68 (2012) 195</a:t>
            </a:r>
          </a:p>
        </p:txBody>
      </p:sp>
    </p:spTree>
    <p:extLst>
      <p:ext uri="{BB962C8B-B14F-4D97-AF65-F5344CB8AC3E}">
        <p14:creationId xmlns:p14="http://schemas.microsoft.com/office/powerpoint/2010/main" val="420678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367088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843338"/>
            <a:ext cx="390207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3"/>
          <p:cNvSpPr txBox="1">
            <a:spLocks noChangeArrowheads="1"/>
          </p:cNvSpPr>
          <p:nvPr/>
        </p:nvSpPr>
        <p:spPr bwMode="auto">
          <a:xfrm>
            <a:off x="179388" y="5876925"/>
            <a:ext cx="4032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</a:rPr>
              <a:t>C. N. Hulme-Smith, I. Lonardelli,</a:t>
            </a:r>
          </a:p>
          <a:p>
            <a:r>
              <a:rPr lang="en-US" sz="1600">
                <a:latin typeface="Arial" charset="0"/>
              </a:rPr>
              <a:t>A. C. Dippel and H. K. D. H. Bhadeshia, Scr. Mat. 69 (2013) 409.</a:t>
            </a:r>
          </a:p>
        </p:txBody>
      </p:sp>
      <p:pic>
        <p:nvPicPr>
          <p:cNvPr id="92164" name="Picture 4" descr="Screen shot 2013-03-14 at 14.12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13223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Screen shot 2013-03-14 at 14.0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292600"/>
            <a:ext cx="1189038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2" descr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36337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85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Screen shot 2013-01-10 at 08.35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892"/>
            <a:ext cx="6531429" cy="461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2" y="188913"/>
            <a:ext cx="2612345" cy="196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92775" y="2511199"/>
            <a:ext cx="2551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Arial" charset="0"/>
              </a:rPr>
              <a:t>C. N. </a:t>
            </a:r>
            <a:r>
              <a:rPr lang="en-US" sz="1600" b="0" dirty="0" err="1">
                <a:latin typeface="Arial" charset="0"/>
              </a:rPr>
              <a:t>Hulme</a:t>
            </a:r>
            <a:r>
              <a:rPr lang="en-US" sz="1600" b="0" dirty="0">
                <a:latin typeface="Arial" charset="0"/>
              </a:rPr>
              <a:t>-Smith, </a:t>
            </a:r>
            <a:endParaRPr lang="en-US" sz="1600" b="0" dirty="0" smtClean="0">
              <a:latin typeface="Arial" charset="0"/>
            </a:endParaRPr>
          </a:p>
          <a:p>
            <a:r>
              <a:rPr lang="en-US" sz="1600" b="0" dirty="0" smtClean="0">
                <a:latin typeface="Arial" charset="0"/>
              </a:rPr>
              <a:t>I</a:t>
            </a:r>
            <a:r>
              <a:rPr lang="en-US" sz="1600" b="0" dirty="0">
                <a:latin typeface="Arial" charset="0"/>
              </a:rPr>
              <a:t>. </a:t>
            </a:r>
            <a:r>
              <a:rPr lang="en-US" sz="1600" b="0" dirty="0" err="1">
                <a:latin typeface="Arial" charset="0"/>
              </a:rPr>
              <a:t>Lonardelli</a:t>
            </a:r>
            <a:r>
              <a:rPr lang="en-US" sz="1600" b="0" dirty="0">
                <a:latin typeface="Arial" charset="0"/>
              </a:rPr>
              <a:t>,</a:t>
            </a:r>
          </a:p>
          <a:p>
            <a:pPr marL="342900" indent="-342900">
              <a:buAutoNum type="alphaUcPeriod"/>
            </a:pPr>
            <a:r>
              <a:rPr lang="en-US" sz="1600" b="0" dirty="0" smtClean="0">
                <a:latin typeface="Arial" charset="0"/>
              </a:rPr>
              <a:t>C</a:t>
            </a:r>
            <a:r>
              <a:rPr lang="en-US" sz="1600" b="0" dirty="0">
                <a:latin typeface="Arial" charset="0"/>
              </a:rPr>
              <a:t>. </a:t>
            </a:r>
            <a:r>
              <a:rPr lang="en-US" sz="1600" b="0" dirty="0" err="1" smtClean="0">
                <a:latin typeface="Arial" charset="0"/>
              </a:rPr>
              <a:t>Dippel</a:t>
            </a:r>
            <a:endParaRPr lang="en-US" sz="1600" b="0" dirty="0" smtClean="0">
              <a:latin typeface="Arial" charset="0"/>
            </a:endParaRPr>
          </a:p>
          <a:p>
            <a:r>
              <a:rPr lang="en-US" sz="1600" b="0" dirty="0" smtClean="0">
                <a:latin typeface="Arial" charset="0"/>
              </a:rPr>
              <a:t> </a:t>
            </a:r>
            <a:r>
              <a:rPr lang="en-US" sz="1600" b="0" dirty="0">
                <a:latin typeface="Arial" charset="0"/>
              </a:rPr>
              <a:t>H. K. D. H. </a:t>
            </a:r>
            <a:r>
              <a:rPr lang="en-US" sz="1600" b="0" dirty="0" err="1">
                <a:latin typeface="Arial" charset="0"/>
              </a:rPr>
              <a:t>Bhadeshia</a:t>
            </a:r>
            <a:r>
              <a:rPr lang="en-US" sz="1600" b="0" dirty="0">
                <a:latin typeface="Arial" charset="0"/>
              </a:rPr>
              <a:t>, Scr. Mat. 69 (2013) 409.</a:t>
            </a:r>
          </a:p>
        </p:txBody>
      </p:sp>
      <p:pic>
        <p:nvPicPr>
          <p:cNvPr id="5" name="Picture 4" descr="Screen shot 2013-03-14 at 14.12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8" y="188913"/>
            <a:ext cx="13223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3-03-14 at 14.0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308" y="188913"/>
            <a:ext cx="1189038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189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6934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5334000" y="61722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Chatterjee &amp; Bhadeshia, 2004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304800" y="6019800"/>
            <a:ext cx="4664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latin typeface="Comic Sans MS" charset="0"/>
              </a:rPr>
              <a:t>Fe-1.75C-Si-Mn wt%</a:t>
            </a:r>
          </a:p>
        </p:txBody>
      </p:sp>
      <p:pic>
        <p:nvPicPr>
          <p:cNvPr id="331784" name="Picture 8" descr="From 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304800"/>
            <a:ext cx="1481137" cy="55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85" name="Text Box 9"/>
          <p:cNvSpPr txBox="1">
            <a:spLocks noChangeArrowheads="1"/>
          </p:cNvSpPr>
          <p:nvPr/>
        </p:nvSpPr>
        <p:spPr bwMode="auto">
          <a:xfrm>
            <a:off x="1295400" y="1600200"/>
            <a:ext cx="3124200" cy="155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>
                <a:latin typeface="Comic Sans MS" charset="0"/>
              </a:rPr>
              <a:t>2104</a:t>
            </a:r>
          </a:p>
        </p:txBody>
      </p:sp>
    </p:spTree>
    <p:extLst>
      <p:ext uri="{BB962C8B-B14F-4D97-AF65-F5344CB8AC3E}">
        <p14:creationId xmlns:p14="http://schemas.microsoft.com/office/powerpoint/2010/main" val="365438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4" y="133095"/>
            <a:ext cx="3985672" cy="4463270"/>
          </a:xfrm>
          <a:prstGeom prst="rect">
            <a:avLst/>
          </a:prstGeom>
        </p:spPr>
      </p:pic>
      <p:pic>
        <p:nvPicPr>
          <p:cNvPr id="8" name="Picture 7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91" y="133095"/>
            <a:ext cx="4765909" cy="3699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682" y="208926"/>
            <a:ext cx="2118639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allotriomorphic</a:t>
            </a:r>
            <a:endParaRPr lang="en-US" sz="2400" dirty="0" smtClean="0"/>
          </a:p>
          <a:p>
            <a:r>
              <a:rPr lang="en-US" sz="2400" dirty="0" smtClean="0"/>
              <a:t> ferrite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49426" y="3184918"/>
            <a:ext cx="115172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pearlite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25989" y="5630479"/>
            <a:ext cx="2532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Reconstructive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transformations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3" name="Picture 12" descr="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4" y="158619"/>
            <a:ext cx="8942186" cy="64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5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90" y="2948594"/>
            <a:ext cx="3048" cy="3048"/>
          </a:xfrm>
          <a:prstGeom prst="rect">
            <a:avLst/>
          </a:prstGeom>
        </p:spPr>
      </p:pic>
      <p:pic>
        <p:nvPicPr>
          <p:cNvPr id="5" name="Picture 4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09" y="2477395"/>
            <a:ext cx="3048" cy="3048"/>
          </a:xfrm>
          <a:prstGeom prst="rect">
            <a:avLst/>
          </a:prstGeom>
        </p:spPr>
      </p:pic>
      <p:pic>
        <p:nvPicPr>
          <p:cNvPr id="6" name="Picture 5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8" y="49551"/>
            <a:ext cx="8578329" cy="65848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42567" y="476216"/>
            <a:ext cx="6010464" cy="4832807"/>
            <a:chOff x="2642567" y="476216"/>
            <a:chExt cx="6010464" cy="4832807"/>
          </a:xfrm>
        </p:grpSpPr>
        <p:grpSp>
          <p:nvGrpSpPr>
            <p:cNvPr id="10" name="Group 9"/>
            <p:cNvGrpSpPr/>
            <p:nvPr/>
          </p:nvGrpSpPr>
          <p:grpSpPr>
            <a:xfrm>
              <a:off x="2642567" y="476216"/>
              <a:ext cx="6010464" cy="4832807"/>
              <a:chOff x="2713276" y="296067"/>
              <a:chExt cx="6095281" cy="498324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713276" y="296067"/>
                <a:ext cx="2899348" cy="612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600" dirty="0" smtClean="0">
                    <a:solidFill>
                      <a:srgbClr val="008000"/>
                    </a:solidFill>
                  </a:rPr>
                  <a:t>structural scale</a:t>
                </a:r>
              </a:p>
            </p:txBody>
          </p:sp>
          <p:pic>
            <p:nvPicPr>
              <p:cNvPr id="9" name="Picture 8" descr="Screen Shot 2016-04-17 at 20.51.19.png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1590" y="3564726"/>
                <a:ext cx="1946967" cy="1714588"/>
              </a:xfrm>
              <a:prstGeom prst="rect">
                <a:avLst/>
              </a:prstGeom>
            </p:spPr>
          </p:pic>
        </p:grpSp>
        <p:cxnSp>
          <p:nvCxnSpPr>
            <p:cNvPr id="14" name="Straight Arrow Connector 13"/>
            <p:cNvCxnSpPr/>
            <p:nvPr/>
          </p:nvCxnSpPr>
          <p:spPr>
            <a:xfrm flipH="1">
              <a:off x="3719285" y="4245429"/>
              <a:ext cx="1905000" cy="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168455" y="942398"/>
            <a:ext cx="3697470" cy="3373357"/>
            <a:chOff x="2168455" y="942398"/>
            <a:chExt cx="3697470" cy="3373357"/>
          </a:xfrm>
        </p:grpSpPr>
        <p:grpSp>
          <p:nvGrpSpPr>
            <p:cNvPr id="12" name="Group 11"/>
            <p:cNvGrpSpPr/>
            <p:nvPr/>
          </p:nvGrpSpPr>
          <p:grpSpPr>
            <a:xfrm>
              <a:off x="2168455" y="942398"/>
              <a:ext cx="3697470" cy="2413140"/>
              <a:chOff x="2168455" y="942398"/>
              <a:chExt cx="3697470" cy="241314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642567" y="942398"/>
                <a:ext cx="32233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FF"/>
                    </a:solidFill>
                  </a:rPr>
                  <a:t>homogenisation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11" name="Picture 10" descr="Screen Shot 2016-04-17 at 20.58.53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8455" y="1822156"/>
                <a:ext cx="1899563" cy="1533382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 flipH="1" flipV="1">
              <a:off x="5624285" y="1822156"/>
              <a:ext cx="7256" cy="2493599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873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lustration of displacive phase transfor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381" y="417286"/>
            <a:ext cx="7063619" cy="5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splacive transformation produces displacem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600200"/>
            <a:ext cx="8128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5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2409</TotalTime>
  <Words>484</Words>
  <Application>Microsoft Macintosh PowerPoint</Application>
  <PresentationFormat>On-screen Show (4:3)</PresentationFormat>
  <Paragraphs>101</Paragraphs>
  <Slides>56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Very short and very long heat treatments in the processing of steels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Composition following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short and very long heat treatments in the processing of steels</dc:title>
  <dc:creator>gjgh</dc:creator>
  <cp:lastModifiedBy>gjgh</cp:lastModifiedBy>
  <cp:revision>67</cp:revision>
  <dcterms:created xsi:type="dcterms:W3CDTF">2016-04-17T19:02:12Z</dcterms:created>
  <dcterms:modified xsi:type="dcterms:W3CDTF">2016-04-19T11:15:37Z</dcterms:modified>
</cp:coreProperties>
</file>