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5"/>
  </p:notesMasterIdLst>
  <p:sldIdLst>
    <p:sldId id="283" r:id="rId2"/>
    <p:sldId id="278" r:id="rId3"/>
    <p:sldId id="279" r:id="rId4"/>
    <p:sldId id="305" r:id="rId5"/>
    <p:sldId id="280" r:id="rId6"/>
    <p:sldId id="264" r:id="rId7"/>
    <p:sldId id="265" r:id="rId8"/>
    <p:sldId id="268" r:id="rId9"/>
    <p:sldId id="267" r:id="rId10"/>
    <p:sldId id="306" r:id="rId11"/>
    <p:sldId id="307" r:id="rId12"/>
    <p:sldId id="282" r:id="rId13"/>
    <p:sldId id="266" r:id="rId14"/>
    <p:sldId id="302" r:id="rId15"/>
    <p:sldId id="303" r:id="rId16"/>
    <p:sldId id="299" r:id="rId17"/>
    <p:sldId id="300" r:id="rId18"/>
    <p:sldId id="301" r:id="rId19"/>
    <p:sldId id="281" r:id="rId20"/>
    <p:sldId id="276" r:id="rId21"/>
    <p:sldId id="284" r:id="rId22"/>
    <p:sldId id="272" r:id="rId23"/>
    <p:sldId id="273" r:id="rId24"/>
    <p:sldId id="277" r:id="rId25"/>
    <p:sldId id="269" r:id="rId26"/>
    <p:sldId id="274" r:id="rId27"/>
    <p:sldId id="275" r:id="rId28"/>
    <p:sldId id="285" r:id="rId29"/>
    <p:sldId id="287" r:id="rId30"/>
    <p:sldId id="288" r:id="rId31"/>
    <p:sldId id="289" r:id="rId32"/>
    <p:sldId id="270" r:id="rId33"/>
    <p:sldId id="304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08" r:id="rId4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0C13"/>
    <a:srgbClr val="FF0000"/>
    <a:srgbClr val="0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69" d="100"/>
          <a:sy n="69" d="100"/>
        </p:scale>
        <p:origin x="-120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F827A3-8D76-3945-8F1C-B61182334AC8}" type="datetimeFigureOut">
              <a:rPr lang="en-US" smtClean="0"/>
              <a:t>04/10/16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4280D-6005-4B44-ACA9-E7E09954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29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4280D-6005-4B44-ACA9-E7E099546D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19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6B299D-7637-0B43-96B5-FB2FFBBB2F64}" type="slidenum">
              <a:rPr lang="en-GB"/>
              <a:pPr/>
              <a:t>40</a:t>
            </a:fld>
            <a:endParaRPr lang="en-GB"/>
          </a:p>
        </p:txBody>
      </p:sp>
      <p:sp>
        <p:nvSpPr>
          <p:cNvPr id="279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28223" y="686008"/>
            <a:ext cx="2602735" cy="342796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94" y="4344022"/>
            <a:ext cx="5028413" cy="411397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E17EB7-20E9-0546-A5A4-427DDDDCEB53}" type="slidenum">
              <a:rPr lang="en-GB"/>
              <a:pPr/>
              <a:t>41</a:t>
            </a:fld>
            <a:endParaRPr lang="en-GB"/>
          </a:p>
        </p:txBody>
      </p:sp>
      <p:sp>
        <p:nvSpPr>
          <p:cNvPr id="2816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28223" y="686008"/>
            <a:ext cx="2602735" cy="342796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94" y="4344022"/>
            <a:ext cx="5028413" cy="411397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B2112A-778C-5A42-BB65-6F73E69F37F4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0A0E086-240F-1148-A3F4-DCDC8E5D89EE}" type="slidenum">
              <a:rPr lang="en-GB" sz="1200"/>
              <a:pPr/>
              <a:t>16</a:t>
            </a:fld>
            <a:endParaRPr lang="en-GB" sz="12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94D0355-8C9A-F349-931E-89948CBF408E}" type="slidenum">
              <a:rPr lang="en-GB" sz="1200"/>
              <a:pPr/>
              <a:t>17</a:t>
            </a:fld>
            <a:endParaRPr lang="en-GB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0FC6E63-0111-CC43-AB9A-39366042468B}" type="slidenum">
              <a:rPr lang="en-GB" sz="1200"/>
              <a:pPr/>
              <a:t>18</a:t>
            </a:fld>
            <a:endParaRPr lang="en-GB" sz="12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BF6517-4B9F-C641-8163-DA0853ADD818}" type="slidenum">
              <a:rPr lang="en-GB"/>
              <a:pPr/>
              <a:t>33</a:t>
            </a:fld>
            <a:endParaRPr lang="en-GB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0B00B8-825E-114E-9CC2-DF151BD417A4}" type="slidenum">
              <a:rPr lang="en-GB"/>
              <a:pPr/>
              <a:t>34</a:t>
            </a:fld>
            <a:endParaRPr lang="en-GB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271887-CC77-CA40-A35B-E0FF2E723B65}" type="slidenum">
              <a:rPr lang="en-GB"/>
              <a:pPr/>
              <a:t>37</a:t>
            </a:fld>
            <a:endParaRPr lang="en-GB"/>
          </a:p>
        </p:txBody>
      </p:sp>
      <p:sp>
        <p:nvSpPr>
          <p:cNvPr id="259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28223" y="686008"/>
            <a:ext cx="2602735" cy="342796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94" y="4344022"/>
            <a:ext cx="5028413" cy="411397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3DBD39-7944-8245-9629-2DF6B024B11F}" type="slidenum">
              <a:rPr lang="en-GB"/>
              <a:pPr/>
              <a:t>38</a:t>
            </a:fld>
            <a:endParaRPr lang="en-GB"/>
          </a:p>
        </p:txBody>
      </p:sp>
      <p:sp>
        <p:nvSpPr>
          <p:cNvPr id="271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28223" y="686008"/>
            <a:ext cx="2602735" cy="342796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94" y="4344022"/>
            <a:ext cx="5028413" cy="411397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65A549-8BFB-C649-9FA5-A724ABFFA9BF}" type="slidenum">
              <a:rPr lang="en-GB"/>
              <a:pPr/>
              <a:t>39</a:t>
            </a:fld>
            <a:endParaRPr lang="en-GB"/>
          </a:p>
        </p:txBody>
      </p:sp>
      <p:sp>
        <p:nvSpPr>
          <p:cNvPr id="273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28223" y="686008"/>
            <a:ext cx="2602735" cy="342796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94" y="4344022"/>
            <a:ext cx="5028413" cy="411397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1AC926-3E53-2147-BA5C-2F4A1D1EEE61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2319397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E00AA-FA22-6D4B-81FC-851050DC72C0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2162223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70D26-1A9E-394D-8FBF-3B785834EA95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91044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FDD1A0-FD0A-8B41-B647-A9E92B76352F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2475614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11A73B-A4BD-1F4E-95C6-4BC0B722C7DE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4020565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D29557-27C6-E04F-89F8-6C5E0EE4E270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3762564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7FDC83-100F-064F-8C5A-939F613A72C2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4256846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69FC2-BBFE-9F40-90ED-149D555002F9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3423292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DE023D-8CE5-1840-AFC7-EBFAF8B46A66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2484097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2EEAF5-0E91-D644-A69D-7C8ABC5AE981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3329018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D890E-0239-CD42-B838-92104727C053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070842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GB"/>
              <a:t>Click to edit Master text styles</a:t>
            </a:r>
          </a:p>
          <a:p>
            <a:pPr lvl="1"/>
            <a:r>
              <a:rPr lang="en-US" altLang="en-GB"/>
              <a:t>Second level</a:t>
            </a:r>
          </a:p>
          <a:p>
            <a:pPr lvl="2"/>
            <a:r>
              <a:rPr lang="en-US" altLang="en-GB"/>
              <a:t>Third level</a:t>
            </a:r>
          </a:p>
          <a:p>
            <a:pPr lvl="3"/>
            <a:r>
              <a:rPr lang="en-US" altLang="en-GB"/>
              <a:t>Fourth level</a:t>
            </a:r>
          </a:p>
          <a:p>
            <a:pPr lvl="4"/>
            <a:r>
              <a:rPr lang="en-US" alt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7AD1F22-C1F5-A84C-88D0-354D8A22B786}" type="slidenum">
              <a:rPr lang="en-US" altLang="en-GB"/>
              <a:pPr/>
              <a:t>‹#›</a:t>
            </a:fld>
            <a:endParaRPr lang="en-US" alt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3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941819"/>
            <a:ext cx="75069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Arial"/>
                <a:cs typeface="Arial"/>
              </a:rPr>
              <a:t>Quantitative Metallography</a:t>
            </a:r>
            <a:endParaRPr lang="en-US" sz="4800" dirty="0">
              <a:latin typeface="Arial"/>
              <a:cs typeface="Arial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684213" y="6092825"/>
            <a:ext cx="7848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 dirty="0" err="1">
                <a:latin typeface="Arial"/>
                <a:cs typeface="Arial"/>
              </a:rPr>
              <a:t>www.msm.cam.ac.uk</a:t>
            </a:r>
            <a:r>
              <a:rPr lang="en-US" sz="3200" b="0" dirty="0">
                <a:latin typeface="Arial"/>
                <a:cs typeface="Arial"/>
              </a:rPr>
              <a:t>/phase-trans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300663"/>
            <a:ext cx="2565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213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sphor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8813800" cy="5194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116632"/>
            <a:ext cx="5687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Three dimensional grain structure:  Fe-P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7467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8791896" cy="54726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4720" y="395698"/>
            <a:ext cx="3926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Anisotropic grain structures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6093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026" descr="hexagonal.prism.gif                                            00028FEFMacintosh HD                   B746BDFA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924944"/>
            <a:ext cx="2247900" cy="357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32" y="332656"/>
            <a:ext cx="5652320" cy="3991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1344"/>
            <a:ext cx="8305800" cy="6031992"/>
          </a:xfrm>
          <a:prstGeom prst="rect">
            <a:avLst/>
          </a:prstGeom>
        </p:spPr>
      </p:pic>
      <p:pic>
        <p:nvPicPr>
          <p:cNvPr id="6" name="Picture 5" descr="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692696"/>
            <a:ext cx="4858303" cy="1253579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32655"/>
            <a:ext cx="7848872" cy="59071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8144" y="476672"/>
            <a:ext cx="2860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Mat. Sci. 48 (2013)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402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07" y="260647"/>
            <a:ext cx="6897845" cy="642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708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457200" y="228600"/>
            <a:ext cx="840581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solidFill>
                  <a:schemeClr val="accent2"/>
                </a:solidFill>
                <a:latin typeface="Arial" charset="0"/>
              </a:rPr>
              <a:t>Smallest size that can be achieved in a polycrystalline substance?</a:t>
            </a: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 rot="-5400000">
            <a:off x="1781175" y="2662238"/>
            <a:ext cx="3651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GB" sz="2400">
              <a:latin typeface="Arial" charset="0"/>
            </a:endParaRPr>
          </a:p>
        </p:txBody>
      </p:sp>
      <p:pic>
        <p:nvPicPr>
          <p:cNvPr id="41988" name="Picture 8" descr="Screen shot 2012-04-25 at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89088"/>
            <a:ext cx="8763000" cy="503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592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1" descr="Screen shot 2012-04-25 at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8458200" cy="623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213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4"/>
            <a:ext cx="7072313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943600" y="6248400"/>
            <a:ext cx="2819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Yokota &amp; Bhadeshia, 2004</a:t>
            </a:r>
          </a:p>
        </p:txBody>
      </p:sp>
    </p:spTree>
    <p:extLst>
      <p:ext uri="{BB962C8B-B14F-4D97-AF65-F5344CB8AC3E}">
        <p14:creationId xmlns:p14="http://schemas.microsoft.com/office/powerpoint/2010/main" val="49243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0050"/>
            <a:ext cx="6096000" cy="605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652120" y="476672"/>
            <a:ext cx="3347864" cy="1296144"/>
          </a:xfrm>
        </p:spPr>
        <p:txBody>
          <a:bodyPr/>
          <a:lstStyle/>
          <a:p>
            <a:r>
              <a:rPr lang="en-US" dirty="0" err="1">
                <a:latin typeface="Arial"/>
                <a:cs typeface="Arial"/>
              </a:rPr>
              <a:t>Stucture</a:t>
            </a:r>
            <a:r>
              <a:rPr lang="en-US" dirty="0">
                <a:latin typeface="Arial"/>
                <a:cs typeface="Arial"/>
              </a:rPr>
              <a:t> of pearlite?</a:t>
            </a:r>
          </a:p>
        </p:txBody>
      </p:sp>
      <p:pic>
        <p:nvPicPr>
          <p:cNvPr id="6" name="Picture 6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095393" cy="646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132856"/>
            <a:ext cx="24796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b.gif                                                          00026851Macintosh HD                   B746BDFA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0"/>
            <a:ext cx="8474075" cy="328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8" name="Group 10"/>
          <p:cNvGrpSpPr>
            <a:grpSpLocks/>
          </p:cNvGrpSpPr>
          <p:nvPr/>
        </p:nvGrpSpPr>
        <p:grpSpPr bwMode="auto">
          <a:xfrm>
            <a:off x="381000" y="762000"/>
            <a:ext cx="7924800" cy="2590800"/>
            <a:chOff x="240" y="480"/>
            <a:chExt cx="4992" cy="1632"/>
          </a:xfrm>
        </p:grpSpPr>
        <p:sp>
          <p:nvSpPr>
            <p:cNvPr id="22534" name="Text Box 6"/>
            <p:cNvSpPr txBox="1">
              <a:spLocks noChangeArrowheads="1"/>
            </p:cNvSpPr>
            <p:nvPr/>
          </p:nvSpPr>
          <p:spPr bwMode="auto">
            <a:xfrm>
              <a:off x="240" y="1200"/>
              <a:ext cx="1488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FF0000"/>
                  </a:solidFill>
                  <a:latin typeface="Arial"/>
                  <a:cs typeface="Arial"/>
                </a:rPr>
                <a:t>ASTM grain size number </a:t>
              </a:r>
            </a:p>
          </p:txBody>
        </p:sp>
        <p:sp>
          <p:nvSpPr>
            <p:cNvPr id="22535" name="Text Box 7"/>
            <p:cNvSpPr txBox="1">
              <a:spLocks noChangeArrowheads="1"/>
            </p:cNvSpPr>
            <p:nvPr/>
          </p:nvSpPr>
          <p:spPr bwMode="auto">
            <a:xfrm>
              <a:off x="3744" y="480"/>
              <a:ext cx="1488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FF0000"/>
                  </a:solidFill>
                  <a:latin typeface="Arial"/>
                  <a:cs typeface="Arial"/>
                </a:rPr>
                <a:t>number of grains per square inch at x100 </a:t>
              </a:r>
            </a:p>
          </p:txBody>
        </p:sp>
        <p:sp>
          <p:nvSpPr>
            <p:cNvPr id="22536" name="Line 8"/>
            <p:cNvSpPr>
              <a:spLocks noChangeShapeType="1"/>
            </p:cNvSpPr>
            <p:nvPr/>
          </p:nvSpPr>
          <p:spPr bwMode="auto">
            <a:xfrm>
              <a:off x="912" y="1776"/>
              <a:ext cx="96" cy="2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22537" name="Line 9"/>
            <p:cNvSpPr>
              <a:spLocks noChangeShapeType="1"/>
            </p:cNvSpPr>
            <p:nvPr/>
          </p:nvSpPr>
          <p:spPr bwMode="auto">
            <a:xfrm>
              <a:off x="4416" y="1488"/>
              <a:ext cx="336" cy="62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/>
                <a:cs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16632"/>
            <a:ext cx="4258759" cy="1584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3017838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0659" name="Picture 3" descr="intercept0.jpg                                                 00035EDDMacintosh HD                   ABA78158:"/>
          <p:cNvPicPr>
            <a:picLocks noChangeAspect="1" noChangeArrowheads="1"/>
          </p:cNvPicPr>
          <p:nvPr/>
        </p:nvPicPr>
        <p:blipFill>
          <a:blip r:embed="rId3">
            <a:lum contras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04800"/>
            <a:ext cx="5943600" cy="8016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4" descr=" areal.jpg                                                      00035EDDMacintosh HD                   ABA78158:"/>
          <p:cNvPicPr>
            <a:picLocks noChangeAspect="1" noChangeArrowheads="1"/>
          </p:cNvPicPr>
          <p:nvPr/>
        </p:nvPicPr>
        <p:blipFill>
          <a:blip r:embed="rId4">
            <a:lum contras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47800"/>
            <a:ext cx="5945188" cy="925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5" descr="a.gif                                                          00026851Macintosh HD                   B746BDFA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614613"/>
            <a:ext cx="4405313" cy="393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379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Systematic Errors</a:t>
            </a:r>
          </a:p>
        </p:txBody>
      </p:sp>
      <p:pic>
        <p:nvPicPr>
          <p:cNvPr id="18436" name="Picture 4" descr="a.gif                                                          00026851Macintosh HD                   B746BDFA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90713"/>
            <a:ext cx="8839200" cy="321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a.gif                                                          00026851Macintosh HD                   B746BDFA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3886200" cy="133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d.gif                                                          00026851Macintosh HD                   B746BDFA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4267200"/>
            <a:ext cx="4137025" cy="146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Systematic Errors</a:t>
            </a:r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>
            <a:off x="762000" y="4953000"/>
            <a:ext cx="3810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 flipV="1">
            <a:off x="1143000" y="4953000"/>
            <a:ext cx="5334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Oval 8"/>
          <p:cNvSpPr>
            <a:spLocks noChangeArrowheads="1"/>
          </p:cNvSpPr>
          <p:nvPr/>
        </p:nvSpPr>
        <p:spPr bwMode="auto">
          <a:xfrm>
            <a:off x="762000" y="4800600"/>
            <a:ext cx="9144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9465" name="Picture 9" descr="b.gif                                                          00026851Macintosh HD                   B746BDFA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181600"/>
            <a:ext cx="393700" cy="32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71" name="Line 15"/>
          <p:cNvSpPr>
            <a:spLocks noChangeShapeType="1"/>
          </p:cNvSpPr>
          <p:nvPr/>
        </p:nvSpPr>
        <p:spPr bwMode="auto">
          <a:xfrm flipH="1" flipV="1">
            <a:off x="381000" y="4876800"/>
            <a:ext cx="762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215" y="2564905"/>
            <a:ext cx="5127153" cy="2441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Systematic Errors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" y="2204864"/>
            <a:ext cx="8926806" cy="324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09600" y="152400"/>
            <a:ext cx="7620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000" dirty="0">
                <a:latin typeface="Arial"/>
                <a:cs typeface="Arial"/>
              </a:rPr>
              <a:t>Shape parameters: roundness</a:t>
            </a:r>
          </a:p>
        </p:txBody>
      </p:sp>
      <p:pic>
        <p:nvPicPr>
          <p:cNvPr id="15363" name="Picture 3" descr="F:\Teaching\Part.II\Optical.Microscopy\maltees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467600" cy="500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F:\Teaching\Part.II\Optical.Microscopy\T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09800"/>
            <a:ext cx="3378200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40" y="1844824"/>
            <a:ext cx="7774282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96752"/>
            <a:ext cx="9003861" cy="4520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810" y="327472"/>
            <a:ext cx="6129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Percolation in the solid state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500810" y="1339334"/>
            <a:ext cx="71388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Important in describing, e.g.,  transport in </a:t>
            </a:r>
          </a:p>
          <a:p>
            <a:r>
              <a:rPr lang="en-US" sz="3200" dirty="0" smtClean="0"/>
              <a:t>multiphase alloys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27983" y="3901554"/>
            <a:ext cx="47021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as a function of time as the </a:t>
            </a:r>
          </a:p>
          <a:p>
            <a:r>
              <a:rPr lang="en-US" sz="3200" dirty="0" smtClean="0"/>
              <a:t>structure evolves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5306" y="2602245"/>
            <a:ext cx="6766997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>
                <a:solidFill>
                  <a:srgbClr val="0000FF"/>
                </a:solidFill>
              </a:rPr>
              <a:t>as a function of volume fraction, shape, </a:t>
            </a:r>
          </a:p>
          <a:p>
            <a:pPr lvl="0"/>
            <a:r>
              <a:rPr lang="en-US" sz="3200" dirty="0">
                <a:solidFill>
                  <a:srgbClr val="0000FF"/>
                </a:solidFill>
              </a:rPr>
              <a:t>         orientation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30338" y="5464287"/>
            <a:ext cx="66435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or </a:t>
            </a:r>
            <a:r>
              <a:rPr lang="en-US" sz="3200" dirty="0">
                <a:solidFill>
                  <a:srgbClr val="0000FF"/>
                </a:solidFill>
              </a:rPr>
              <a:t>as a function of external stimulation </a:t>
            </a:r>
          </a:p>
          <a:p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3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267"/>
            <a:ext cx="9144000" cy="33667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8561" y="4677845"/>
            <a:ext cx="80682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At what point do microscopic cracks percolate?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79316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1028" descr="bucket.cabbage.gif                                             00028FEEMacintosh HD                   B746BDFA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8534400" cy="573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881" y="2104021"/>
            <a:ext cx="5769864" cy="4556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57" y="240092"/>
            <a:ext cx="5218384" cy="1338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235" y="1881516"/>
            <a:ext cx="1722581" cy="59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72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931" y="954406"/>
            <a:ext cx="820428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 smtClean="0"/>
              <a:t>Expect large changes at percolation threshold only if difference in properties between phases is large.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656630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Teaching\Part.II\Optical.Microscopy\T1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8686800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F:\Teaching\Part.II\Optical.Microscopy\dividers[1]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0"/>
            <a:ext cx="23876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Line 4"/>
          <p:cNvSpPr>
            <a:spLocks noChangeShapeType="1"/>
          </p:cNvSpPr>
          <p:nvPr/>
        </p:nvSpPr>
        <p:spPr bwMode="auto">
          <a:xfrm>
            <a:off x="6934200" y="6324600"/>
            <a:ext cx="1143000" cy="1524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457200"/>
            <a:ext cx="5608637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981200" y="5029200"/>
            <a:ext cx="2057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000"/>
              <a:t>50 µm</a:t>
            </a:r>
          </a:p>
        </p:txBody>
      </p:sp>
      <p:sp>
        <p:nvSpPr>
          <p:cNvPr id="17413" name="Line 5"/>
          <p:cNvSpPr>
            <a:spLocks noChangeShapeType="1"/>
          </p:cNvSpPr>
          <p:nvPr/>
        </p:nvSpPr>
        <p:spPr bwMode="auto">
          <a:xfrm>
            <a:off x="2438400" y="5791200"/>
            <a:ext cx="10826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988"/>
            <a:ext cx="8305800" cy="680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086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04800"/>
            <a:ext cx="5686425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228600" y="5791200"/>
            <a:ext cx="2057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000"/>
              <a:t>1 µm</a:t>
            </a:r>
          </a:p>
        </p:txBody>
      </p:sp>
      <p:sp>
        <p:nvSpPr>
          <p:cNvPr id="55300" name="Line 4"/>
          <p:cNvSpPr>
            <a:spLocks noChangeShapeType="1"/>
          </p:cNvSpPr>
          <p:nvPr/>
        </p:nvSpPr>
        <p:spPr bwMode="auto">
          <a:xfrm>
            <a:off x="609600" y="6553200"/>
            <a:ext cx="13858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228600" y="1066800"/>
            <a:ext cx="20574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latin typeface="Comic Sans MS" charset="0"/>
              </a:rPr>
              <a:t>upper bainite</a:t>
            </a:r>
          </a:p>
        </p:txBody>
      </p:sp>
    </p:spTree>
    <p:extLst>
      <p:ext uri="{BB962C8B-B14F-4D97-AF65-F5344CB8AC3E}">
        <p14:creationId xmlns:p14="http://schemas.microsoft.com/office/powerpoint/2010/main" val="3606632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41" y="725714"/>
            <a:ext cx="8623087" cy="543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39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71" y="73115"/>
            <a:ext cx="7575986" cy="62043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941" y="4939545"/>
            <a:ext cx="49117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Sheaf is a rough object</a:t>
            </a:r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1795" b="22222"/>
          <a:stretch/>
        </p:blipFill>
        <p:spPr>
          <a:xfrm>
            <a:off x="298941" y="5647431"/>
            <a:ext cx="3329181" cy="7938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2636912"/>
            <a:ext cx="8211409" cy="14108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2796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9525"/>
            <a:ext cx="8562975" cy="68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1" name="Rectangle 3"/>
          <p:cNvSpPr>
            <a:spLocks noChangeArrowheads="1"/>
          </p:cNvSpPr>
          <p:nvPr/>
        </p:nvSpPr>
        <p:spPr bwMode="auto">
          <a:xfrm>
            <a:off x="6962775" y="6161088"/>
            <a:ext cx="1125538" cy="5445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052" name="Rectangle 4"/>
          <p:cNvSpPr>
            <a:spLocks noChangeArrowheads="1"/>
          </p:cNvSpPr>
          <p:nvPr/>
        </p:nvSpPr>
        <p:spPr bwMode="auto">
          <a:xfrm>
            <a:off x="7173913" y="6324600"/>
            <a:ext cx="863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500">
                <a:solidFill>
                  <a:srgbClr val="000000"/>
                </a:solidFill>
                <a:latin typeface="Times New Roman" charset="0"/>
              </a:rPr>
              <a:t>200 Å </a:t>
            </a:r>
            <a:endParaRPr lang="en-GB" sz="2000">
              <a:latin typeface="Times New Roman" charset="0"/>
            </a:endParaRPr>
          </a:p>
        </p:txBody>
      </p:sp>
      <p:sp>
        <p:nvSpPr>
          <p:cNvPr id="258053" name="Rectangle 5"/>
          <p:cNvSpPr>
            <a:spLocks noChangeArrowheads="1"/>
          </p:cNvSpPr>
          <p:nvPr/>
        </p:nvSpPr>
        <p:spPr bwMode="auto">
          <a:xfrm>
            <a:off x="7456488" y="6248400"/>
            <a:ext cx="158750" cy="523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8054" name="Text Box 6"/>
          <p:cNvSpPr txBox="1">
            <a:spLocks noChangeArrowheads="1"/>
          </p:cNvSpPr>
          <p:nvPr/>
        </p:nvSpPr>
        <p:spPr bwMode="auto">
          <a:xfrm>
            <a:off x="773113" y="1371600"/>
            <a:ext cx="282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Symbol" charset="0"/>
              </a:rPr>
              <a:t>g</a:t>
            </a:r>
            <a:endParaRPr lang="en-US" sz="2400">
              <a:latin typeface="Times New Roman" charset="0"/>
            </a:endParaRPr>
          </a:p>
        </p:txBody>
      </p:sp>
      <p:sp>
        <p:nvSpPr>
          <p:cNvPr id="258055" name="Text Box 7"/>
          <p:cNvSpPr txBox="1">
            <a:spLocks noChangeArrowheads="1"/>
          </p:cNvSpPr>
          <p:nvPr/>
        </p:nvSpPr>
        <p:spPr bwMode="auto">
          <a:xfrm>
            <a:off x="3938588" y="1143000"/>
            <a:ext cx="2809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Symbol" charset="0"/>
              </a:rPr>
              <a:t>g</a:t>
            </a:r>
            <a:endParaRPr lang="en-US" sz="2400">
              <a:latin typeface="Times New Roman" charset="0"/>
            </a:endParaRPr>
          </a:p>
        </p:txBody>
      </p:sp>
      <p:sp>
        <p:nvSpPr>
          <p:cNvPr id="258056" name="Text Box 8"/>
          <p:cNvSpPr txBox="1">
            <a:spLocks noChangeArrowheads="1"/>
          </p:cNvSpPr>
          <p:nvPr/>
        </p:nvSpPr>
        <p:spPr bwMode="auto">
          <a:xfrm>
            <a:off x="3587750" y="1828800"/>
            <a:ext cx="2809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latin typeface="Symbol" charset="0"/>
              </a:rPr>
              <a:t>a</a:t>
            </a:r>
            <a:endParaRPr lang="en-US" sz="2400">
              <a:latin typeface="Times New Roman" charset="0"/>
            </a:endParaRPr>
          </a:p>
        </p:txBody>
      </p:sp>
      <p:sp>
        <p:nvSpPr>
          <p:cNvPr id="258057" name="Text Box 9"/>
          <p:cNvSpPr txBox="1">
            <a:spLocks noChangeArrowheads="1"/>
          </p:cNvSpPr>
          <p:nvPr/>
        </p:nvSpPr>
        <p:spPr bwMode="auto">
          <a:xfrm>
            <a:off x="3727450" y="3154363"/>
            <a:ext cx="2825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latin typeface="Symbol" charset="0"/>
              </a:rPr>
              <a:t>a</a:t>
            </a:r>
            <a:endParaRPr lang="en-US" sz="2400">
              <a:latin typeface="Times New Roman" charset="0"/>
            </a:endParaRPr>
          </a:p>
        </p:txBody>
      </p:sp>
      <p:sp>
        <p:nvSpPr>
          <p:cNvPr id="258058" name="Text Box 10"/>
          <p:cNvSpPr txBox="1">
            <a:spLocks noChangeArrowheads="1"/>
          </p:cNvSpPr>
          <p:nvPr/>
        </p:nvSpPr>
        <p:spPr bwMode="auto">
          <a:xfrm>
            <a:off x="914400" y="4876800"/>
            <a:ext cx="2809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latin typeface="Symbol" charset="0"/>
              </a:rPr>
              <a:t>a</a:t>
            </a:r>
            <a:endParaRPr lang="en-US" sz="2400">
              <a:latin typeface="Times New Roman" charset="0"/>
            </a:endParaRPr>
          </a:p>
        </p:txBody>
      </p:sp>
      <p:pic>
        <p:nvPicPr>
          <p:cNvPr id="258059" name="Picture 11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5" y="228600"/>
            <a:ext cx="1795463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8060" name="Text Box 12"/>
          <p:cNvSpPr txBox="1">
            <a:spLocks noChangeArrowheads="1"/>
          </p:cNvSpPr>
          <p:nvPr/>
        </p:nvSpPr>
        <p:spPr bwMode="auto">
          <a:xfrm>
            <a:off x="381000" y="6248400"/>
            <a:ext cx="1447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Comic Sans MS" charset="0"/>
                <a:cs typeface="ＭＳ Ｐゴシック" charset="0"/>
              </a:rPr>
              <a:t>Caballero, Mateo, Bhadeshia</a:t>
            </a:r>
          </a:p>
        </p:txBody>
      </p:sp>
    </p:spTree>
    <p:extLst>
      <p:ext uri="{BB962C8B-B14F-4D97-AF65-F5344CB8AC3E}">
        <p14:creationId xmlns:p14="http://schemas.microsoft.com/office/powerpoint/2010/main" val="1760525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7325"/>
            <a:ext cx="8001000" cy="642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0339" name="Line 3"/>
          <p:cNvSpPr>
            <a:spLocks noChangeShapeType="1"/>
          </p:cNvSpPr>
          <p:nvPr/>
        </p:nvSpPr>
        <p:spPr bwMode="auto">
          <a:xfrm>
            <a:off x="2209800" y="4038600"/>
            <a:ext cx="5715000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0340" name="Group 4"/>
          <p:cNvGrpSpPr>
            <a:grpSpLocks/>
          </p:cNvGrpSpPr>
          <p:nvPr/>
        </p:nvGrpSpPr>
        <p:grpSpPr bwMode="auto">
          <a:xfrm>
            <a:off x="3505200" y="3810000"/>
            <a:ext cx="3657600" cy="457200"/>
            <a:chOff x="2208" y="2400"/>
            <a:chExt cx="2304" cy="288"/>
          </a:xfrm>
        </p:grpSpPr>
        <p:sp>
          <p:nvSpPr>
            <p:cNvPr id="270341" name="AutoShape 5"/>
            <p:cNvSpPr>
              <a:spLocks noChangeArrowheads="1"/>
            </p:cNvSpPr>
            <p:nvPr/>
          </p:nvSpPr>
          <p:spPr bwMode="auto">
            <a:xfrm>
              <a:off x="4368" y="2544"/>
              <a:ext cx="144" cy="144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342" name="AutoShape 6"/>
            <p:cNvSpPr>
              <a:spLocks noChangeArrowheads="1"/>
            </p:cNvSpPr>
            <p:nvPr/>
          </p:nvSpPr>
          <p:spPr bwMode="auto">
            <a:xfrm>
              <a:off x="2208" y="2544"/>
              <a:ext cx="144" cy="144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343" name="AutoShape 7"/>
            <p:cNvSpPr>
              <a:spLocks noChangeArrowheads="1"/>
            </p:cNvSpPr>
            <p:nvPr/>
          </p:nvSpPr>
          <p:spPr bwMode="auto">
            <a:xfrm>
              <a:off x="2496" y="2400"/>
              <a:ext cx="144" cy="144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65324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3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 descr="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63563"/>
            <a:ext cx="7696200" cy="535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2387" name="Text Box 3"/>
          <p:cNvSpPr txBox="1">
            <a:spLocks noChangeArrowheads="1"/>
          </p:cNvSpPr>
          <p:nvPr/>
        </p:nvSpPr>
        <p:spPr bwMode="auto">
          <a:xfrm>
            <a:off x="228600" y="5943600"/>
            <a:ext cx="2819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800080"/>
                </a:solidFill>
                <a:latin typeface="Comic Sans MS" charset="0"/>
                <a:cs typeface="ＭＳ Ｐゴシック" charset="0"/>
              </a:rPr>
              <a:t>Sherif, 2005, Ph.D. thesis, Cambridge</a:t>
            </a:r>
          </a:p>
        </p:txBody>
      </p:sp>
      <p:sp>
        <p:nvSpPr>
          <p:cNvPr id="272388" name="Freeform 4"/>
          <p:cNvSpPr>
            <a:spLocks/>
          </p:cNvSpPr>
          <p:nvPr/>
        </p:nvSpPr>
        <p:spPr bwMode="auto">
          <a:xfrm>
            <a:off x="2286000" y="1143000"/>
            <a:ext cx="5105400" cy="2743200"/>
          </a:xfrm>
          <a:custGeom>
            <a:avLst/>
            <a:gdLst>
              <a:gd name="T0" fmla="*/ 0 w 3216"/>
              <a:gd name="T1" fmla="*/ 0 h 1728"/>
              <a:gd name="T2" fmla="*/ 768 w 3216"/>
              <a:gd name="T3" fmla="*/ 768 h 1728"/>
              <a:gd name="T4" fmla="*/ 2064 w 3216"/>
              <a:gd name="T5" fmla="*/ 1536 h 1728"/>
              <a:gd name="T6" fmla="*/ 3216 w 3216"/>
              <a:gd name="T7" fmla="*/ 1728 h 17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16" h="1728">
                <a:moveTo>
                  <a:pt x="0" y="0"/>
                </a:moveTo>
                <a:cubicBezTo>
                  <a:pt x="212" y="256"/>
                  <a:pt x="424" y="512"/>
                  <a:pt x="768" y="768"/>
                </a:cubicBezTo>
                <a:cubicBezTo>
                  <a:pt x="1112" y="1024"/>
                  <a:pt x="1656" y="1376"/>
                  <a:pt x="2064" y="1536"/>
                </a:cubicBezTo>
                <a:cubicBezTo>
                  <a:pt x="2472" y="1696"/>
                  <a:pt x="2844" y="1712"/>
                  <a:pt x="3216" y="172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44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ut-iceberg-lettu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8"/>
            <a:ext cx="9144000" cy="683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8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530" name="Group 2"/>
          <p:cNvGrpSpPr>
            <a:grpSpLocks/>
          </p:cNvGrpSpPr>
          <p:nvPr/>
        </p:nvGrpSpPr>
        <p:grpSpPr bwMode="auto">
          <a:xfrm>
            <a:off x="381000" y="457200"/>
            <a:ext cx="7772400" cy="6172200"/>
            <a:chOff x="144" y="192"/>
            <a:chExt cx="4896" cy="3888"/>
          </a:xfrm>
        </p:grpSpPr>
        <p:pic>
          <p:nvPicPr>
            <p:cNvPr id="278531" name="Picture 3" descr="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92"/>
              <a:ext cx="3683" cy="3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8532" name="Text Box 4"/>
            <p:cNvSpPr txBox="1">
              <a:spLocks noChangeArrowheads="1"/>
            </p:cNvSpPr>
            <p:nvPr/>
          </p:nvSpPr>
          <p:spPr bwMode="auto">
            <a:xfrm>
              <a:off x="3936" y="336"/>
              <a:ext cx="1104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latin typeface="Arial" charset="0"/>
                  <a:cs typeface="ＭＳ Ｐゴシック" charset="0"/>
                </a:rPr>
                <a:t>Above percolation threshold</a:t>
              </a:r>
            </a:p>
          </p:txBody>
        </p:sp>
      </p:grpSp>
      <p:grpSp>
        <p:nvGrpSpPr>
          <p:cNvPr id="278533" name="Group 5"/>
          <p:cNvGrpSpPr>
            <a:grpSpLocks/>
          </p:cNvGrpSpPr>
          <p:nvPr/>
        </p:nvGrpSpPr>
        <p:grpSpPr bwMode="auto">
          <a:xfrm>
            <a:off x="228600" y="304800"/>
            <a:ext cx="8077200" cy="6400800"/>
            <a:chOff x="144" y="192"/>
            <a:chExt cx="5088" cy="4032"/>
          </a:xfrm>
        </p:grpSpPr>
        <p:pic>
          <p:nvPicPr>
            <p:cNvPr id="278534" name="Picture 6" descr="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92"/>
              <a:ext cx="3796" cy="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8535" name="Text Box 7"/>
            <p:cNvSpPr txBox="1">
              <a:spLocks noChangeArrowheads="1"/>
            </p:cNvSpPr>
            <p:nvPr/>
          </p:nvSpPr>
          <p:spPr bwMode="auto">
            <a:xfrm>
              <a:off x="3936" y="480"/>
              <a:ext cx="1296" cy="7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latin typeface="Arial" charset="0"/>
                  <a:cs typeface="ＭＳ Ｐゴシック" charset="0"/>
                </a:rPr>
                <a:t>Below percolation threshold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9309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655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800080"/>
                </a:solidFill>
                <a:latin typeface="Comic Sans MS" charset="0"/>
                <a:cs typeface="ＭＳ Ｐゴシック" charset="0"/>
              </a:rPr>
              <a:t>Geometrical percolation threshold of overlapping ellipsoids</a:t>
            </a:r>
          </a:p>
        </p:txBody>
      </p:sp>
      <p:sp>
        <p:nvSpPr>
          <p:cNvPr id="280579" name="Rectangle 3"/>
          <p:cNvSpPr>
            <a:spLocks noChangeArrowheads="1"/>
          </p:cNvSpPr>
          <p:nvPr/>
        </p:nvSpPr>
        <p:spPr bwMode="auto">
          <a:xfrm>
            <a:off x="1482725" y="28368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2400">
              <a:latin typeface="Arial" charset="0"/>
              <a:cs typeface="ＭＳ Ｐゴシック" charset="0"/>
            </a:endParaRPr>
          </a:p>
        </p:txBody>
      </p:sp>
      <p:pic>
        <p:nvPicPr>
          <p:cNvPr id="280580" name="Picture 4" descr="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1727200"/>
            <a:ext cx="5648325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969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Box 7"/>
          <p:cNvSpPr txBox="1">
            <a:spLocks noChangeArrowheads="1"/>
          </p:cNvSpPr>
          <p:nvPr/>
        </p:nvSpPr>
        <p:spPr bwMode="auto">
          <a:xfrm>
            <a:off x="34925" y="20638"/>
            <a:ext cx="7416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Hydrogen diffusion</a:t>
            </a:r>
          </a:p>
          <a:p>
            <a:r>
              <a:rPr lang="en-US" sz="20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Fielding</a:t>
            </a:r>
            <a:r>
              <a:rPr lang="en-US" sz="2000" b="0" dirty="0">
                <a:solidFill>
                  <a:srgbClr val="0000FF"/>
                </a:solidFill>
                <a:latin typeface="Arial" charset="0"/>
                <a:cs typeface="Arial" charset="0"/>
              </a:rPr>
              <a:t>, Song, Han, </a:t>
            </a:r>
            <a:r>
              <a:rPr lang="en-US" sz="2000" b="0" dirty="0" err="1">
                <a:solidFill>
                  <a:srgbClr val="0000FF"/>
                </a:solidFill>
                <a:latin typeface="Arial" charset="0"/>
                <a:cs typeface="Arial" charset="0"/>
              </a:rPr>
              <a:t>Bhadeshia</a:t>
            </a:r>
            <a:r>
              <a:rPr lang="en-US" sz="2000" b="0" dirty="0">
                <a:solidFill>
                  <a:srgbClr val="0000FF"/>
                </a:solidFill>
                <a:latin typeface="Arial" charset="0"/>
                <a:cs typeface="Arial" charset="0"/>
              </a:rPr>
              <a:t>, </a:t>
            </a:r>
            <a:r>
              <a:rPr lang="en-US" sz="2000" b="0" dirty="0" err="1">
                <a:solidFill>
                  <a:srgbClr val="0000FF"/>
                </a:solidFill>
                <a:latin typeface="Arial" charset="0"/>
                <a:cs typeface="Arial" charset="0"/>
              </a:rPr>
              <a:t>Suh</a:t>
            </a:r>
            <a:r>
              <a:rPr lang="en-US" sz="2000" b="0" dirty="0">
                <a:solidFill>
                  <a:srgbClr val="0000FF"/>
                </a:solidFill>
                <a:latin typeface="Arial" charset="0"/>
                <a:cs typeface="Arial" charset="0"/>
              </a:rPr>
              <a:t>, Proc. Roy. Soc. A, </a:t>
            </a:r>
            <a:r>
              <a:rPr lang="en-US" sz="20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2014</a:t>
            </a:r>
          </a:p>
          <a:p>
            <a:r>
              <a:rPr lang="en-US" sz="2000" b="0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Kazum</a:t>
            </a:r>
            <a:r>
              <a:rPr lang="en-US" sz="2000" b="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et al. DOI: 10.1007/s11661-016-3677-2</a:t>
            </a:r>
            <a:endParaRPr lang="en-US" sz="2000" b="0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3" descr="perme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13594"/>
            <a:ext cx="5907014" cy="554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1700808"/>
            <a:ext cx="875432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Robert </a:t>
            </a:r>
            <a:r>
              <a:rPr lang="en-US" dirty="0">
                <a:latin typeface="Arial"/>
                <a:cs typeface="Arial"/>
              </a:rPr>
              <a:t>T. </a:t>
            </a:r>
            <a:r>
              <a:rPr lang="en-US" dirty="0" err="1">
                <a:latin typeface="Arial"/>
                <a:cs typeface="Arial"/>
              </a:rPr>
              <a:t>DeHoff</a:t>
            </a:r>
            <a:r>
              <a:rPr lang="en-US" dirty="0">
                <a:latin typeface="Arial"/>
                <a:cs typeface="Arial"/>
              </a:rPr>
              <a:t>, Frederick </a:t>
            </a:r>
            <a:r>
              <a:rPr lang="en-US" dirty="0" err="1">
                <a:latin typeface="Arial"/>
                <a:cs typeface="Arial"/>
              </a:rPr>
              <a:t>Nims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Rhines</a:t>
            </a:r>
            <a:r>
              <a:rPr lang="en-US" dirty="0">
                <a:latin typeface="Arial"/>
                <a:cs typeface="Arial"/>
              </a:rPr>
              <a:t>, University of Florida</a:t>
            </a:r>
          </a:p>
          <a:p>
            <a:r>
              <a:rPr lang="en-US" dirty="0">
                <a:latin typeface="Arial"/>
                <a:cs typeface="Arial"/>
              </a:rPr>
              <a:t>McGraw-Hill, 1968 </a:t>
            </a:r>
            <a:r>
              <a:rPr lang="en-US" dirty="0" smtClean="0">
                <a:latin typeface="Arial"/>
                <a:cs typeface="Arial"/>
              </a:rPr>
              <a:t>- </a:t>
            </a:r>
            <a:r>
              <a:rPr lang="en-US" dirty="0">
                <a:latin typeface="Arial"/>
                <a:cs typeface="Arial"/>
              </a:rPr>
              <a:t>422 </a:t>
            </a:r>
            <a:r>
              <a:rPr lang="en-US" dirty="0" smtClean="0">
                <a:latin typeface="Arial"/>
                <a:cs typeface="Arial"/>
              </a:rPr>
              <a:t>pages</a:t>
            </a:r>
          </a:p>
          <a:p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The Quantitative Description of the Microstructure of Materials</a:t>
            </a:r>
          </a:p>
          <a:p>
            <a:r>
              <a:rPr lang="en-US" dirty="0" smtClean="0">
                <a:latin typeface="Arial"/>
                <a:cs typeface="Arial"/>
              </a:rPr>
              <a:t>by </a:t>
            </a:r>
            <a:r>
              <a:rPr lang="en-US" dirty="0">
                <a:latin typeface="Arial"/>
                <a:cs typeface="Arial"/>
              </a:rPr>
              <a:t>Krzysztof Jan </a:t>
            </a:r>
            <a:r>
              <a:rPr lang="en-US" dirty="0" err="1">
                <a:latin typeface="Arial"/>
                <a:cs typeface="Arial"/>
              </a:rPr>
              <a:t>Kurzydlowski</a:t>
            </a:r>
            <a:r>
              <a:rPr lang="en-US" dirty="0">
                <a:latin typeface="Arial"/>
                <a:cs typeface="Arial"/>
              </a:rPr>
              <a:t>, Brian Ralph, CRC Press, </a:t>
            </a:r>
            <a:r>
              <a:rPr lang="en-US" dirty="0" smtClean="0">
                <a:latin typeface="Arial"/>
                <a:cs typeface="Arial"/>
              </a:rPr>
              <a:t>1995, </a:t>
            </a:r>
          </a:p>
          <a:p>
            <a:r>
              <a:rPr lang="en-US" dirty="0" smtClean="0">
                <a:latin typeface="Arial"/>
                <a:cs typeface="Arial"/>
              </a:rPr>
              <a:t>95 pages</a:t>
            </a: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3254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1028" descr="a.gif                                                          00026851Macintosh HD                   B746BDFA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8001000" cy="37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Text Box 1029"/>
          <p:cNvSpPr txBox="1">
            <a:spLocks noChangeArrowheads="1"/>
          </p:cNvSpPr>
          <p:nvPr/>
        </p:nvSpPr>
        <p:spPr bwMode="auto">
          <a:xfrm>
            <a:off x="762000" y="5105400"/>
            <a:ext cx="7848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Three-dimensional shape of graphite (adapted from Underwood)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371600" y="457200"/>
            <a:ext cx="6553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000" dirty="0">
                <a:latin typeface="Arial"/>
                <a:cs typeface="Arial"/>
              </a:rPr>
              <a:t>Stereological Terms</a:t>
            </a:r>
          </a:p>
        </p:txBody>
      </p:sp>
      <p:pic>
        <p:nvPicPr>
          <p:cNvPr id="10246" name="Picture 6" descr="F:\Teaching\Part.II\Optical.Microscopy\T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6600"/>
            <a:ext cx="8291513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5" y="1340768"/>
            <a:ext cx="8546017" cy="1224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39624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000" dirty="0">
                <a:latin typeface="Arial"/>
                <a:cs typeface="Arial"/>
              </a:rPr>
              <a:t>Volume fraction</a:t>
            </a:r>
          </a:p>
          <a:p>
            <a:pPr>
              <a:spcBef>
                <a:spcPct val="50000"/>
              </a:spcBef>
            </a:pPr>
            <a:r>
              <a:rPr lang="en-GB" sz="4000" dirty="0">
                <a:latin typeface="Arial"/>
                <a:cs typeface="Arial"/>
              </a:rPr>
              <a:t>Area fraction</a:t>
            </a:r>
          </a:p>
        </p:txBody>
      </p:sp>
      <p:pic>
        <p:nvPicPr>
          <p:cNvPr id="11268" name="Picture 4" descr="F:\Teaching\Part.II\Optical.Microscopy\are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8640"/>
            <a:ext cx="4132312" cy="413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B0C13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79513" y="3828654"/>
            <a:ext cx="8568952" cy="2641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3962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000" dirty="0">
                <a:latin typeface="Arial"/>
                <a:cs typeface="Arial"/>
              </a:rPr>
              <a:t>Line fraction</a:t>
            </a:r>
          </a:p>
        </p:txBody>
      </p:sp>
      <p:pic>
        <p:nvPicPr>
          <p:cNvPr id="14340" name="Picture 4" descr="F:\Teaching\Part.II\Optical.Microscopy\are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4800"/>
            <a:ext cx="3057525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5486400" y="990600"/>
            <a:ext cx="26670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 flipV="1">
            <a:off x="5791200" y="381000"/>
            <a:ext cx="76200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 flipH="1">
            <a:off x="6324600" y="457200"/>
            <a:ext cx="1828800" cy="251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7" y="4221088"/>
            <a:ext cx="8974109" cy="1656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3962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000" dirty="0">
                <a:latin typeface="Arial"/>
                <a:cs typeface="Arial"/>
              </a:rPr>
              <a:t>Point fraction</a:t>
            </a:r>
          </a:p>
        </p:txBody>
      </p:sp>
      <p:pic>
        <p:nvPicPr>
          <p:cNvPr id="13317" name="Picture 5" descr="F:\Teaching\Part.II\Optical.Microscopy\area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00462"/>
            <a:ext cx="496855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3861048"/>
            <a:ext cx="2960120" cy="1971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.pot">
  <a:themeElements>
    <a:clrScheme name="Blank Presentation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.pot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414</TotalTime>
  <Words>293</Words>
  <Application>Microsoft Macintosh PowerPoint</Application>
  <PresentationFormat>On-screen Show (4:3)</PresentationFormat>
  <Paragraphs>67</Paragraphs>
  <Slides>43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Blank Presentation.pot</vt:lpstr>
      <vt:lpstr>PowerPoint Presentation</vt:lpstr>
      <vt:lpstr>Stucture of pearlite?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Systematic Errors</vt:lpstr>
      <vt:lpstr>Systematic Errors</vt:lpstr>
      <vt:lpstr>Systematic Errors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Cambridge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hkdb_2</dc:creator>
  <cp:lastModifiedBy>gjgh</cp:lastModifiedBy>
  <cp:revision>86</cp:revision>
  <dcterms:created xsi:type="dcterms:W3CDTF">2002-10-13T15:42:07Z</dcterms:created>
  <dcterms:modified xsi:type="dcterms:W3CDTF">2016-10-04T08:54:20Z</dcterms:modified>
</cp:coreProperties>
</file>