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0" r:id="rId4"/>
    <p:sldId id="271" r:id="rId5"/>
    <p:sldId id="268" r:id="rId6"/>
    <p:sldId id="275" r:id="rId7"/>
    <p:sldId id="269" r:id="rId8"/>
    <p:sldId id="258" r:id="rId9"/>
    <p:sldId id="257" r:id="rId10"/>
    <p:sldId id="259" r:id="rId11"/>
    <p:sldId id="274" r:id="rId12"/>
    <p:sldId id="276" r:id="rId13"/>
    <p:sldId id="272" r:id="rId14"/>
    <p:sldId id="273" r:id="rId15"/>
    <p:sldId id="270" r:id="rId16"/>
    <p:sldId id="278" r:id="rId17"/>
    <p:sldId id="279" r:id="rId18"/>
    <p:sldId id="277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A6326-F47C-6740-B15A-A3A2BD21588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3E626-1A7B-D047-9385-7598C811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8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7EA09-D85F-914F-B149-4674B9B971BB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effective (in</a:t>
            </a:r>
            <a:r>
              <a:rPr lang="en-US" baseline="0" dirty="0" smtClean="0"/>
              <a:t> terms of my time, and monetary cost)</a:t>
            </a:r>
          </a:p>
          <a:p>
            <a:r>
              <a:rPr lang="en-US" dirty="0" smtClean="0"/>
              <a:t>my</a:t>
            </a:r>
            <a:r>
              <a:rPr lang="en-US" baseline="0" dirty="0" smtClean="0"/>
              <a:t> purpose goes beyond this University</a:t>
            </a:r>
          </a:p>
          <a:p>
            <a:r>
              <a:rPr lang="en-US" baseline="0" dirty="0" smtClean="0"/>
              <a:t>Change student perceptions about difficulty, and the University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3E626-1A7B-D047-9385-7598C81194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effective (in</a:t>
            </a:r>
            <a:r>
              <a:rPr lang="en-US" baseline="0" dirty="0" smtClean="0"/>
              <a:t> terms of my time, and monetary cost)</a:t>
            </a:r>
          </a:p>
          <a:p>
            <a:r>
              <a:rPr lang="en-US" dirty="0" smtClean="0"/>
              <a:t>my</a:t>
            </a:r>
            <a:r>
              <a:rPr lang="en-US" baseline="0" dirty="0" smtClean="0"/>
              <a:t> purpose goes beyond this University</a:t>
            </a:r>
          </a:p>
          <a:p>
            <a:r>
              <a:rPr lang="en-US" baseline="0" dirty="0" smtClean="0"/>
              <a:t>Change student perceptions about difficulty, and the University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3E626-1A7B-D047-9385-7598C81194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5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0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3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6E85-6671-5E4C-A232-98371E168431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BBDE-B177-674A-B805-A30C7A44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pn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91" y="5550446"/>
            <a:ext cx="4243162" cy="11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7073" y="390193"/>
            <a:ext cx="81642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aseline="30000" dirty="0">
                <a:latin typeface="Arial"/>
                <a:cs typeface="Arial"/>
              </a:rPr>
              <a:t>On-line tools, </a:t>
            </a:r>
            <a:endParaRPr lang="en-US" sz="7200" baseline="30000" dirty="0" smtClean="0">
              <a:latin typeface="Arial"/>
              <a:cs typeface="Arial"/>
            </a:endParaRPr>
          </a:p>
          <a:p>
            <a:r>
              <a:rPr lang="en-US" sz="7200" baseline="30000" dirty="0" smtClean="0">
                <a:latin typeface="Arial"/>
                <a:cs typeface="Arial"/>
              </a:rPr>
              <a:t>  quality control </a:t>
            </a:r>
          </a:p>
          <a:p>
            <a:r>
              <a:rPr lang="en-US" sz="7200" baseline="30000" dirty="0" smtClean="0">
                <a:latin typeface="Arial"/>
                <a:cs typeface="Arial"/>
              </a:rPr>
              <a:t>    automated </a:t>
            </a:r>
            <a:r>
              <a:rPr lang="en-US" sz="7200" baseline="30000" dirty="0">
                <a:latin typeface="Arial"/>
                <a:cs typeface="Arial"/>
              </a:rPr>
              <a:t>assessment </a:t>
            </a:r>
            <a:r>
              <a:rPr lang="en-US" sz="7200" baseline="30000" dirty="0" smtClean="0">
                <a:latin typeface="Arial"/>
                <a:cs typeface="Arial"/>
              </a:rPr>
              <a:t> </a:t>
            </a:r>
          </a:p>
          <a:p>
            <a:r>
              <a:rPr lang="en-US" sz="7200" baseline="30000" dirty="0" smtClean="0">
                <a:latin typeface="Arial"/>
                <a:cs typeface="Arial"/>
              </a:rPr>
              <a:t>     - </a:t>
            </a:r>
            <a:r>
              <a:rPr lang="en-US" sz="7200" baseline="30000" dirty="0">
                <a:latin typeface="Arial"/>
                <a:cs typeface="Arial"/>
              </a:rPr>
              <a:t>an amateur approach</a:t>
            </a:r>
            <a:endParaRPr lang="en-US" sz="7200" dirty="0">
              <a:latin typeface="Arial"/>
              <a:cs typeface="Arial"/>
            </a:endParaRPr>
          </a:p>
        </p:txBody>
      </p:sp>
      <p:pic>
        <p:nvPicPr>
          <p:cNvPr id="10" name="Picture 9" descr="Screen Shot 2016-04-03 at 12.0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3" y="5615694"/>
            <a:ext cx="3403834" cy="1108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286" y="4061239"/>
            <a:ext cx="83625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3366FF"/>
                </a:solidFill>
              </a:rPr>
              <a:t>www.msm.cam.ac.uk</a:t>
            </a:r>
            <a:r>
              <a:rPr lang="en-US" sz="3200" dirty="0">
                <a:solidFill>
                  <a:srgbClr val="3366FF"/>
                </a:solidFill>
              </a:rPr>
              <a:t>/phase-trans/</a:t>
            </a:r>
            <a:r>
              <a:rPr lang="en-US" sz="3200" dirty="0" err="1">
                <a:solidFill>
                  <a:srgbClr val="3366FF"/>
                </a:solidFill>
              </a:rPr>
              <a:t>teaching.html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5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333" y="6293556"/>
            <a:ext cx="48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2700 applications, 525 accepted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112" y="0"/>
            <a:ext cx="9144000" cy="6038491"/>
            <a:chOff x="14112" y="0"/>
            <a:chExt cx="9144000" cy="6038491"/>
          </a:xfrm>
        </p:grpSpPr>
        <p:pic>
          <p:nvPicPr>
            <p:cNvPr id="4" name="Picture 3" descr="Screen Shot 2016-04-03 at 14.01.3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2" y="0"/>
              <a:ext cx="9144000" cy="60384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7000" y="2624667"/>
              <a:ext cx="1128889" cy="465666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26734" y="3753556"/>
              <a:ext cx="1653822" cy="197555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10289" y="2621845"/>
              <a:ext cx="1625600" cy="28504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482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69" y="101327"/>
            <a:ext cx="5133772" cy="622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Quality: transformative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366"/>
            <a:ext cx="8229600" cy="96766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change perceptions</a:t>
            </a:r>
          </a:p>
          <a:p>
            <a:r>
              <a:rPr lang="en-US" sz="3600" dirty="0" smtClean="0">
                <a:solidFill>
                  <a:srgbClr val="3366FF"/>
                </a:solidFill>
              </a:rPr>
              <a:t>challenge</a:t>
            </a:r>
          </a:p>
          <a:p>
            <a:r>
              <a:rPr lang="en-US" sz="3600" dirty="0" smtClean="0">
                <a:solidFill>
                  <a:srgbClr val="3366FF"/>
                </a:solidFill>
              </a:rPr>
              <a:t>reach further than ever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46" y="218993"/>
            <a:ext cx="3186926" cy="20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5845" r="40931" b="4522"/>
          <a:stretch/>
        </p:blipFill>
        <p:spPr>
          <a:xfrm>
            <a:off x="6074143" y="101327"/>
            <a:ext cx="2736901" cy="5080511"/>
          </a:xfrm>
          <a:prstGeom prst="rect">
            <a:avLst/>
          </a:prstGeom>
        </p:spPr>
      </p:pic>
      <p:pic>
        <p:nvPicPr>
          <p:cNvPr id="4" name="Picture 3" descr="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36" y="3167621"/>
            <a:ext cx="7399164" cy="36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389" y="260832"/>
            <a:ext cx="6905972" cy="622735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….... </a:t>
            </a:r>
            <a:r>
              <a:rPr lang="en-US" dirty="0" smtClean="0"/>
              <a:t>Quality: transformative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366"/>
            <a:ext cx="8229600" cy="96766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immortality</a:t>
            </a:r>
          </a:p>
        </p:txBody>
      </p:sp>
      <p:pic>
        <p:nvPicPr>
          <p:cNvPr id="5" name="Picture 4" descr="Screen Shot 2016-04-05 at 22.07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0" y="1835530"/>
            <a:ext cx="7991380" cy="2210382"/>
          </a:xfrm>
          <a:prstGeom prst="rect">
            <a:avLst/>
          </a:prstGeom>
        </p:spPr>
      </p:pic>
      <p:pic>
        <p:nvPicPr>
          <p:cNvPr id="6" name="Picture 5" descr="Screen Shot 2016-04-05 at 22.09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3" y="4303124"/>
            <a:ext cx="5994400" cy="2311400"/>
          </a:xfrm>
          <a:prstGeom prst="rect">
            <a:avLst/>
          </a:prstGeom>
        </p:spPr>
      </p:pic>
      <p:pic>
        <p:nvPicPr>
          <p:cNvPr id="7" name="Picture 6" descr="Screen Shot 2016-04-05 at 22.10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26" y="4914842"/>
            <a:ext cx="2651674" cy="19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3" y="109823"/>
            <a:ext cx="4312318" cy="6366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Quality: 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51" y="1224966"/>
            <a:ext cx="6584096" cy="196415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huge advantage in creating well-presented, copyright-free materials from time zero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 descr="bainite.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41" y="3791974"/>
            <a:ext cx="1764334" cy="2662161"/>
          </a:xfrm>
          <a:prstGeom prst="rect">
            <a:avLst/>
          </a:prstGeom>
        </p:spPr>
      </p:pic>
      <p:pic>
        <p:nvPicPr>
          <p:cNvPr id="5" name="Picture 4" descr="Crystal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9" y="3791974"/>
            <a:ext cx="1859004" cy="2645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01" y="3785694"/>
            <a:ext cx="1787647" cy="26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41nq1gG-jqL._SX331_BO1,204,203,200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05" y="3791974"/>
            <a:ext cx="1765438" cy="2645505"/>
          </a:xfrm>
          <a:prstGeom prst="rect">
            <a:avLst/>
          </a:prstGeom>
        </p:spPr>
      </p:pic>
      <p:pic>
        <p:nvPicPr>
          <p:cNvPr id="8" name="Picture 7" descr="51UAYs4JvrL._AA160_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96" y="1456225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Quality: fitness for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</a:t>
            </a:r>
          </a:p>
          <a:p>
            <a:pPr>
              <a:lnSpc>
                <a:spcPct val="140000"/>
              </a:lnSpc>
            </a:pPr>
            <a:r>
              <a:rPr lang="en-US" sz="4800" dirty="0" smtClean="0"/>
              <a:t>mistakes and thermodynamics</a:t>
            </a:r>
          </a:p>
          <a:p>
            <a:pPr>
              <a:lnSpc>
                <a:spcPct val="140000"/>
              </a:lnSpc>
            </a:pPr>
            <a:r>
              <a:rPr lang="en-US" sz="4800" dirty="0" smtClean="0"/>
              <a:t>learning and </a:t>
            </a:r>
            <a:r>
              <a:rPr lang="en-US" sz="4800" dirty="0" smtClean="0">
                <a:solidFill>
                  <a:srgbClr val="FF0000"/>
                </a:solidFill>
              </a:rPr>
              <a:t>assessment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947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780" y="208926"/>
            <a:ext cx="73773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Assessment of small numbers (45) and very large numbers of students (&gt;100,000)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075" y="2761146"/>
            <a:ext cx="7363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MOOCs* open-source software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72444" y="3564399"/>
            <a:ext cx="2923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(Harvard, MIT)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82919" y="4727222"/>
            <a:ext cx="7208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Fully automated assessment, which goes far far beyond multiple choice.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2195" y="6295416"/>
            <a:ext cx="30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 smtClean="0"/>
              <a:t>Massive open online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2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49" y="164191"/>
            <a:ext cx="9005951" cy="165816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3366FF"/>
                </a:solidFill>
              </a:rPr>
              <a:t>University of Cambridge does not participate</a:t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(quotes from letter to Harry from Academic Division, on behalf of pro-vice chancellor for education)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8912"/>
            <a:ext cx="8229600" cy="2831442"/>
          </a:xfrm>
        </p:spPr>
        <p:txBody>
          <a:bodyPr/>
          <a:lstStyle/>
          <a:p>
            <a:r>
              <a:rPr lang="en-US" dirty="0" smtClean="0"/>
              <a:t>little enthusiasm in the University</a:t>
            </a:r>
          </a:p>
          <a:p>
            <a:r>
              <a:rPr lang="en-US" dirty="0" smtClean="0"/>
              <a:t>lack of clear business models</a:t>
            </a:r>
          </a:p>
          <a:p>
            <a:r>
              <a:rPr lang="en-US" dirty="0" smtClean="0"/>
              <a:t>implications for the Cambridge `brand’</a:t>
            </a:r>
          </a:p>
          <a:p>
            <a:r>
              <a:rPr lang="en-US" dirty="0" smtClean="0"/>
              <a:t>variable quality </a:t>
            </a:r>
            <a:r>
              <a:rPr lang="is-IS" dirty="0" smtClean="0"/>
              <a:t>…... [amongst] MOOC consortia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816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s-IS" dirty="0" smtClean="0">
                <a:solidFill>
                  <a:srgbClr val="3366FF"/>
                </a:solidFill>
              </a:rPr>
              <a:t>…. but in the good traditions of Cambridge academic freedom, the letter continued ....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654"/>
            <a:ext cx="8229600" cy="4129180"/>
          </a:xfrm>
        </p:spPr>
        <p:txBody>
          <a:bodyPr/>
          <a:lstStyle/>
          <a:p>
            <a:r>
              <a:rPr lang="en-GB" dirty="0"/>
              <a:t>no problem whatsoever if individuals who own the relevant IP wish individually to engage </a:t>
            </a:r>
            <a:endParaRPr lang="en-GB" dirty="0" smtClean="0"/>
          </a:p>
          <a:p>
            <a:r>
              <a:rPr lang="is-IS" dirty="0" smtClean="0"/>
              <a:t>….... </a:t>
            </a:r>
            <a:r>
              <a:rPr lang="en-GB" dirty="0" smtClean="0"/>
              <a:t>provided </a:t>
            </a:r>
            <a:r>
              <a:rPr lang="en-GB" dirty="0"/>
              <a:t>that there is no implication that their offerings come with formal University approval or imply any Cambridge accreditation.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5 at 22.18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93" y="4677085"/>
            <a:ext cx="6370863" cy="1984892"/>
          </a:xfrm>
          <a:prstGeom prst="rect">
            <a:avLst/>
          </a:prstGeom>
        </p:spPr>
      </p:pic>
      <p:pic>
        <p:nvPicPr>
          <p:cNvPr id="5" name="Picture 4" descr="Screen Shot 2016-04-05 at 22.17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74"/>
            <a:ext cx="9144000" cy="2470520"/>
          </a:xfrm>
          <a:prstGeom prst="rect">
            <a:avLst/>
          </a:prstGeom>
        </p:spPr>
      </p:pic>
      <p:pic>
        <p:nvPicPr>
          <p:cNvPr id="6" name="Picture 5" descr="Screen Shot 2016-04-05 at 22.18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008"/>
            <a:ext cx="9144000" cy="23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0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I use MOOCs in Cambridge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asked to complete exercise after each lecture given to live audience</a:t>
            </a:r>
          </a:p>
          <a:p>
            <a:r>
              <a:rPr lang="en-US" dirty="0" smtClean="0"/>
              <a:t>therefore understand what is not understood</a:t>
            </a:r>
          </a:p>
          <a:p>
            <a:r>
              <a:rPr lang="en-US" dirty="0" smtClean="0"/>
              <a:t>supervisions or ad hoc questions</a:t>
            </a:r>
          </a:p>
          <a:p>
            <a:r>
              <a:rPr lang="en-US" dirty="0" smtClean="0"/>
              <a:t>quantitative feedback on MOOC performance in supervision reports</a:t>
            </a:r>
          </a:p>
          <a:p>
            <a:r>
              <a:rPr lang="en-US" dirty="0" smtClean="0"/>
              <a:t>MOOC used in revision before examinations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9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4903788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334000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17700000">
            <a:off x="4576762" y="5016501"/>
            <a:ext cx="9048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stills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 rot="16200000">
            <a:off x="7050881" y="4850607"/>
            <a:ext cx="1900237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calculations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 rot="16200000">
            <a:off x="6407944" y="5020469"/>
            <a:ext cx="1601787" cy="701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worked examples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 rot="16200000">
            <a:off x="5943600" y="5105400"/>
            <a:ext cx="1066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 &amp; A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04800" y="4724400"/>
            <a:ext cx="388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Resource Library for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Metals and Alloys</a:t>
            </a:r>
          </a:p>
        </p:txBody>
      </p:sp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1938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7696200" y="2209800"/>
            <a:ext cx="1219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book reviews,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reviews</a:t>
            </a: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6172200" y="15240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factual stories</a:t>
            </a:r>
          </a:p>
        </p:txBody>
      </p:sp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38100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 use MOOCs in Leuven and POSTECH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Leuven: voluntary examination, with a letter explaining performance on my headed notepaper</a:t>
            </a:r>
          </a:p>
          <a:p>
            <a:r>
              <a:rPr lang="en-US" dirty="0" smtClean="0"/>
              <a:t>POSTECH: MOOCs form the final examination for the course, consistent with POSTECH quality requirements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9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MOOCs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sz="3600" dirty="0" smtClean="0"/>
              <a:t>Not yet on the main </a:t>
            </a:r>
            <a:r>
              <a:rPr lang="en-US" sz="3600" dirty="0" err="1" smtClean="0"/>
              <a:t>edX</a:t>
            </a:r>
            <a:r>
              <a:rPr lang="en-US" sz="3600" dirty="0" smtClean="0"/>
              <a:t> platform</a:t>
            </a:r>
          </a:p>
          <a:p>
            <a:pPr>
              <a:lnSpc>
                <a:spcPct val="130000"/>
              </a:lnSpc>
            </a:pPr>
            <a:r>
              <a:rPr lang="en-US" sz="3600" dirty="0" smtClean="0"/>
              <a:t>Videos are of amateur nature but too expensive to match the other </a:t>
            </a:r>
            <a:r>
              <a:rPr lang="en-US" sz="3600" dirty="0" err="1" smtClean="0"/>
              <a:t>edX</a:t>
            </a:r>
            <a:r>
              <a:rPr lang="en-US" sz="3600" dirty="0" smtClean="0"/>
              <a:t> content</a:t>
            </a:r>
          </a:p>
          <a:p>
            <a:pPr>
              <a:lnSpc>
                <a:spcPct val="130000"/>
              </a:lnSpc>
            </a:pPr>
            <a:r>
              <a:rPr lang="en-US" sz="3600" dirty="0" smtClean="0"/>
              <a:t>Currently useful only in live teaching internationally.</a:t>
            </a:r>
          </a:p>
          <a:p>
            <a:pPr>
              <a:lnSpc>
                <a:spcPct val="130000"/>
              </a:lnSpc>
            </a:pPr>
            <a:r>
              <a:rPr lang="en-US" sz="3600" dirty="0" smtClean="0"/>
              <a:t>Therefore, strictly, OOCs </a:t>
            </a:r>
          </a:p>
        </p:txBody>
      </p:sp>
    </p:spTree>
    <p:extLst>
      <p:ext uri="{BB962C8B-B14F-4D97-AF65-F5344CB8AC3E}">
        <p14:creationId xmlns:p14="http://schemas.microsoft.com/office/powerpoint/2010/main" val="233797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about amateur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cheap</a:t>
            </a:r>
          </a:p>
          <a:p>
            <a:r>
              <a:rPr lang="en-US" dirty="0" smtClean="0"/>
              <a:t>greatly enhances learning</a:t>
            </a:r>
          </a:p>
          <a:p>
            <a:r>
              <a:rPr lang="en-US" dirty="0" smtClean="0"/>
              <a:t>does not require professional help</a:t>
            </a:r>
          </a:p>
          <a:p>
            <a:r>
              <a:rPr lang="en-US" dirty="0" smtClean="0"/>
              <a:t>does not require approval by any authority</a:t>
            </a:r>
          </a:p>
          <a:p>
            <a:r>
              <a:rPr lang="en-US" dirty="0" smtClean="0"/>
              <a:t>a great deal of fun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207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"/>
            <a:ext cx="8229600" cy="6350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Metals and </a:t>
            </a:r>
            <a:r>
              <a:rPr lang="en-US" dirty="0" smtClean="0">
                <a:solidFill>
                  <a:srgbClr val="0000FF"/>
                </a:solidFill>
              </a:rPr>
              <a:t>alloys (2</a:t>
            </a:r>
            <a:r>
              <a:rPr lang="en-US" baseline="30000" dirty="0" smtClean="0">
                <a:solidFill>
                  <a:srgbClr val="0000FF"/>
                </a:solidFill>
              </a:rPr>
              <a:t>nd</a:t>
            </a:r>
            <a:r>
              <a:rPr lang="en-US" dirty="0" smtClean="0">
                <a:solidFill>
                  <a:srgbClr val="0000FF"/>
                </a:solidFill>
              </a:rPr>
              <a:t> year)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Crystallography (3</a:t>
            </a:r>
            <a:r>
              <a:rPr lang="en-US" baseline="30000" dirty="0" smtClean="0">
                <a:solidFill>
                  <a:srgbClr val="660066"/>
                </a:solidFill>
              </a:rPr>
              <a:t>rd</a:t>
            </a:r>
            <a:r>
              <a:rPr lang="en-US" dirty="0" smtClean="0">
                <a:solidFill>
                  <a:srgbClr val="660066"/>
                </a:solidFill>
              </a:rPr>
              <a:t> year)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Metals and alloys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Metallography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Steels (4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year)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Thermodynamics, phase diagrams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Mesoscale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multiscale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modelling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Kinetics, microstructure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modelling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Finite element analysis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theory, patterns, neural networks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Process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modelling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Mathematical crystallography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Laboratory classes, seminars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32659" y="299128"/>
            <a:ext cx="2796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related topics I do not teach but am interested 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41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5 at 18.01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" y="0"/>
            <a:ext cx="672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4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7" y="749300"/>
            <a:ext cx="881489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8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5 at 21.0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541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49022" y="4338219"/>
            <a:ext cx="5424706" cy="2207700"/>
            <a:chOff x="1349022" y="4338219"/>
            <a:chExt cx="5424706" cy="2207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9022" y="4338219"/>
              <a:ext cx="4703064" cy="9768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3444" y="5558367"/>
              <a:ext cx="5320284" cy="98755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3213100"/>
            <a:ext cx="5055809" cy="5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5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16857"/>
            <a:ext cx="7506457" cy="3759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9400" y="238780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2015</a:t>
            </a:r>
            <a:endParaRPr lang="en-US" sz="2800" dirty="0"/>
          </a:p>
        </p:txBody>
      </p:sp>
      <p:pic>
        <p:nvPicPr>
          <p:cNvPr id="2" name="Picture 1" descr="a.p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" y="4500670"/>
            <a:ext cx="8562630" cy="21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cost effective</a:t>
            </a:r>
          </a:p>
          <a:p>
            <a:r>
              <a:rPr lang="en-US" sz="5400" dirty="0"/>
              <a:t>t</a:t>
            </a:r>
            <a:r>
              <a:rPr lang="en-US" sz="5400" dirty="0" smtClean="0"/>
              <a:t>ransformative</a:t>
            </a:r>
          </a:p>
          <a:p>
            <a:r>
              <a:rPr lang="en-US" sz="5400" dirty="0"/>
              <a:t>c</a:t>
            </a:r>
            <a:r>
              <a:rPr lang="en-US" sz="5400" dirty="0" smtClean="0"/>
              <a:t>opyright issues</a:t>
            </a:r>
          </a:p>
          <a:p>
            <a:r>
              <a:rPr lang="en-US" sz="5400" dirty="0" smtClean="0"/>
              <a:t>fitness for purpose</a:t>
            </a:r>
          </a:p>
        </p:txBody>
      </p:sp>
    </p:spTree>
    <p:extLst>
      <p:ext uri="{BB962C8B-B14F-4D97-AF65-F5344CB8AC3E}">
        <p14:creationId xmlns:p14="http://schemas.microsoft.com/office/powerpoint/2010/main" val="376808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7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Quality: cost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28" y="981568"/>
            <a:ext cx="8229600" cy="1165578"/>
          </a:xfrm>
        </p:spPr>
        <p:txBody>
          <a:bodyPr>
            <a:noAutofit/>
          </a:bodyPr>
          <a:lstStyle/>
          <a:p>
            <a:r>
              <a:rPr lang="en-US" sz="5400" dirty="0" smtClean="0"/>
              <a:t>cost effective</a:t>
            </a:r>
          </a:p>
          <a:p>
            <a:pPr marL="0" indent="0">
              <a:buNone/>
            </a:pPr>
            <a:endParaRPr lang="en-US" sz="5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9156" y="1912618"/>
            <a:ext cx="33906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Courier New"/>
              <a:buChar char="o"/>
            </a:pPr>
            <a:r>
              <a:rPr lang="en-US" sz="4400" dirty="0"/>
              <a:t>money</a:t>
            </a:r>
          </a:p>
          <a:p>
            <a:pPr marL="571500" indent="-571500">
              <a:buFont typeface="Courier New"/>
              <a:buChar char="o"/>
            </a:pPr>
            <a:r>
              <a:rPr lang="en-US" sz="4400" dirty="0" smtClean="0"/>
              <a:t>latent costs</a:t>
            </a:r>
          </a:p>
          <a:p>
            <a:pPr marL="571500" indent="-571500">
              <a:buFont typeface="Courier New"/>
              <a:buChar char="o"/>
            </a:pPr>
            <a:r>
              <a:rPr lang="en-US" sz="4400" dirty="0"/>
              <a:t>time</a:t>
            </a:r>
          </a:p>
          <a:p>
            <a:pPr marL="571500" indent="-571500">
              <a:buFont typeface="Courier New"/>
              <a:buChar char="o"/>
            </a:pPr>
            <a:endParaRPr lang="en-US" sz="4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12339" y="1761193"/>
            <a:ext cx="5688380" cy="622582"/>
            <a:chOff x="3644999" y="1761193"/>
            <a:chExt cx="5455719" cy="808471"/>
          </a:xfrm>
        </p:grpSpPr>
        <p:sp>
          <p:nvSpPr>
            <p:cNvPr id="8" name="TextBox 7"/>
            <p:cNvSpPr txBox="1"/>
            <p:nvPr/>
          </p:nvSpPr>
          <p:spPr>
            <a:xfrm>
              <a:off x="4439917" y="1761193"/>
              <a:ext cx="4660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Zero cost other than network traffic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3644999" y="2222858"/>
              <a:ext cx="726508" cy="346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740436" y="2282876"/>
            <a:ext cx="4240764" cy="1045284"/>
            <a:chOff x="4740436" y="2233521"/>
            <a:chExt cx="4240764" cy="1289187"/>
          </a:xfrm>
        </p:grpSpPr>
        <p:sp>
          <p:nvSpPr>
            <p:cNvPr id="12" name="TextBox 11"/>
            <p:cNvSpPr txBox="1"/>
            <p:nvPr/>
          </p:nvSpPr>
          <p:spPr>
            <a:xfrm>
              <a:off x="4740436" y="2497809"/>
              <a:ext cx="4240764" cy="102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network traffic 60 Tb per annum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total cost per annum £1000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89477" y="2233521"/>
              <a:ext cx="0" cy="2918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499585" y="3315690"/>
            <a:ext cx="5082155" cy="3305994"/>
            <a:chOff x="3499585" y="3315690"/>
            <a:chExt cx="5082155" cy="3305994"/>
          </a:xfrm>
        </p:grpSpPr>
        <p:pic>
          <p:nvPicPr>
            <p:cNvPr id="21" name="Picture 20" descr="IMG_20160404_09515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418" y="3557692"/>
              <a:ext cx="4085322" cy="3063992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3499585" y="3315690"/>
              <a:ext cx="996833" cy="14833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46968" y="3945865"/>
            <a:ext cx="2342959" cy="1376841"/>
            <a:chOff x="1046968" y="3945865"/>
            <a:chExt cx="2342959" cy="1376841"/>
          </a:xfrm>
        </p:grpSpPr>
        <p:sp>
          <p:nvSpPr>
            <p:cNvPr id="34" name="TextBox 33"/>
            <p:cNvSpPr txBox="1"/>
            <p:nvPr/>
          </p:nvSpPr>
          <p:spPr>
            <a:xfrm>
              <a:off x="1046968" y="4614820"/>
              <a:ext cx="2342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FF"/>
                  </a:solidFill>
                </a:rPr>
                <a:t>Zero cost?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064852" y="3945865"/>
              <a:ext cx="19389" cy="8531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55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542</Words>
  <Application>Microsoft Macintosh PowerPoint</Application>
  <PresentationFormat>On-screen Show (4:3)</PresentationFormat>
  <Paragraphs>102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</vt:lpstr>
      <vt:lpstr>Quality: cost effective?</vt:lpstr>
      <vt:lpstr>PowerPoint Presentation</vt:lpstr>
      <vt:lpstr>Quality: transformative</vt:lpstr>
      <vt:lpstr>….... Quality: transformative</vt:lpstr>
      <vt:lpstr>Quality: copyright</vt:lpstr>
      <vt:lpstr>Quality: fitness for purpose</vt:lpstr>
      <vt:lpstr>PowerPoint Presentation</vt:lpstr>
      <vt:lpstr>University of Cambridge does not participate (quotes from letter to Harry from Academic Division, on behalf of pro-vice chancellor for education)</vt:lpstr>
      <vt:lpstr>…. but in the good traditions of Cambridge academic freedom, the letter continued ....</vt:lpstr>
      <vt:lpstr>PowerPoint Presentation</vt:lpstr>
      <vt:lpstr>How I use MOOCs in Cambridge</vt:lpstr>
      <vt:lpstr>How I use MOOCs in Leuven and POSTECH</vt:lpstr>
      <vt:lpstr>My MOOCs</vt:lpstr>
      <vt:lpstr>Conclusions about amateur approach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gjgh</dc:creator>
  <cp:lastModifiedBy>gjgh</cp:lastModifiedBy>
  <cp:revision>83</cp:revision>
  <dcterms:created xsi:type="dcterms:W3CDTF">2016-04-03T11:03:38Z</dcterms:created>
  <dcterms:modified xsi:type="dcterms:W3CDTF">2016-04-06T22:20:48Z</dcterms:modified>
</cp:coreProperties>
</file>