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329" r:id="rId3"/>
    <p:sldId id="304" r:id="rId4"/>
    <p:sldId id="258" r:id="rId5"/>
    <p:sldId id="257" r:id="rId6"/>
    <p:sldId id="326" r:id="rId7"/>
    <p:sldId id="300" r:id="rId8"/>
    <p:sldId id="263" r:id="rId9"/>
    <p:sldId id="262" r:id="rId10"/>
    <p:sldId id="264" r:id="rId11"/>
    <p:sldId id="307" r:id="rId12"/>
    <p:sldId id="305" r:id="rId13"/>
    <p:sldId id="308" r:id="rId14"/>
    <p:sldId id="269" r:id="rId15"/>
    <p:sldId id="268" r:id="rId16"/>
    <p:sldId id="275" r:id="rId17"/>
    <p:sldId id="276" r:id="rId18"/>
    <p:sldId id="277" r:id="rId19"/>
    <p:sldId id="282" r:id="rId20"/>
    <p:sldId id="297" r:id="rId21"/>
    <p:sldId id="283" r:id="rId22"/>
    <p:sldId id="285" r:id="rId23"/>
    <p:sldId id="286" r:id="rId24"/>
    <p:sldId id="287" r:id="rId25"/>
    <p:sldId id="288" r:id="rId26"/>
    <p:sldId id="281" r:id="rId27"/>
    <p:sldId id="309" r:id="rId28"/>
    <p:sldId id="296" r:id="rId29"/>
    <p:sldId id="310" r:id="rId30"/>
    <p:sldId id="311" r:id="rId31"/>
    <p:sldId id="328" r:id="rId32"/>
    <p:sldId id="298" r:id="rId33"/>
    <p:sldId id="327" r:id="rId34"/>
    <p:sldId id="322" r:id="rId35"/>
    <p:sldId id="323" r:id="rId36"/>
    <p:sldId id="325" r:id="rId37"/>
    <p:sldId id="312" r:id="rId38"/>
    <p:sldId id="273" r:id="rId39"/>
    <p:sldId id="313" r:id="rId40"/>
    <p:sldId id="274" r:id="rId41"/>
    <p:sldId id="301" r:id="rId42"/>
    <p:sldId id="302" r:id="rId43"/>
    <p:sldId id="303" r:id="rId44"/>
    <p:sldId id="316" r:id="rId45"/>
    <p:sldId id="315" r:id="rId46"/>
    <p:sldId id="319" r:id="rId47"/>
    <p:sldId id="318" r:id="rId48"/>
    <p:sldId id="314" r:id="rId49"/>
    <p:sldId id="317" r:id="rId50"/>
    <p:sldId id="320" r:id="rId51"/>
    <p:sldId id="321" r:id="rId52"/>
    <p:sldId id="324" r:id="rId53"/>
    <p:sldId id="330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590" autoAdjust="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10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A5DE5-D563-894F-AFB4-707BE0EE0E3A}" type="datetimeFigureOut">
              <a:rPr lang="en-US" smtClean="0"/>
              <a:t>03/03/16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85C0C-1C3C-3F49-A8AD-BE11ECFA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54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2C0ECA-1B95-5140-B8A5-749BE4B805C9}" type="slidenum">
              <a:rPr lang="en-US"/>
              <a:pPr/>
              <a:t>10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856B74-F491-224A-B296-718F55DB7066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E2DE75-32E7-D64E-BB1D-46BF41B1EFF2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5DC934-0A7C-124E-8BB1-7C41BBEF0E8C}" type="slidenum">
              <a:rPr lang="en-GB"/>
              <a:pPr/>
              <a:t>16</a:t>
            </a:fld>
            <a:endParaRPr lang="en-GB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56F642-8AC7-C041-BA7A-AC67B19681E7}" type="slidenum">
              <a:rPr lang="en-GB"/>
              <a:pPr/>
              <a:t>17</a:t>
            </a:fld>
            <a:endParaRPr lang="en-GB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0ABCDD-8D6B-B241-BEF8-460E9BB31E90}" type="slidenum">
              <a:rPr lang="en-GB"/>
              <a:pPr/>
              <a:t>18</a:t>
            </a:fld>
            <a:endParaRPr lang="en-GB"/>
          </a:p>
        </p:txBody>
      </p:sp>
      <p:sp>
        <p:nvSpPr>
          <p:cNvPr id="45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ko-KR" altLang="en-US">
              <a:latin typeface="맑은 고딕" charset="0"/>
              <a:ea typeface="맑은 고딕" charset="0"/>
            </a:endParaRPr>
          </a:p>
        </p:txBody>
      </p:sp>
      <p:sp>
        <p:nvSpPr>
          <p:cNvPr id="5325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B0E4124C-9DE9-E34E-AADC-4EE0EE8C300B}" type="slidenum">
              <a:rPr lang="en-US" altLang="ko-KR"/>
              <a:pPr eaLnBrk="1" hangingPunct="1"/>
              <a:t>49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85C0C-1C3C-3F49-A8AD-BE11ECFA244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88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03/03/16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4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03/03/16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68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03/03/16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46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03/03/16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89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03/03/16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03/03/16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12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03/03/16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58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03/03/16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1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03/03/16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20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03/03/16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36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03/03/16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726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C2575-5823-3F40-9BC8-39D36D5755AB}" type="datetimeFigureOut">
              <a:rPr lang="en-US" smtClean="0"/>
              <a:t>03/03/16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2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6555"/>
            <a:ext cx="7772400" cy="1470025"/>
          </a:xfrm>
        </p:spPr>
        <p:txBody>
          <a:bodyPr/>
          <a:lstStyle/>
          <a:p>
            <a:r>
              <a:rPr lang="en-US" dirty="0" smtClean="0"/>
              <a:t>Strength of strong materials:</a:t>
            </a:r>
            <a:br>
              <a:rPr lang="en-US" dirty="0" smtClean="0"/>
            </a:br>
            <a:r>
              <a:rPr lang="en-US" dirty="0" err="1" smtClean="0"/>
              <a:t>graphene</a:t>
            </a:r>
            <a:r>
              <a:rPr lang="en-US" dirty="0" smtClean="0"/>
              <a:t>, spider’s silk and steel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74" y="2610440"/>
            <a:ext cx="8641028" cy="711166"/>
          </a:xfrm>
        </p:spPr>
        <p:txBody>
          <a:bodyPr>
            <a:noAutofit/>
          </a:bodyPr>
          <a:lstStyle/>
          <a:p>
            <a:r>
              <a:rPr lang="en-US" sz="4000" dirty="0" err="1" smtClean="0">
                <a:solidFill>
                  <a:srgbClr val="0000FF"/>
                </a:solidFill>
              </a:rPr>
              <a:t>www.msm.cam.ac.uk</a:t>
            </a:r>
            <a:r>
              <a:rPr lang="en-US" sz="4000" dirty="0" smtClean="0">
                <a:solidFill>
                  <a:srgbClr val="0000FF"/>
                </a:solidFill>
              </a:rPr>
              <a:t>/phase-trans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736" y="4987157"/>
            <a:ext cx="3287713" cy="90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9" descr="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9" y="3504037"/>
            <a:ext cx="3353963" cy="335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82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r>
              <a:rPr lang="en-US"/>
              <a:t>Design a new bearing steel</a:t>
            </a:r>
          </a:p>
        </p:txBody>
      </p:sp>
      <p:pic>
        <p:nvPicPr>
          <p:cNvPr id="3076" name="Picture 4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200"/>
            <a:ext cx="426402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31950"/>
            <a:ext cx="8610600" cy="484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791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3600" y="317500"/>
            <a:ext cx="43944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ideal strength?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181100"/>
            <a:ext cx="8371442" cy="516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7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8462"/>
          </a:xfrm>
        </p:spPr>
        <p:txBody>
          <a:bodyPr/>
          <a:lstStyle/>
          <a:p>
            <a:r>
              <a:rPr lang="en-US" dirty="0" smtClean="0"/>
              <a:t>BCC iron weakest along &lt;100&gt;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557" y="1438937"/>
            <a:ext cx="6142864" cy="5161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07796" y="2186201"/>
            <a:ext cx="230709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Clatterbuck</a:t>
            </a:r>
            <a:r>
              <a:rPr lang="en-US" sz="2400" dirty="0" smtClean="0">
                <a:solidFill>
                  <a:srgbClr val="0000FF"/>
                </a:solidFill>
              </a:rPr>
              <a:t> et al.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Phil. Mag. </a:t>
            </a:r>
            <a:r>
              <a:rPr lang="en-US" sz="2400" dirty="0" err="1" smtClean="0">
                <a:solidFill>
                  <a:srgbClr val="0000FF"/>
                </a:solidFill>
              </a:rPr>
              <a:t>Lett</a:t>
            </a:r>
            <a:r>
              <a:rPr lang="en-US" sz="2400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2002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703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1148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3" descr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28800"/>
            <a:ext cx="4456113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4"/>
          <p:cNvSpPr txBox="1">
            <a:spLocks noChangeArrowheads="1"/>
          </p:cNvSpPr>
          <p:nvPr/>
        </p:nvSpPr>
        <p:spPr bwMode="auto">
          <a:xfrm>
            <a:off x="533400" y="37338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>
                <a:latin typeface="Arial" charset="0"/>
              </a:rPr>
              <a:t>The Bain strain</a:t>
            </a:r>
          </a:p>
        </p:txBody>
      </p:sp>
      <p:pic>
        <p:nvPicPr>
          <p:cNvPr id="75780" name="Picture 5" descr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67200"/>
            <a:ext cx="25193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Line 6"/>
          <p:cNvSpPr>
            <a:spLocks noChangeShapeType="1"/>
          </p:cNvSpPr>
          <p:nvPr/>
        </p:nvSpPr>
        <p:spPr bwMode="auto">
          <a:xfrm>
            <a:off x="4800600" y="1066800"/>
            <a:ext cx="609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Line 7"/>
          <p:cNvSpPr>
            <a:spLocks noChangeShapeType="1"/>
          </p:cNvSpPr>
          <p:nvPr/>
        </p:nvSpPr>
        <p:spPr bwMode="auto">
          <a:xfrm flipH="1">
            <a:off x="3581400" y="4114800"/>
            <a:ext cx="762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3" name="Rectangle 8"/>
          <p:cNvSpPr>
            <a:spLocks noChangeArrowheads="1"/>
          </p:cNvSpPr>
          <p:nvPr/>
        </p:nvSpPr>
        <p:spPr bwMode="auto">
          <a:xfrm>
            <a:off x="5040313" y="53816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b="0">
              <a:latin typeface="Arial" charset="0"/>
            </a:endParaRPr>
          </a:p>
        </p:txBody>
      </p:sp>
      <p:pic>
        <p:nvPicPr>
          <p:cNvPr id="75784" name="Picture 9" descr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76800"/>
            <a:ext cx="3074988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10" descr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638800"/>
            <a:ext cx="575627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526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378" y="387867"/>
            <a:ext cx="7626994" cy="2548329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/>
              <a:t>What is the maximum strength of iron when pulled along its weakest direction?</a:t>
            </a:r>
            <a:endParaRPr lang="en-US" sz="4800" dirty="0"/>
          </a:p>
        </p:txBody>
      </p:sp>
      <p:grpSp>
        <p:nvGrpSpPr>
          <p:cNvPr id="3" name="Group 2"/>
          <p:cNvGrpSpPr/>
          <p:nvPr/>
        </p:nvGrpSpPr>
        <p:grpSpPr>
          <a:xfrm>
            <a:off x="618889" y="3266209"/>
            <a:ext cx="6012283" cy="2593435"/>
            <a:chOff x="618889" y="3266209"/>
            <a:chExt cx="6012283" cy="2593435"/>
          </a:xfrm>
        </p:grpSpPr>
        <p:sp>
          <p:nvSpPr>
            <p:cNvPr id="2" name="TextBox 1"/>
            <p:cNvSpPr txBox="1"/>
            <p:nvPr/>
          </p:nvSpPr>
          <p:spPr>
            <a:xfrm>
              <a:off x="618889" y="5028647"/>
              <a:ext cx="601228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solidFill>
                    <a:srgbClr val="0000FF"/>
                  </a:solidFill>
                </a:rPr>
                <a:t>remember this number</a:t>
              </a:r>
              <a:endParaRPr lang="en-US" sz="4800" dirty="0">
                <a:solidFill>
                  <a:srgbClr val="0000FF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30885" y="3266209"/>
              <a:ext cx="325322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/>
                <a:t>14.5 </a:t>
              </a:r>
              <a:r>
                <a:rPr lang="en-US" sz="6600" dirty="0" err="1" smtClean="0"/>
                <a:t>GPa</a:t>
              </a:r>
              <a:endParaRPr lang="en-US" sz="6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55293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03" y="981525"/>
            <a:ext cx="7038640" cy="5421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135530"/>
            <a:ext cx="24753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3366FF"/>
                </a:solidFill>
              </a:rPr>
              <a:t>Brenner:1956</a:t>
            </a:r>
            <a:endParaRPr lang="en-US" sz="3200" dirty="0">
              <a:solidFill>
                <a:srgbClr val="3366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172" y="427326"/>
            <a:ext cx="3340282" cy="26868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195" y="242660"/>
            <a:ext cx="37152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Single crystals of iron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45629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497" y="701675"/>
            <a:ext cx="5867400" cy="567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195" y="1092850"/>
            <a:ext cx="24511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Commercial alloy made by Kobe Steel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5859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4813"/>
            <a:ext cx="7391400" cy="611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383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8229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>
                <a:solidFill>
                  <a:srgbClr val="800000"/>
                </a:solidFill>
                <a:latin typeface="Comic Sans MS" charset="0"/>
              </a:rPr>
              <a:t>1 Denier</a:t>
            </a:r>
            <a:r>
              <a:rPr lang="en-GB" sz="3600">
                <a:latin typeface="Comic Sans MS" charset="0"/>
              </a:rPr>
              <a:t>: weight in grams, of 9 km of fibre</a:t>
            </a:r>
          </a:p>
        </p:txBody>
      </p:sp>
      <p:sp>
        <p:nvSpPr>
          <p:cNvPr id="427011" name="Text Box 3"/>
          <p:cNvSpPr txBox="1">
            <a:spLocks noChangeArrowheads="1"/>
          </p:cNvSpPr>
          <p:nvPr/>
        </p:nvSpPr>
        <p:spPr bwMode="auto">
          <a:xfrm>
            <a:off x="3124200" y="1143000"/>
            <a:ext cx="4495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800">
                <a:latin typeface="Comic Sans MS" charset="0"/>
              </a:rPr>
              <a:t> 50-10 Denier</a:t>
            </a:r>
          </a:p>
        </p:txBody>
      </p:sp>
      <p:sp>
        <p:nvSpPr>
          <p:cNvPr id="427012" name="Text Box 4"/>
          <p:cNvSpPr txBox="1">
            <a:spLocks noChangeArrowheads="1"/>
          </p:cNvSpPr>
          <p:nvPr/>
        </p:nvSpPr>
        <p:spPr bwMode="auto">
          <a:xfrm>
            <a:off x="1905000" y="5753100"/>
            <a:ext cx="4724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000">
                <a:latin typeface="Comic Sans MS" charset="0"/>
              </a:rPr>
              <a:t>Scifer is 9 Denier</a:t>
            </a:r>
          </a:p>
        </p:txBody>
      </p:sp>
      <p:pic>
        <p:nvPicPr>
          <p:cNvPr id="427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4"/>
          <a:stretch>
            <a:fillRect/>
          </a:stretch>
        </p:blipFill>
        <p:spPr bwMode="auto">
          <a:xfrm>
            <a:off x="4343400" y="2590800"/>
            <a:ext cx="4049713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7014" name="Line 6"/>
          <p:cNvSpPr>
            <a:spLocks noChangeShapeType="1"/>
          </p:cNvSpPr>
          <p:nvPr/>
        </p:nvSpPr>
        <p:spPr bwMode="auto">
          <a:xfrm flipH="1">
            <a:off x="3200400" y="2057400"/>
            <a:ext cx="137160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270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67000"/>
            <a:ext cx="20002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7016" name="Line 8"/>
          <p:cNvSpPr>
            <a:spLocks noChangeShapeType="1"/>
          </p:cNvSpPr>
          <p:nvPr/>
        </p:nvSpPr>
        <p:spPr bwMode="auto">
          <a:xfrm>
            <a:off x="4724400" y="2209800"/>
            <a:ext cx="1143000" cy="685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66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1" name="Text Box 3"/>
          <p:cNvSpPr txBox="1">
            <a:spLocks noChangeArrowheads="1"/>
          </p:cNvSpPr>
          <p:nvPr/>
        </p:nvSpPr>
        <p:spPr bwMode="auto">
          <a:xfrm>
            <a:off x="609600" y="457200"/>
            <a:ext cx="8201025" cy="1862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latin typeface="Arial"/>
                <a:cs typeface="Arial"/>
              </a:rPr>
              <a:t>Claimed strength of carbon nanotube is 130 GPa</a:t>
            </a:r>
          </a:p>
          <a:p>
            <a:pPr>
              <a:spcBef>
                <a:spcPct val="50000"/>
              </a:spcBef>
            </a:pPr>
            <a:r>
              <a:rPr lang="en-US">
                <a:latin typeface="Arial"/>
                <a:cs typeface="Arial"/>
              </a:rPr>
              <a:t>Edwards, Acta Astronautica, 2000</a:t>
            </a:r>
          </a:p>
        </p:txBody>
      </p:sp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533400" y="3871913"/>
            <a:ext cx="8201025" cy="11849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latin typeface="Arial"/>
                <a:cs typeface="Arial"/>
              </a:rPr>
              <a:t>Claimed modulus is 1.2 TPa</a:t>
            </a:r>
          </a:p>
          <a:p>
            <a:pPr>
              <a:spcBef>
                <a:spcPct val="50000"/>
              </a:spcBef>
            </a:pPr>
            <a:r>
              <a:rPr lang="en-US">
                <a:latin typeface="Arial"/>
                <a:cs typeface="Arial"/>
              </a:rPr>
              <a:t>Terrones </a:t>
            </a:r>
            <a:r>
              <a:rPr lang="en-US" i="1">
                <a:latin typeface="Arial"/>
                <a:cs typeface="Arial"/>
              </a:rPr>
              <a:t>et al.,</a:t>
            </a:r>
            <a:r>
              <a:rPr lang="en-US">
                <a:latin typeface="Arial"/>
                <a:cs typeface="Arial"/>
              </a:rPr>
              <a:t> Phil. Trans. Roy. Soc., 2004</a:t>
            </a:r>
            <a:endParaRPr lang="en-US" sz="4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8542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Focus on structural materials and how to assess them.</a:t>
            </a:r>
          </a:p>
          <a:p>
            <a:r>
              <a:rPr lang="en-US" sz="4800" dirty="0" smtClean="0"/>
              <a:t>Study two incredibly successful materials</a:t>
            </a:r>
          </a:p>
          <a:p>
            <a:r>
              <a:rPr lang="en-US" sz="4800" dirty="0" smtClean="0"/>
              <a:t>Study one new material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95344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is the strength of nanotube calculated?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29260" y="1685482"/>
            <a:ext cx="3727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By ignoring the empty space within the nanotube</a:t>
            </a:r>
            <a:endParaRPr lang="en-US" sz="2400" dirty="0"/>
          </a:p>
        </p:txBody>
      </p:sp>
      <p:pic>
        <p:nvPicPr>
          <p:cNvPr id="6" name="Picture 5" descr="cq5dam.web.1280.128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60" y="1417638"/>
            <a:ext cx="5080000" cy="50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3883" y="5447169"/>
            <a:ext cx="490733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Therefore strength of steel, which has 32% space unoccupied, is greater by 47% than reported since time zero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690957" y="3199281"/>
            <a:ext cx="2876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But let us ignore this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330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8" y="2452688"/>
            <a:ext cx="1433512" cy="14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3716" name="Oval 4"/>
          <p:cNvSpPr>
            <a:spLocks noChangeArrowheads="1"/>
          </p:cNvSpPr>
          <p:nvPr/>
        </p:nvSpPr>
        <p:spPr bwMode="auto">
          <a:xfrm rot="600000">
            <a:off x="320675" y="2354263"/>
            <a:ext cx="7162800" cy="12954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43717" name="Rectangle 5"/>
          <p:cNvSpPr>
            <a:spLocks noChangeArrowheads="1"/>
          </p:cNvSpPr>
          <p:nvPr/>
        </p:nvSpPr>
        <p:spPr bwMode="auto">
          <a:xfrm>
            <a:off x="8763000" y="2438400"/>
            <a:ext cx="1524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43718" name="Line 6"/>
          <p:cNvSpPr>
            <a:spLocks noChangeShapeType="1"/>
          </p:cNvSpPr>
          <p:nvPr/>
        </p:nvSpPr>
        <p:spPr bwMode="auto">
          <a:xfrm flipV="1">
            <a:off x="4495800" y="2514600"/>
            <a:ext cx="434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43719" name="Line 7"/>
          <p:cNvSpPr>
            <a:spLocks noChangeShapeType="1"/>
          </p:cNvSpPr>
          <p:nvPr/>
        </p:nvSpPr>
        <p:spPr bwMode="auto">
          <a:xfrm flipH="1" flipV="1">
            <a:off x="457200" y="2438400"/>
            <a:ext cx="2667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43720" name="Text Box 8"/>
          <p:cNvSpPr txBox="1">
            <a:spLocks noChangeArrowheads="1"/>
          </p:cNvSpPr>
          <p:nvPr/>
        </p:nvSpPr>
        <p:spPr bwMode="auto">
          <a:xfrm rot="600000">
            <a:off x="1069975" y="2438400"/>
            <a:ext cx="12954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/>
                <a:cs typeface="Arial"/>
              </a:rPr>
              <a:t>36000 km</a:t>
            </a:r>
          </a:p>
        </p:txBody>
      </p:sp>
      <p:sp>
        <p:nvSpPr>
          <p:cNvPr id="243721" name="Oval 9"/>
          <p:cNvSpPr>
            <a:spLocks noChangeArrowheads="1"/>
          </p:cNvSpPr>
          <p:nvPr/>
        </p:nvSpPr>
        <p:spPr bwMode="auto">
          <a:xfrm>
            <a:off x="6096000" y="2819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43722" name="Line 10"/>
          <p:cNvSpPr>
            <a:spLocks noChangeShapeType="1"/>
          </p:cNvSpPr>
          <p:nvPr/>
        </p:nvSpPr>
        <p:spPr bwMode="auto">
          <a:xfrm flipH="1">
            <a:off x="5029200" y="3048000"/>
            <a:ext cx="990600" cy="152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43723" name="Line 11"/>
          <p:cNvSpPr>
            <a:spLocks noChangeShapeType="1"/>
          </p:cNvSpPr>
          <p:nvPr/>
        </p:nvSpPr>
        <p:spPr bwMode="auto">
          <a:xfrm flipV="1">
            <a:off x="6248400" y="2514600"/>
            <a:ext cx="1143000" cy="152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43724" name="Text Box 12"/>
          <p:cNvSpPr txBox="1">
            <a:spLocks noChangeArrowheads="1"/>
          </p:cNvSpPr>
          <p:nvPr/>
        </p:nvSpPr>
        <p:spPr bwMode="auto">
          <a:xfrm>
            <a:off x="304800" y="5334000"/>
            <a:ext cx="5486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00FF"/>
                </a:solidFill>
                <a:latin typeface="Arial"/>
                <a:cs typeface="Arial"/>
              </a:rPr>
              <a:t>tethered space </a:t>
            </a:r>
            <a:r>
              <a:rPr lang="en-US" sz="3600" dirty="0" smtClean="0">
                <a:solidFill>
                  <a:srgbClr val="0000FF"/>
                </a:solidFill>
                <a:latin typeface="Arial"/>
                <a:cs typeface="Arial"/>
              </a:rPr>
              <a:t>elevator</a:t>
            </a: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7830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Text Box 2"/>
          <p:cNvSpPr txBox="1">
            <a:spLocks noChangeArrowheads="1"/>
          </p:cNvSpPr>
          <p:nvPr/>
        </p:nvSpPr>
        <p:spPr bwMode="auto">
          <a:xfrm>
            <a:off x="304800" y="533400"/>
            <a:ext cx="4800600" cy="1785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dirty="0">
                <a:latin typeface="Arial"/>
                <a:cs typeface="Arial"/>
              </a:rPr>
              <a:t>strength </a:t>
            </a:r>
            <a:r>
              <a:rPr lang="en-US" sz="4400" dirty="0">
                <a:solidFill>
                  <a:srgbClr val="FF0000"/>
                </a:solidFill>
                <a:latin typeface="Arial"/>
                <a:cs typeface="Arial"/>
              </a:rPr>
              <a:t>130 </a:t>
            </a:r>
            <a:r>
              <a:rPr lang="en-US" sz="4400" dirty="0" err="1">
                <a:solidFill>
                  <a:srgbClr val="FF0000"/>
                </a:solidFill>
                <a:latin typeface="Arial"/>
                <a:cs typeface="Arial"/>
              </a:rPr>
              <a:t>GPa</a:t>
            </a:r>
            <a:endParaRPr lang="en-US" sz="4400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</a:pPr>
            <a:r>
              <a:rPr lang="en-US" sz="4400" dirty="0">
                <a:latin typeface="Arial"/>
                <a:cs typeface="Arial"/>
              </a:rPr>
              <a:t>modulus 1.2 </a:t>
            </a:r>
            <a:r>
              <a:rPr lang="en-US" sz="4400" dirty="0" err="1">
                <a:latin typeface="Arial"/>
                <a:cs typeface="Arial"/>
              </a:rPr>
              <a:t>TPa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242721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306924"/>
              </p:ext>
            </p:extLst>
          </p:nvPr>
        </p:nvGraphicFramePr>
        <p:xfrm>
          <a:off x="76200" y="3276600"/>
          <a:ext cx="8915400" cy="2667001"/>
        </p:xfrm>
        <a:graphic>
          <a:graphicData uri="http://schemas.openxmlformats.org/drawingml/2006/table">
            <a:tbl>
              <a:tblPr/>
              <a:tblGrid>
                <a:gridCol w="2971800"/>
                <a:gridCol w="2971800"/>
                <a:gridCol w="2971800"/>
              </a:tblGrid>
              <a:tr h="7445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J g</a:t>
                      </a:r>
                      <a:r>
                        <a:rPr kumimoji="0" lang="en-US" sz="4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-1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m s</a:t>
                      </a:r>
                      <a:r>
                        <a:rPr kumimoji="0" lang="en-US" sz="4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-1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318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Dynamite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4650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6000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90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Nanotube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5420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21500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4435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4475"/>
            <a:ext cx="6858000" cy="54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191" name="Text Box 7"/>
          <p:cNvSpPr txBox="1">
            <a:spLocks noChangeArrowheads="1"/>
          </p:cNvSpPr>
          <p:nvPr/>
        </p:nvSpPr>
        <p:spPr bwMode="auto">
          <a:xfrm>
            <a:off x="2729995" y="6096000"/>
            <a:ext cx="58044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80"/>
                </a:solidFill>
                <a:latin typeface="Arial"/>
                <a:cs typeface="Arial"/>
              </a:rPr>
              <a:t>data from  Pan </a:t>
            </a:r>
            <a:r>
              <a:rPr lang="en-US" sz="2000" i="1" dirty="0">
                <a:solidFill>
                  <a:srgbClr val="000080"/>
                </a:solidFill>
                <a:latin typeface="Arial"/>
                <a:cs typeface="Arial"/>
              </a:rPr>
              <a:t>et al</a:t>
            </a:r>
            <a:r>
              <a:rPr lang="en-US" sz="2000" dirty="0">
                <a:solidFill>
                  <a:srgbClr val="000080"/>
                </a:solidFill>
                <a:latin typeface="Arial"/>
                <a:cs typeface="Arial"/>
              </a:rPr>
              <a:t>. 1999, Yu </a:t>
            </a:r>
            <a:r>
              <a:rPr lang="en-US" sz="2000" i="1" dirty="0">
                <a:solidFill>
                  <a:srgbClr val="000080"/>
                </a:solidFill>
                <a:latin typeface="Arial"/>
                <a:cs typeface="Arial"/>
              </a:rPr>
              <a:t>et </a:t>
            </a:r>
            <a:r>
              <a:rPr lang="en-US" sz="2000" i="1" dirty="0" smtClean="0">
                <a:solidFill>
                  <a:srgbClr val="000080"/>
                </a:solidFill>
                <a:latin typeface="Arial"/>
                <a:cs typeface="Arial"/>
              </a:rPr>
              <a:t>al</a:t>
            </a:r>
            <a:r>
              <a:rPr lang="en-US" sz="2000" dirty="0">
                <a:solidFill>
                  <a:srgbClr val="000080"/>
                </a:solidFill>
                <a:latin typeface="Arial"/>
                <a:cs typeface="Arial"/>
              </a:rPr>
              <a:t>. 2000</a:t>
            </a:r>
          </a:p>
        </p:txBody>
      </p:sp>
    </p:spTree>
    <p:extLst>
      <p:ext uri="{BB962C8B-B14F-4D97-AF65-F5344CB8AC3E}">
        <p14:creationId xmlns:p14="http://schemas.microsoft.com/office/powerpoint/2010/main" val="3083291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3" name="Text Box 3"/>
          <p:cNvSpPr txBox="1">
            <a:spLocks noChangeArrowheads="1"/>
          </p:cNvSpPr>
          <p:nvPr/>
        </p:nvSpPr>
        <p:spPr bwMode="auto">
          <a:xfrm>
            <a:off x="609600" y="4114800"/>
            <a:ext cx="780732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0080"/>
                </a:solidFill>
                <a:latin typeface="Arial"/>
                <a:cs typeface="Arial"/>
              </a:rPr>
              <a:t>An equilibrium number of defects.</a:t>
            </a:r>
          </a:p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0080"/>
                </a:solidFill>
                <a:latin typeface="Arial"/>
                <a:cs typeface="Arial"/>
              </a:rPr>
              <a:t>Strength of a nanotube rope 2 mm long is less than 2000 </a:t>
            </a:r>
            <a:r>
              <a:rPr lang="en-US" sz="3600" dirty="0" err="1">
                <a:solidFill>
                  <a:srgbClr val="000080"/>
                </a:solidFill>
                <a:latin typeface="Arial"/>
                <a:cs typeface="Arial"/>
              </a:rPr>
              <a:t>MPa</a:t>
            </a:r>
            <a:endParaRPr lang="en-US" sz="3600" dirty="0">
              <a:solidFill>
                <a:srgbClr val="000080"/>
              </a:solidFill>
              <a:latin typeface="Arial"/>
              <a:cs typeface="Arial"/>
            </a:endParaRPr>
          </a:p>
        </p:txBody>
      </p:sp>
      <p:pic>
        <p:nvPicPr>
          <p:cNvPr id="2252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1775"/>
            <a:ext cx="8763000" cy="167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32766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133600"/>
            <a:ext cx="5164138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912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3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Text Box 2"/>
          <p:cNvSpPr txBox="1">
            <a:spLocks noChangeArrowheads="1"/>
          </p:cNvSpPr>
          <p:nvPr/>
        </p:nvSpPr>
        <p:spPr bwMode="auto">
          <a:xfrm>
            <a:off x="304800" y="1981200"/>
            <a:ext cx="84582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rgbClr val="CC0000"/>
                </a:solidFill>
                <a:latin typeface="Arial"/>
                <a:cs typeface="Arial"/>
              </a:rPr>
              <a:t>Strength produced by deformation limits shape: wires, sheets...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sz="3600">
              <a:solidFill>
                <a:srgbClr val="CC0000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rgbClr val="CC0000"/>
                </a:solidFill>
                <a:latin typeface="Arial"/>
                <a:cs typeface="Arial"/>
              </a:rPr>
              <a:t>Strength in small particles relies on perfection. Doomed as size increases. </a:t>
            </a:r>
          </a:p>
        </p:txBody>
      </p:sp>
      <p:sp>
        <p:nvSpPr>
          <p:cNvPr id="226307" name="Text Box 3"/>
          <p:cNvSpPr txBox="1">
            <a:spLocks noChangeArrowheads="1"/>
          </p:cNvSpPr>
          <p:nvPr/>
        </p:nvSpPr>
        <p:spPr bwMode="auto">
          <a:xfrm>
            <a:off x="280988" y="457200"/>
            <a:ext cx="38687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Arial"/>
                <a:cs typeface="Arial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859133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50875"/>
            <a:ext cx="8839200" cy="536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1674" name="Group 10"/>
          <p:cNvGrpSpPr>
            <a:grpSpLocks/>
          </p:cNvGrpSpPr>
          <p:nvPr/>
        </p:nvGrpSpPr>
        <p:grpSpPr bwMode="auto">
          <a:xfrm>
            <a:off x="152400" y="76200"/>
            <a:ext cx="8915400" cy="6477000"/>
            <a:chOff x="96" y="48"/>
            <a:chExt cx="5616" cy="4080"/>
          </a:xfrm>
        </p:grpSpPr>
        <p:sp>
          <p:nvSpPr>
            <p:cNvPr id="241669" name="Text Box 5"/>
            <p:cNvSpPr txBox="1">
              <a:spLocks noChangeArrowheads="1"/>
            </p:cNvSpPr>
            <p:nvPr/>
          </p:nvSpPr>
          <p:spPr bwMode="auto">
            <a:xfrm>
              <a:off x="240" y="3840"/>
              <a:ext cx="21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000080"/>
                  </a:solidFill>
                  <a:latin typeface="Comic Sans MS" charset="0"/>
                </a:rPr>
                <a:t>Morinobu Endo, 2004</a:t>
              </a:r>
            </a:p>
          </p:txBody>
        </p:sp>
        <p:pic>
          <p:nvPicPr>
            <p:cNvPr id="241673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8"/>
              <a:ext cx="5616" cy="3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7831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graphene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42160"/>
          </a:xfrm>
        </p:spPr>
        <p:txBody>
          <a:bodyPr/>
          <a:lstStyle/>
          <a:p>
            <a:r>
              <a:rPr lang="en-US" dirty="0" smtClean="0"/>
              <a:t>single-atom thick sheet </a:t>
            </a:r>
            <a:r>
              <a:rPr lang="en-US" dirty="0" smtClean="0">
                <a:solidFill>
                  <a:srgbClr val="0000FF"/>
                </a:solidFill>
              </a:rPr>
              <a:t>(Carbon 65 [2013] 1-6)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 descr="Screen Shot 2016-03-01 at 23.36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829" y="2758242"/>
            <a:ext cx="3911971" cy="3472930"/>
          </a:xfrm>
          <a:prstGeom prst="rect">
            <a:avLst/>
          </a:prstGeom>
        </p:spPr>
      </p:pic>
      <p:pic>
        <p:nvPicPr>
          <p:cNvPr id="5" name="Picture 4" descr="Screen Shot 2016-03-01 at 23.37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9" y="2395342"/>
            <a:ext cx="4105673" cy="409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6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80201" y="1625698"/>
            <a:ext cx="470573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Lee et al. Science (2008)</a:t>
            </a:r>
          </a:p>
          <a:p>
            <a:r>
              <a:rPr lang="en-US" sz="3200" dirty="0" smtClean="0"/>
              <a:t>reported breaking strength</a:t>
            </a:r>
          </a:p>
          <a:p>
            <a:r>
              <a:rPr lang="en-US" sz="3200" dirty="0" smtClean="0"/>
              <a:t>of 130 </a:t>
            </a:r>
            <a:r>
              <a:rPr lang="en-US" sz="3200" dirty="0" err="1" smtClean="0"/>
              <a:t>GPa</a:t>
            </a:r>
            <a:r>
              <a:rPr lang="en-US" sz="3200" dirty="0" smtClean="0"/>
              <a:t> for sample</a:t>
            </a:r>
          </a:p>
          <a:p>
            <a:r>
              <a:rPr lang="en-US" sz="3200" dirty="0" smtClean="0"/>
              <a:t>about 2 µm square of</a:t>
            </a:r>
          </a:p>
          <a:p>
            <a:r>
              <a:rPr lang="en-US" sz="3200" dirty="0" smtClean="0"/>
              <a:t>pristine </a:t>
            </a:r>
            <a:r>
              <a:rPr lang="en-US" sz="3200" dirty="0" err="1" smtClean="0"/>
              <a:t>graphene</a:t>
            </a:r>
            <a:endParaRPr lang="en-US" sz="3200" dirty="0"/>
          </a:p>
        </p:txBody>
      </p:sp>
      <p:pic>
        <p:nvPicPr>
          <p:cNvPr id="2" name="Picture 1" descr="Screen Shot 2016-03-02 at 00.00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1" y="326347"/>
            <a:ext cx="4083322" cy="62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42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34" y="723375"/>
            <a:ext cx="6054868" cy="5474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718" y="1557475"/>
            <a:ext cx="2473452" cy="2487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2879" y="5079702"/>
            <a:ext cx="20703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Han et al.</a:t>
            </a:r>
          </a:p>
          <a:p>
            <a:r>
              <a:rPr lang="en-US" sz="2400" dirty="0" err="1" smtClean="0">
                <a:solidFill>
                  <a:srgbClr val="0000FF"/>
                </a:solidFill>
              </a:rPr>
              <a:t>Nanoscale</a:t>
            </a:r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7 (2015) 15672</a:t>
            </a:r>
          </a:p>
          <a:p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59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01 at 22.42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122540"/>
            <a:ext cx="7076253" cy="673982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124200" y="1669871"/>
            <a:ext cx="5575808" cy="2062103"/>
            <a:chOff x="3124200" y="1669871"/>
            <a:chExt cx="5575808" cy="2062103"/>
          </a:xfrm>
        </p:grpSpPr>
        <p:sp>
          <p:nvSpPr>
            <p:cNvPr id="5" name="Rectangle 4"/>
            <p:cNvSpPr/>
            <p:nvPr/>
          </p:nvSpPr>
          <p:spPr>
            <a:xfrm>
              <a:off x="3124200" y="2692400"/>
              <a:ext cx="1765300" cy="9144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4889500" y="2324100"/>
              <a:ext cx="1308100" cy="546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197600" y="1669871"/>
              <a:ext cx="2502408" cy="2062103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/>
                <a:t>Graphene</a:t>
              </a:r>
              <a:endParaRPr lang="en-US" sz="3200" b="1" dirty="0"/>
            </a:p>
            <a:p>
              <a:r>
                <a:rPr lang="en-US" sz="3200" b="1" dirty="0" smtClean="0"/>
                <a:t>200 times</a:t>
              </a:r>
            </a:p>
            <a:p>
              <a:r>
                <a:rPr lang="en-US" sz="3200" b="1" dirty="0" smtClean="0"/>
                <a:t>stronger than</a:t>
              </a:r>
            </a:p>
            <a:p>
              <a:r>
                <a:rPr lang="en-US" sz="3200" b="1" dirty="0" smtClean="0"/>
                <a:t>steel</a:t>
              </a:r>
              <a:endParaRPr lang="en-US" sz="3200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95800" y="5475982"/>
            <a:ext cx="4483752" cy="1077218"/>
            <a:chOff x="4495800" y="5475982"/>
            <a:chExt cx="4483752" cy="1077218"/>
          </a:xfrm>
        </p:grpSpPr>
        <p:sp>
          <p:nvSpPr>
            <p:cNvPr id="12" name="Rectangle 11"/>
            <p:cNvSpPr/>
            <p:nvPr/>
          </p:nvSpPr>
          <p:spPr>
            <a:xfrm>
              <a:off x="4495800" y="6108700"/>
              <a:ext cx="1701800" cy="4445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2" idx="3"/>
            </p:cNvCxnSpPr>
            <p:nvPr/>
          </p:nvCxnSpPr>
          <p:spPr>
            <a:xfrm flipV="1">
              <a:off x="6197600" y="6108700"/>
              <a:ext cx="736600" cy="2222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934200" y="5475982"/>
              <a:ext cx="2045352" cy="107721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immensely</a:t>
              </a:r>
            </a:p>
            <a:p>
              <a:r>
                <a:rPr lang="en-US" sz="3200" b="1" dirty="0" smtClean="0"/>
                <a:t>tough</a:t>
              </a:r>
              <a:endParaRPr 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75101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32879" y="5079702"/>
            <a:ext cx="20703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Han et al.</a:t>
            </a:r>
          </a:p>
          <a:p>
            <a:r>
              <a:rPr lang="en-US" sz="2400" dirty="0" err="1" smtClean="0">
                <a:solidFill>
                  <a:srgbClr val="0000FF"/>
                </a:solidFill>
              </a:rPr>
              <a:t>Nanoscale</a:t>
            </a:r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7 (2015) 15672</a:t>
            </a:r>
          </a:p>
          <a:p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50" y="578701"/>
            <a:ext cx="6413701" cy="5819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551" y="1637850"/>
            <a:ext cx="2487168" cy="24856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7432" y="117036"/>
            <a:ext cx="8710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Polycrystalline </a:t>
            </a:r>
            <a:r>
              <a:rPr lang="en-US" sz="2400" dirty="0" err="1" smtClean="0"/>
              <a:t>graphene</a:t>
            </a:r>
            <a:r>
              <a:rPr lang="en-US" sz="2400" dirty="0" smtClean="0"/>
              <a:t> is brittle under homogeneous tensile stress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61829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01 at 22.42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122540"/>
            <a:ext cx="7076253" cy="673982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495800" y="5475982"/>
            <a:ext cx="4483752" cy="1077218"/>
            <a:chOff x="4495800" y="5475982"/>
            <a:chExt cx="4483752" cy="1077218"/>
          </a:xfrm>
        </p:grpSpPr>
        <p:sp>
          <p:nvSpPr>
            <p:cNvPr id="12" name="Rectangle 11"/>
            <p:cNvSpPr/>
            <p:nvPr/>
          </p:nvSpPr>
          <p:spPr>
            <a:xfrm>
              <a:off x="4495800" y="6108700"/>
              <a:ext cx="1701800" cy="4445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2" idx="3"/>
            </p:cNvCxnSpPr>
            <p:nvPr/>
          </p:nvCxnSpPr>
          <p:spPr>
            <a:xfrm flipV="1">
              <a:off x="6197600" y="6108700"/>
              <a:ext cx="736600" cy="2222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934200" y="5475982"/>
              <a:ext cx="2045352" cy="107721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immensely</a:t>
              </a:r>
            </a:p>
            <a:p>
              <a:r>
                <a:rPr lang="en-US" sz="3200" b="1" dirty="0" smtClean="0"/>
                <a:t>tough</a:t>
              </a:r>
              <a:endParaRPr lang="en-US" sz="3200" b="1" dirty="0"/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6807200" y="5321300"/>
            <a:ext cx="2172352" cy="14097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533451" y="5041900"/>
            <a:ext cx="683449" cy="16891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693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Intrinsic strength of </a:t>
            </a:r>
            <a:r>
              <a:rPr lang="en-US" dirty="0" err="1" smtClean="0"/>
              <a:t>Graphene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(samples 2 µm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3" y="2271692"/>
            <a:ext cx="8399850" cy="2075422"/>
          </a:xfrm>
          <a:prstGeom prst="rect">
            <a:avLst/>
          </a:prstGeom>
        </p:spPr>
      </p:pic>
      <p:pic>
        <p:nvPicPr>
          <p:cNvPr id="8" name="Picture 7" descr="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16" y="3846340"/>
            <a:ext cx="2540074" cy="25400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248" y="5193790"/>
            <a:ext cx="4743391" cy="11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71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01 at 22.42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122540"/>
            <a:ext cx="7076253" cy="673982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124200" y="1669871"/>
            <a:ext cx="5575808" cy="2062103"/>
            <a:chOff x="3124200" y="1669871"/>
            <a:chExt cx="5575808" cy="2062103"/>
          </a:xfrm>
        </p:grpSpPr>
        <p:sp>
          <p:nvSpPr>
            <p:cNvPr id="5" name="Rectangle 4"/>
            <p:cNvSpPr/>
            <p:nvPr/>
          </p:nvSpPr>
          <p:spPr>
            <a:xfrm>
              <a:off x="3124200" y="2692400"/>
              <a:ext cx="1765300" cy="9144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4889500" y="2324100"/>
              <a:ext cx="1308100" cy="546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197600" y="1669871"/>
              <a:ext cx="2502408" cy="2062103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/>
                <a:t>Graphene</a:t>
              </a:r>
              <a:endParaRPr lang="en-US" sz="3200" b="1" dirty="0"/>
            </a:p>
            <a:p>
              <a:r>
                <a:rPr lang="en-US" sz="3200" b="1" dirty="0" smtClean="0"/>
                <a:t>200 times</a:t>
              </a:r>
            </a:p>
            <a:p>
              <a:r>
                <a:rPr lang="en-US" sz="3200" b="1" dirty="0" smtClean="0"/>
                <a:t>stronger than</a:t>
              </a:r>
            </a:p>
            <a:p>
              <a:r>
                <a:rPr lang="en-US" sz="3200" b="1" dirty="0" smtClean="0"/>
                <a:t>steel</a:t>
              </a:r>
              <a:endParaRPr lang="en-US" sz="3200" b="1" dirty="0"/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5918200" y="1435100"/>
            <a:ext cx="2984500" cy="26289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985000" y="939800"/>
            <a:ext cx="1041400" cy="4013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922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25" y="1312334"/>
            <a:ext cx="3752547" cy="4918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8640" y="451556"/>
            <a:ext cx="3178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Stone-Wales defects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137" y="2471681"/>
            <a:ext cx="4707016" cy="31367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87413" y="517537"/>
            <a:ext cx="15590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Vacancy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20579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50" y="0"/>
            <a:ext cx="6189785" cy="61300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64116" y="6197571"/>
            <a:ext cx="6461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Yazyev</a:t>
            </a:r>
            <a:r>
              <a:rPr lang="en-US" sz="2800" dirty="0" smtClean="0">
                <a:solidFill>
                  <a:srgbClr val="0000FF"/>
                </a:solidFill>
              </a:rPr>
              <a:t> et al. Phys. Rev. B 81 (2010) 195420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527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680" y="2213622"/>
            <a:ext cx="6541591" cy="46443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83" y="0"/>
            <a:ext cx="7886632" cy="67061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1149" y="461874"/>
            <a:ext cx="28005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Kobayashi et al. 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APL 102 (2014) 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023112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38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3138"/>
          </a:xfrm>
        </p:spPr>
        <p:txBody>
          <a:bodyPr/>
          <a:lstStyle/>
          <a:p>
            <a:r>
              <a:rPr lang="en-US" dirty="0" err="1" smtClean="0"/>
              <a:t>Graphene</a:t>
            </a:r>
            <a:r>
              <a:rPr lang="en-US" dirty="0" smtClean="0"/>
              <a:t> in composites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51" y="1496360"/>
            <a:ext cx="6838652" cy="52106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7603" y="5506673"/>
            <a:ext cx="226290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Zhao et al.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Macromolecules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43 (2010) 2357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441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3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Spider’s silk</a:t>
            </a:r>
            <a:endParaRPr lang="en-US" dirty="0"/>
          </a:p>
        </p:txBody>
      </p:sp>
      <p:pic>
        <p:nvPicPr>
          <p:cNvPr id="5" name="Picture 4" descr="Spider-Web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891531"/>
            <a:ext cx="8686798" cy="596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3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71" y="273275"/>
            <a:ext cx="8654610" cy="5358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2531" y="6026462"/>
            <a:ext cx="7126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http</a:t>
            </a:r>
            <a:r>
              <a:rPr lang="en-US" sz="2800" dirty="0"/>
              <a:t>://</a:t>
            </a:r>
            <a:r>
              <a:rPr lang="en-US" sz="2800" dirty="0" err="1"/>
              <a:t>creativecommons.org</a:t>
            </a:r>
            <a:r>
              <a:rPr lang="en-US" sz="2800" dirty="0"/>
              <a:t>/licenses/by-</a:t>
            </a:r>
            <a:r>
              <a:rPr lang="en-US" sz="2800" dirty="0" err="1"/>
              <a:t>sa</a:t>
            </a:r>
            <a:r>
              <a:rPr lang="en-US" sz="2800" dirty="0"/>
              <a:t>/</a:t>
            </a:r>
            <a:r>
              <a:rPr lang="en-US" sz="2800" dirty="0" smtClean="0"/>
              <a:t>3.0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81651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 n7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347"/>
            <a:ext cx="9144000" cy="607978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09589" y="4973608"/>
            <a:ext cx="3706184" cy="811158"/>
            <a:chOff x="1409589" y="4973608"/>
            <a:chExt cx="3706184" cy="811158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3169168" y="4973608"/>
              <a:ext cx="1946605" cy="308625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409589" y="5138435"/>
              <a:ext cx="18453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5</a:t>
              </a:r>
              <a:r>
                <a:rPr lang="en-US" sz="3600" dirty="0" smtClean="0">
                  <a:solidFill>
                    <a:schemeClr val="bg1"/>
                  </a:solidFill>
                </a:rPr>
                <a:t>00 </a:t>
              </a:r>
              <a:r>
                <a:rPr lang="en-US" sz="3600" dirty="0" err="1" smtClean="0">
                  <a:solidFill>
                    <a:schemeClr val="bg1"/>
                  </a:solidFill>
                </a:rPr>
                <a:t>MPa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89075" y="721410"/>
            <a:ext cx="2786723" cy="646331"/>
            <a:chOff x="6089075" y="721410"/>
            <a:chExt cx="2786723" cy="646331"/>
          </a:xfrm>
        </p:grpSpPr>
        <p:cxnSp>
          <p:nvCxnSpPr>
            <p:cNvPr id="11" name="Straight Arrow Connector 10"/>
            <p:cNvCxnSpPr/>
            <p:nvPr/>
          </p:nvCxnSpPr>
          <p:spPr>
            <a:xfrm flipH="1">
              <a:off x="6089075" y="1044576"/>
              <a:ext cx="557870" cy="141191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796458" y="721410"/>
              <a:ext cx="20793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0000FF"/>
                  </a:solidFill>
                </a:rPr>
                <a:t>3000 </a:t>
              </a:r>
              <a:r>
                <a:rPr lang="en-US" sz="3600" dirty="0" err="1" smtClean="0">
                  <a:solidFill>
                    <a:srgbClr val="0000FF"/>
                  </a:solidFill>
                </a:rPr>
                <a:t>MPa</a:t>
              </a:r>
              <a:endParaRPr lang="en-US" sz="36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30177" y="1547108"/>
            <a:ext cx="3098216" cy="646331"/>
            <a:chOff x="330177" y="1547108"/>
            <a:chExt cx="3098216" cy="646331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2409517" y="1870274"/>
              <a:ext cx="1018876" cy="16885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30177" y="1547108"/>
              <a:ext cx="20793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FF0000"/>
                  </a:solidFill>
                </a:rPr>
                <a:t>1500 </a:t>
              </a:r>
              <a:r>
                <a:rPr lang="en-US" sz="3600" dirty="0" err="1" smtClean="0">
                  <a:solidFill>
                    <a:srgbClr val="FF0000"/>
                  </a:solidFill>
                </a:rPr>
                <a:t>MPa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919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Spider’s silk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696807"/>
          </a:xfrm>
        </p:spPr>
        <p:txBody>
          <a:bodyPr/>
          <a:lstStyle/>
          <a:p>
            <a:r>
              <a:rPr lang="en-US" dirty="0" smtClean="0"/>
              <a:t>Tensile strength 700 </a:t>
            </a:r>
            <a:r>
              <a:rPr lang="en-US" dirty="0" err="1" smtClean="0"/>
              <a:t>MPa</a:t>
            </a:r>
            <a:endParaRPr lang="en-US" dirty="0" smtClean="0"/>
          </a:p>
          <a:p>
            <a:r>
              <a:rPr lang="en-US" dirty="0" smtClean="0"/>
              <a:t>Density 1.3 g cm</a:t>
            </a:r>
            <a:r>
              <a:rPr lang="en-US" baseline="30000" dirty="0" smtClean="0"/>
              <a:t>-3</a:t>
            </a:r>
          </a:p>
          <a:p>
            <a:r>
              <a:rPr lang="en-US" baseline="30000" dirty="0" smtClean="0"/>
              <a:t>“</a:t>
            </a:r>
            <a:r>
              <a:rPr lang="en-US" dirty="0" smtClean="0"/>
              <a:t>Specific strength 6 times greater than steel of identical tensile strength”</a:t>
            </a:r>
          </a:p>
          <a:p>
            <a:endParaRPr lang="en-US" baseline="30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266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5582" y="108126"/>
            <a:ext cx="3685271" cy="1143000"/>
          </a:xfrm>
        </p:spPr>
        <p:txBody>
          <a:bodyPr/>
          <a:lstStyle/>
          <a:p>
            <a:r>
              <a:rPr lang="en-US" dirty="0" smtClean="0"/>
              <a:t>Spider’s silk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3892"/>
            <a:ext cx="8229600" cy="269680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Tensile strength 700 </a:t>
            </a:r>
            <a:r>
              <a:rPr lang="en-US" dirty="0" err="1" smtClean="0"/>
              <a:t>MPa</a:t>
            </a:r>
            <a:endParaRPr lang="en-US" dirty="0" smtClean="0"/>
          </a:p>
          <a:p>
            <a:r>
              <a:rPr lang="en-US" dirty="0" smtClean="0"/>
              <a:t>Density 1.3 g cm</a:t>
            </a:r>
            <a:r>
              <a:rPr lang="en-US" baseline="30000" dirty="0" smtClean="0"/>
              <a:t>-3</a:t>
            </a:r>
            <a:endParaRPr lang="en-US" sz="2800" baseline="30000" dirty="0" smtClean="0"/>
          </a:p>
          <a:p>
            <a:r>
              <a:rPr lang="en-US" dirty="0" smtClean="0"/>
              <a:t>Specific strength 5.38 </a:t>
            </a:r>
            <a:r>
              <a:rPr lang="en-US" dirty="0" err="1" smtClean="0"/>
              <a:t>MPa</a:t>
            </a:r>
            <a:r>
              <a:rPr lang="en-US" dirty="0" smtClean="0"/>
              <a:t> g</a:t>
            </a:r>
            <a:r>
              <a:rPr lang="en-US" baseline="30000" dirty="0" smtClean="0"/>
              <a:t>-1</a:t>
            </a:r>
            <a:r>
              <a:rPr lang="en-US" dirty="0" smtClean="0"/>
              <a:t> cm</a:t>
            </a:r>
            <a:r>
              <a:rPr lang="en-US" baseline="30000" dirty="0" smtClean="0"/>
              <a:t>3</a:t>
            </a:r>
            <a:endParaRPr lang="en-US" sz="2800" baseline="30000" dirty="0" smtClean="0"/>
          </a:p>
          <a:p>
            <a:r>
              <a:rPr lang="en-US" baseline="30000" dirty="0" smtClean="0"/>
              <a:t>“</a:t>
            </a:r>
            <a:r>
              <a:rPr lang="en-US" dirty="0" smtClean="0"/>
              <a:t>Specific strength 6 times greater than steel of identical tensile strength”</a:t>
            </a:r>
          </a:p>
          <a:p>
            <a:endParaRPr lang="en-US" baseline="30000" dirty="0" smtClean="0"/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3889234"/>
            <a:ext cx="8229600" cy="27936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FF"/>
                </a:solidFill>
              </a:rPr>
              <a:t>Tensile strength of </a:t>
            </a:r>
            <a:r>
              <a:rPr lang="en-US" dirty="0" err="1" smtClean="0">
                <a:solidFill>
                  <a:srgbClr val="0000FF"/>
                </a:solidFill>
              </a:rPr>
              <a:t>Scifer</a:t>
            </a:r>
            <a:r>
              <a:rPr lang="en-US" dirty="0" smtClean="0">
                <a:solidFill>
                  <a:srgbClr val="0000FF"/>
                </a:solidFill>
              </a:rPr>
              <a:t> 5500 </a:t>
            </a:r>
            <a:r>
              <a:rPr lang="en-US" dirty="0" err="1" smtClean="0">
                <a:solidFill>
                  <a:srgbClr val="0000FF"/>
                </a:solidFill>
              </a:rPr>
              <a:t>MPa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Density 7.8 g cm</a:t>
            </a:r>
            <a:r>
              <a:rPr lang="en-US" baseline="30000" dirty="0" smtClean="0">
                <a:solidFill>
                  <a:srgbClr val="0000FF"/>
                </a:solidFill>
              </a:rPr>
              <a:t>-3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Specific strength 7.05 </a:t>
            </a:r>
            <a:r>
              <a:rPr lang="en-US" dirty="0" err="1" smtClean="0">
                <a:solidFill>
                  <a:srgbClr val="0000FF"/>
                </a:solidFill>
              </a:rPr>
              <a:t>MPa</a:t>
            </a:r>
            <a:r>
              <a:rPr lang="en-US" dirty="0" smtClean="0">
                <a:solidFill>
                  <a:srgbClr val="0000FF"/>
                </a:solidFill>
              </a:rPr>
              <a:t> g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  <a:r>
              <a:rPr lang="en-US" dirty="0" smtClean="0">
                <a:solidFill>
                  <a:srgbClr val="0000FF"/>
                </a:solidFill>
              </a:rPr>
              <a:t> cm</a:t>
            </a:r>
            <a:r>
              <a:rPr lang="en-US" baseline="30000" dirty="0" smtClean="0">
                <a:solidFill>
                  <a:srgbClr val="0000FF"/>
                </a:solidFill>
              </a:rPr>
              <a:t>3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Steel has a greater specific strength for same diameter as the silk</a:t>
            </a:r>
          </a:p>
          <a:p>
            <a:endParaRPr lang="en-US" baseline="30000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925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00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Spider’s silk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22274"/>
            <a:ext cx="8229600" cy="4525963"/>
          </a:xfrm>
        </p:spPr>
        <p:txBody>
          <a:bodyPr/>
          <a:lstStyle/>
          <a:p>
            <a:r>
              <a:rPr lang="en-US" dirty="0" smtClean="0"/>
              <a:t>700 </a:t>
            </a:r>
            <a:r>
              <a:rPr lang="en-US" dirty="0" err="1" smtClean="0"/>
              <a:t>MPa</a:t>
            </a:r>
            <a:r>
              <a:rPr lang="en-US" dirty="0" smtClean="0"/>
              <a:t>, 30% elongation gives “toughness” of 105 MJ m</a:t>
            </a:r>
            <a:r>
              <a:rPr lang="en-US" baseline="30000" dirty="0" smtClean="0"/>
              <a:t>-3</a:t>
            </a:r>
          </a:p>
          <a:p>
            <a:r>
              <a:rPr lang="en-US" dirty="0" smtClean="0"/>
              <a:t>Spider’s silk is therefore “tougher than steel”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581642" y="4533848"/>
            <a:ext cx="3292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Physics Education </a:t>
            </a:r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43 </a:t>
            </a:r>
            <a:r>
              <a:rPr lang="en-US" sz="2400" dirty="0">
                <a:solidFill>
                  <a:srgbClr val="0000FF"/>
                </a:solidFill>
              </a:rPr>
              <a:t>(2008) 57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63" y="3070849"/>
            <a:ext cx="4983954" cy="35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99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Twinning induced plasticity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157" y="4685119"/>
            <a:ext cx="485057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TWIP steel on similar calculation has a toughness of 500 MJ m</a:t>
            </a:r>
            <a:r>
              <a:rPr lang="en-US" sz="3600" baseline="30000" dirty="0" smtClean="0">
                <a:solidFill>
                  <a:srgbClr val="0000FF"/>
                </a:solidFill>
              </a:rPr>
              <a:t>-3</a:t>
            </a:r>
            <a:endParaRPr lang="en-US" sz="3600" baseline="30000" dirty="0">
              <a:solidFill>
                <a:srgbClr val="0000FF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762729" y="1561059"/>
            <a:ext cx="3673475" cy="4786115"/>
            <a:chOff x="5369600" y="1676400"/>
            <a:chExt cx="3672800" cy="4786748"/>
          </a:xfrm>
        </p:grpSpPr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5369600" y="6093767"/>
              <a:ext cx="184632" cy="36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kern="1200" dirty="0">
                <a:solidFill>
                  <a:srgbClr val="0000FF"/>
                </a:solidFill>
              </a:endParaRPr>
            </a:p>
          </p:txBody>
        </p:sp>
        <p:pic>
          <p:nvPicPr>
            <p:cNvPr id="8" name="Picture 7" descr="Screen shot 2010-11-29 at 0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7075" y="1676400"/>
              <a:ext cx="3235325" cy="4260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84" y="1417638"/>
            <a:ext cx="4674546" cy="335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61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Graphene</a:t>
            </a:r>
            <a:r>
              <a:rPr lang="en-US" dirty="0" smtClean="0"/>
              <a:t> is at best ten times stronger than steel at the </a:t>
            </a:r>
            <a:r>
              <a:rPr lang="en-US" dirty="0" err="1" smtClean="0"/>
              <a:t>micrometre</a:t>
            </a:r>
            <a:r>
              <a:rPr lang="en-US" dirty="0" smtClean="0"/>
              <a:t> level</a:t>
            </a:r>
          </a:p>
          <a:p>
            <a:r>
              <a:rPr lang="en-US" dirty="0" smtClean="0"/>
              <a:t>No evidence that the strength of </a:t>
            </a:r>
            <a:r>
              <a:rPr lang="en-US" dirty="0" err="1" smtClean="0"/>
              <a:t>graphene</a:t>
            </a:r>
            <a:r>
              <a:rPr lang="en-US" dirty="0" smtClean="0"/>
              <a:t> is sustained as the size is increased</a:t>
            </a:r>
          </a:p>
          <a:p>
            <a:r>
              <a:rPr lang="en-US" dirty="0" err="1" smtClean="0"/>
              <a:t>Graphene</a:t>
            </a:r>
            <a:r>
              <a:rPr lang="en-US" dirty="0" smtClean="0"/>
              <a:t> is a brittle material</a:t>
            </a:r>
          </a:p>
        </p:txBody>
      </p:sp>
    </p:spTree>
    <p:extLst>
      <p:ext uri="{BB962C8B-B14F-4D97-AF65-F5344CB8AC3E}">
        <p14:creationId xmlns:p14="http://schemas.microsoft.com/office/powerpoint/2010/main" val="39031253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45" y="312438"/>
            <a:ext cx="842915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With metallic bonding, the cohesion between atoms is maintained even when atoms</a:t>
            </a:r>
          </a:p>
          <a:p>
            <a:r>
              <a:rPr lang="en-US" sz="2800" dirty="0" smtClean="0"/>
              <a:t>are translated along long distances.</a:t>
            </a:r>
          </a:p>
          <a:p>
            <a:endParaRPr lang="en-US" sz="2800" dirty="0"/>
          </a:p>
          <a:p>
            <a:r>
              <a:rPr lang="en-US" sz="2800" dirty="0" smtClean="0"/>
              <a:t>Therefore, plasticity, energy absorption, safe design.</a:t>
            </a:r>
          </a:p>
          <a:p>
            <a:endParaRPr lang="en-US" sz="2800" dirty="0"/>
          </a:p>
          <a:p>
            <a:r>
              <a:rPr lang="en-US" sz="2800" dirty="0" smtClean="0"/>
              <a:t>Covalent C-C bonds once broken remain broken.</a:t>
            </a:r>
          </a:p>
          <a:p>
            <a:endParaRPr lang="en-US" sz="2800" dirty="0"/>
          </a:p>
          <a:p>
            <a:r>
              <a:rPr lang="en-US" sz="2800" dirty="0" smtClean="0"/>
              <a:t>Therefore, plastic deformation is absent when covalent</a:t>
            </a:r>
            <a:r>
              <a:rPr lang="en-US" sz="2800" dirty="0"/>
              <a:t> </a:t>
            </a:r>
            <a:r>
              <a:rPr lang="en-US" sz="2800" dirty="0" smtClean="0"/>
              <a:t>bonds are stretched.</a:t>
            </a:r>
          </a:p>
          <a:p>
            <a:endParaRPr lang="en-US" sz="2800" dirty="0"/>
          </a:p>
          <a:p>
            <a:r>
              <a:rPr lang="en-US" sz="2800" dirty="0" smtClean="0"/>
              <a:t>Therefore, limited energy absorption. Brittle.</a:t>
            </a:r>
          </a:p>
          <a:p>
            <a:endParaRPr lang="en-US" sz="2800" dirty="0"/>
          </a:p>
          <a:p>
            <a:r>
              <a:rPr lang="en-US" sz="2800" dirty="0" smtClean="0"/>
              <a:t>Not safe in engineering design.</a:t>
            </a:r>
          </a:p>
        </p:txBody>
      </p:sp>
    </p:spTree>
    <p:extLst>
      <p:ext uri="{BB962C8B-B14F-4D97-AF65-F5344CB8AC3E}">
        <p14:creationId xmlns:p14="http://schemas.microsoft.com/office/powerpoint/2010/main" val="24924984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0150917_07360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8" t="22850" r="11503" b="4029"/>
          <a:stretch/>
        </p:blipFill>
        <p:spPr>
          <a:xfrm>
            <a:off x="131954" y="121442"/>
            <a:ext cx="8873907" cy="64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89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Graphene</a:t>
            </a:r>
            <a:r>
              <a:rPr lang="en-US" dirty="0" smtClean="0"/>
              <a:t> is a </a:t>
            </a:r>
            <a:br>
              <a:rPr lang="en-US" dirty="0" smtClean="0"/>
            </a:br>
            <a:r>
              <a:rPr lang="en-US" dirty="0" smtClean="0"/>
              <a:t>two-dimensional material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7404" y="6057240"/>
            <a:ext cx="73024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Cannot make bicycle frame from </a:t>
            </a:r>
            <a:r>
              <a:rPr lang="en-US" sz="3200" dirty="0" err="1" smtClean="0"/>
              <a:t>graphene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064" y="1989448"/>
            <a:ext cx="5579738" cy="18533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5693" y="4677827"/>
            <a:ext cx="31943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about 3500 Pa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092106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Spider’s silk is excellent for webs</a:t>
            </a:r>
          </a:p>
          <a:p>
            <a:r>
              <a:rPr lang="en-US" dirty="0" smtClean="0"/>
              <a:t>Spider’s silk is not stronger than steel when considering specific strength or absolute strength</a:t>
            </a:r>
          </a:p>
          <a:p>
            <a:r>
              <a:rPr lang="en-US" dirty="0" smtClean="0"/>
              <a:t>Spider’s silk is not tougher than steel</a:t>
            </a:r>
          </a:p>
          <a:p>
            <a:r>
              <a:rPr lang="en-US" dirty="0" smtClean="0"/>
              <a:t>Low density steels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5229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173038" y="293688"/>
            <a:ext cx="8786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9pPr>
          </a:lstStyle>
          <a:p>
            <a:pPr algn="ctr" eaLnBrk="1" hangingPunct="1"/>
            <a:r>
              <a:rPr kumimoji="0" lang="en-US" altLang="ko-KR" sz="4000" dirty="0" smtClean="0">
                <a:solidFill>
                  <a:srgbClr val="0070C0"/>
                </a:solidFill>
                <a:latin typeface="Arial" charset="0"/>
                <a:ea typeface="맑은 고딕" charset="0"/>
                <a:cs typeface="맑은 고딕" charset="0"/>
              </a:rPr>
              <a:t>Low-density </a:t>
            </a:r>
            <a:r>
              <a:rPr kumimoji="0" lang="en-US" altLang="ko-KR" sz="4000" dirty="0">
                <a:solidFill>
                  <a:srgbClr val="0070C0"/>
                </a:solidFill>
                <a:latin typeface="Arial" charset="0"/>
                <a:ea typeface="맑은 고딕" charset="0"/>
                <a:cs typeface="맑은 고딕" charset="0"/>
              </a:rPr>
              <a:t>steels</a:t>
            </a:r>
            <a:endParaRPr kumimoji="0" lang="ko-KR" altLang="en-US" sz="4000" dirty="0">
              <a:solidFill>
                <a:srgbClr val="0070C0"/>
              </a:solidFill>
              <a:latin typeface="Arial" charset="0"/>
              <a:ea typeface="맑은 고딕" charset="0"/>
              <a:cs typeface="맑은 고딕" charset="0"/>
            </a:endParaRPr>
          </a:p>
        </p:txBody>
      </p:sp>
      <p:grpSp>
        <p:nvGrpSpPr>
          <p:cNvPr id="20483" name="Group 35"/>
          <p:cNvGrpSpPr>
            <a:grpSpLocks noChangeAspect="1"/>
          </p:cNvGrpSpPr>
          <p:nvPr/>
        </p:nvGrpSpPr>
        <p:grpSpPr bwMode="auto">
          <a:xfrm>
            <a:off x="142875" y="1500188"/>
            <a:ext cx="5816600" cy="4500562"/>
            <a:chOff x="3559" y="494"/>
            <a:chExt cx="2382" cy="1843"/>
          </a:xfrm>
        </p:grpSpPr>
        <p:pic>
          <p:nvPicPr>
            <p:cNvPr id="20487" name="Picture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9" y="494"/>
              <a:ext cx="2382" cy="1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8" name="Text Box 37"/>
            <p:cNvSpPr txBox="1">
              <a:spLocks noChangeAspect="1" noChangeArrowheads="1"/>
            </p:cNvSpPr>
            <p:nvPr/>
          </p:nvSpPr>
          <p:spPr bwMode="auto">
            <a:xfrm>
              <a:off x="4876" y="697"/>
              <a:ext cx="779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9pPr>
            </a:lstStyle>
            <a:p>
              <a:pPr eaLnBrk="1" hangingPunct="1"/>
              <a:r>
                <a:rPr lang="en-US" altLang="ko-KR">
                  <a:latin typeface="Arial" charset="0"/>
                  <a:cs typeface="Arial" charset="0"/>
                </a:rPr>
                <a:t>lattice expansion</a:t>
              </a:r>
            </a:p>
          </p:txBody>
        </p:sp>
        <p:sp>
          <p:nvSpPr>
            <p:cNvPr id="20489" name="Rectangle 38"/>
            <p:cNvSpPr>
              <a:spLocks noChangeAspect="1" noChangeArrowheads="1"/>
            </p:cNvSpPr>
            <p:nvPr/>
          </p:nvSpPr>
          <p:spPr bwMode="auto">
            <a:xfrm>
              <a:off x="4649" y="1254"/>
              <a:ext cx="1171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altLang="ko-KR">
                  <a:latin typeface="Arial" charset="0"/>
                  <a:cs typeface="Arial" charset="0"/>
                </a:rPr>
                <a:t>lower atomic mass of</a:t>
              </a:r>
            </a:p>
            <a:p>
              <a:pPr algn="r"/>
              <a:r>
                <a:rPr lang="en-US" altLang="ko-KR">
                  <a:latin typeface="Arial" charset="0"/>
                  <a:cs typeface="Arial" charset="0"/>
                </a:rPr>
                <a:t>substitutional atom </a:t>
              </a:r>
            </a:p>
          </p:txBody>
        </p:sp>
        <p:sp>
          <p:nvSpPr>
            <p:cNvPr id="20490" name="Line 39"/>
            <p:cNvSpPr>
              <a:spLocks noChangeAspect="1" noChangeShapeType="1"/>
            </p:cNvSpPr>
            <p:nvPr/>
          </p:nvSpPr>
          <p:spPr bwMode="auto">
            <a:xfrm flipV="1">
              <a:off x="3990" y="660"/>
              <a:ext cx="1837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Line 40"/>
            <p:cNvSpPr>
              <a:spLocks noChangeAspect="1" noChangeShapeType="1"/>
            </p:cNvSpPr>
            <p:nvPr/>
          </p:nvSpPr>
          <p:spPr bwMode="auto">
            <a:xfrm>
              <a:off x="5519" y="662"/>
              <a:ext cx="0" cy="30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2" name="Line 41"/>
            <p:cNvSpPr>
              <a:spLocks noChangeAspect="1" noChangeShapeType="1"/>
            </p:cNvSpPr>
            <p:nvPr/>
          </p:nvSpPr>
          <p:spPr bwMode="auto">
            <a:xfrm>
              <a:off x="5520" y="971"/>
              <a:ext cx="0" cy="8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3" name="Text Box 42"/>
            <p:cNvSpPr txBox="1">
              <a:spLocks noChangeAspect="1" noChangeArrowheads="1"/>
            </p:cNvSpPr>
            <p:nvPr/>
          </p:nvSpPr>
          <p:spPr bwMode="auto">
            <a:xfrm>
              <a:off x="4066" y="1584"/>
              <a:ext cx="1191" cy="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9pPr>
            </a:lstStyle>
            <a:p>
              <a:pPr eaLnBrk="1" hangingPunct="1"/>
              <a:r>
                <a:rPr lang="en-US" altLang="ko-KR" sz="1400">
                  <a:latin typeface="Arial" charset="0"/>
                  <a:ea typeface="Arial Unicode MS" charset="0"/>
                  <a:cs typeface="Arial Unicode MS" charset="0"/>
                </a:rPr>
                <a:t>● Specific weight of </a:t>
              </a:r>
            </a:p>
            <a:p>
              <a:pPr eaLnBrk="1" hangingPunct="1"/>
              <a:r>
                <a:rPr lang="en-US" altLang="ko-KR" sz="1400">
                  <a:latin typeface="Arial" charset="0"/>
                  <a:ea typeface="Arial Unicode MS" charset="0"/>
                  <a:cs typeface="Arial Unicode MS" charset="0"/>
                </a:rPr>
                <a:t>    Fe-Al alloy</a:t>
              </a:r>
            </a:p>
            <a:p>
              <a:pPr eaLnBrk="1" hangingPunct="1"/>
              <a:r>
                <a:rPr lang="en-US" altLang="ko-KR" sz="1400">
                  <a:solidFill>
                    <a:srgbClr val="0000FF"/>
                  </a:solidFill>
                  <a:latin typeface="Arial" charset="0"/>
                  <a:ea typeface="Arial Unicode MS" charset="0"/>
                  <a:cs typeface="Arial Unicode MS" charset="0"/>
                </a:rPr>
                <a:t>■</a:t>
              </a:r>
              <a:r>
                <a:rPr lang="en-US" altLang="ko-KR" sz="1400">
                  <a:latin typeface="Arial" charset="0"/>
                  <a:ea typeface="Arial Unicode MS" charset="0"/>
                  <a:cs typeface="Arial Unicode MS" charset="0"/>
                </a:rPr>
                <a:t> Specific weight of </a:t>
              </a:r>
            </a:p>
            <a:p>
              <a:pPr eaLnBrk="1" hangingPunct="1"/>
              <a:r>
                <a:rPr lang="en-US" altLang="ko-KR" sz="1400">
                  <a:latin typeface="Arial" charset="0"/>
                  <a:ea typeface="Arial Unicode MS" charset="0"/>
                  <a:cs typeface="Arial Unicode MS" charset="0"/>
                </a:rPr>
                <a:t>    Fe-14~28Mn-Al-C [Frommeyer]</a:t>
              </a:r>
              <a:endParaRPr lang="en-US" altLang="ko-KR" sz="1400">
                <a:latin typeface="Arial" charset="0"/>
                <a:ea typeface="Arial Unicode MS" charset="0"/>
                <a:cs typeface="Arial Unicode MS" charset="0"/>
                <a:sym typeface="Wingdings" charset="0"/>
              </a:endParaRPr>
            </a:p>
          </p:txBody>
        </p:sp>
      </p:grpSp>
      <p:pic>
        <p:nvPicPr>
          <p:cNvPr id="2048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071563"/>
            <a:ext cx="3036888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12"/>
          <p:cNvSpPr txBox="1">
            <a:spLocks noChangeArrowheads="1"/>
          </p:cNvSpPr>
          <p:nvPr/>
        </p:nvSpPr>
        <p:spPr bwMode="auto">
          <a:xfrm>
            <a:off x="6572250" y="4857750"/>
            <a:ext cx="21240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Arial" charset="0"/>
              <a:buChar char="•"/>
            </a:pPr>
            <a:r>
              <a:rPr lang="en-US" altLang="ko-KR" sz="2000">
                <a:latin typeface="Arial" charset="0"/>
                <a:cs typeface="Arial" charset="0"/>
              </a:rPr>
              <a:t> Al : 26.98 g/mol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Arial" charset="0"/>
              <a:buChar char="•"/>
            </a:pPr>
            <a:r>
              <a:rPr lang="en-US" altLang="ko-KR" sz="2000">
                <a:latin typeface="Arial" charset="0"/>
                <a:cs typeface="Arial" charset="0"/>
              </a:rPr>
              <a:t> Fe: 55.85 g/mol</a:t>
            </a:r>
            <a:endParaRPr lang="ko-KR" altLang="en-US" sz="2000">
              <a:latin typeface="Arial" charset="0"/>
              <a:cs typeface="Arial" charset="0"/>
            </a:endParaRPr>
          </a:p>
        </p:txBody>
      </p:sp>
      <p:sp>
        <p:nvSpPr>
          <p:cNvPr id="20486" name="TextBox 13"/>
          <p:cNvSpPr txBox="1">
            <a:spLocks noChangeArrowheads="1"/>
          </p:cNvSpPr>
          <p:nvPr/>
        </p:nvSpPr>
        <p:spPr bwMode="auto">
          <a:xfrm>
            <a:off x="6581775" y="3606800"/>
            <a:ext cx="2630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r>
              <a:rPr lang="en-US" altLang="ko-KR" sz="1400">
                <a:latin typeface="Arial" charset="0"/>
                <a:cs typeface="Arial" charset="0"/>
              </a:rPr>
              <a:t>(M. Shiga et al. J. Phy. Soc. J.)</a:t>
            </a:r>
            <a:endParaRPr lang="ko-KR" altLang="en-US" sz="14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303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8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" y="156479"/>
            <a:ext cx="8842810" cy="6632108"/>
          </a:xfrm>
          <a:prstGeom prst="rect">
            <a:avLst/>
          </a:prstGeom>
        </p:spPr>
      </p:pic>
      <p:pic>
        <p:nvPicPr>
          <p:cNvPr id="3" name="Picture 2" descr="pipegang2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466" y="3311782"/>
            <a:ext cx="5030013" cy="334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31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79" y="90621"/>
            <a:ext cx="8577010" cy="6772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50648" y="148251"/>
            <a:ext cx="5672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Total: 1.4 billion </a:t>
            </a:r>
            <a:r>
              <a:rPr lang="en-US" sz="3600" dirty="0" err="1" smtClean="0">
                <a:solidFill>
                  <a:srgbClr val="0000FF"/>
                </a:solidFill>
              </a:rPr>
              <a:t>tonnes</a:t>
            </a:r>
            <a:r>
              <a:rPr lang="en-US" sz="3600" dirty="0" smtClean="0">
                <a:solidFill>
                  <a:srgbClr val="0000FF"/>
                </a:solidFill>
              </a:rPr>
              <a:t> per annum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2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999" y="381000"/>
            <a:ext cx="65415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Fe-10Al-15Mn-5Ni-0.8C </a:t>
            </a:r>
            <a:r>
              <a:rPr lang="en-US" sz="3200" dirty="0" err="1" smtClean="0"/>
              <a:t>wt</a:t>
            </a:r>
            <a:r>
              <a:rPr lang="en-US" sz="3200" dirty="0" smtClean="0"/>
              <a:t>%</a:t>
            </a:r>
          </a:p>
          <a:p>
            <a:r>
              <a:rPr lang="en-US" sz="3200" dirty="0" smtClean="0"/>
              <a:t>strengthened by fine </a:t>
            </a:r>
            <a:r>
              <a:rPr lang="en-US" sz="3200" dirty="0" err="1" smtClean="0"/>
              <a:t>FeAl</a:t>
            </a:r>
            <a:r>
              <a:rPr lang="en-US" sz="3200" dirty="0" smtClean="0"/>
              <a:t> precipitates</a:t>
            </a:r>
          </a:p>
          <a:p>
            <a:r>
              <a:rPr lang="en-US" sz="3200" dirty="0" smtClean="0"/>
              <a:t>Density 17% lower than iron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81" y="1950661"/>
            <a:ext cx="5594795" cy="49644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73528" y="3229829"/>
            <a:ext cx="340451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Nature 518 (2015) 77-79, by S.-H. Kim, H. Kim and N. J. Kim,</a:t>
            </a:r>
          </a:p>
        </p:txBody>
      </p:sp>
    </p:spTree>
    <p:extLst>
      <p:ext uri="{BB962C8B-B14F-4D97-AF65-F5344CB8AC3E}">
        <p14:creationId xmlns:p14="http://schemas.microsoft.com/office/powerpoint/2010/main" val="1900649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93" y="190499"/>
            <a:ext cx="4752248" cy="597413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9929" y="3584578"/>
            <a:ext cx="8393396" cy="3194755"/>
            <a:chOff x="539929" y="3584578"/>
            <a:chExt cx="8393396" cy="31947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929" y="3584578"/>
              <a:ext cx="8393396" cy="273309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423707" y="6317668"/>
              <a:ext cx="45096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0000FF"/>
                  </a:solidFill>
                </a:rPr>
                <a:t>Xiong</a:t>
              </a:r>
              <a:r>
                <a:rPr lang="en-US" sz="2400" dirty="0" smtClean="0">
                  <a:solidFill>
                    <a:srgbClr val="0000FF"/>
                  </a:solidFill>
                </a:rPr>
                <a:t> et al. Mat. Sci. </a:t>
              </a:r>
              <a:r>
                <a:rPr lang="en-US" sz="2400" dirty="0" err="1" smtClean="0">
                  <a:solidFill>
                    <a:srgbClr val="0000FF"/>
                  </a:solidFill>
                </a:rPr>
                <a:t>Techn</a:t>
              </a:r>
              <a:r>
                <a:rPr lang="en-US" sz="2400" dirty="0" smtClean="0">
                  <a:solidFill>
                    <a:srgbClr val="0000FF"/>
                  </a:solidFill>
                </a:rPr>
                <a:t>. (2016)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3664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754" y="238393"/>
            <a:ext cx="82690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An invention of a new material should not rely on just one </a:t>
            </a:r>
            <a:r>
              <a:rPr lang="en-US" sz="3200" dirty="0" smtClean="0"/>
              <a:t>property.</a:t>
            </a:r>
          </a:p>
          <a:p>
            <a:endParaRPr lang="en-US" sz="3200" dirty="0"/>
          </a:p>
          <a:p>
            <a:r>
              <a:rPr lang="en-US" sz="3200" dirty="0" smtClean="0"/>
              <a:t>Avoid deliberate attempts to mislead the general audience.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57754" y="2911108"/>
            <a:ext cx="80799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“there is much work between measuring a single attractive property in a single alloy to demonstrating credibility for a particular application”</a:t>
            </a:r>
          </a:p>
          <a:p>
            <a:endParaRPr lang="en-US" sz="3200" dirty="0">
              <a:solidFill>
                <a:srgbClr val="0000FF"/>
              </a:solidFill>
            </a:endParaRPr>
          </a:p>
          <a:p>
            <a:r>
              <a:rPr lang="en-US" sz="3200" dirty="0" smtClean="0">
                <a:solidFill>
                  <a:srgbClr val="0000FF"/>
                </a:solidFill>
              </a:rPr>
              <a:t>Dan Miracle, Materials Science and Technology (2015)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267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66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79" y="90621"/>
            <a:ext cx="8577010" cy="6772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50648" y="148251"/>
            <a:ext cx="5672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Total: 1.4 billion </a:t>
            </a:r>
            <a:r>
              <a:rPr lang="en-US" sz="3600" dirty="0" err="1" smtClean="0">
                <a:solidFill>
                  <a:srgbClr val="0000FF"/>
                </a:solidFill>
              </a:rPr>
              <a:t>tonnes</a:t>
            </a:r>
            <a:r>
              <a:rPr lang="en-US" sz="3600" dirty="0" smtClean="0">
                <a:solidFill>
                  <a:srgbClr val="0000FF"/>
                </a:solidFill>
              </a:rPr>
              <a:t> per annum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90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241300"/>
            <a:ext cx="871537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3327400"/>
            <a:ext cx="3076575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3225800"/>
            <a:ext cx="4852987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5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451" y="462937"/>
            <a:ext cx="6783299" cy="60537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87800" y="6332066"/>
            <a:ext cx="1769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Li et al. 1993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80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1455</TotalTime>
  <Words>925</Words>
  <Application>Microsoft Macintosh PowerPoint</Application>
  <PresentationFormat>On-screen Show (4:3)</PresentationFormat>
  <Paragraphs>169</Paragraphs>
  <Slides>53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Strength of strong materials: graphene, spider’s silk and steel</vt:lpstr>
      <vt:lpstr>Purpose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a new bearing steel</vt:lpstr>
      <vt:lpstr>PowerPoint Presentation</vt:lpstr>
      <vt:lpstr>BCC iron weakest along &lt;100&gt;</vt:lpstr>
      <vt:lpstr>PowerPoint Presentation</vt:lpstr>
      <vt:lpstr>What is the maximum strength of iron when pulled along its weakest direction?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is the strength of nanotube calculated?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graphene?</vt:lpstr>
      <vt:lpstr>PowerPoint Presentation</vt:lpstr>
      <vt:lpstr>PowerPoint Presentation</vt:lpstr>
      <vt:lpstr>PowerPoint Presentation</vt:lpstr>
      <vt:lpstr>PowerPoint Presentation</vt:lpstr>
      <vt:lpstr>Intrinsic strength of Graphene (samples 2 µm2)</vt:lpstr>
      <vt:lpstr>PowerPoint Presentation</vt:lpstr>
      <vt:lpstr>PowerPoint Presentation</vt:lpstr>
      <vt:lpstr>PowerPoint Presentation</vt:lpstr>
      <vt:lpstr>PowerPoint Presentation</vt:lpstr>
      <vt:lpstr>Graphene in composites</vt:lpstr>
      <vt:lpstr>Spider’s silk</vt:lpstr>
      <vt:lpstr>PowerPoint Presentation</vt:lpstr>
      <vt:lpstr>Spider’s silk</vt:lpstr>
      <vt:lpstr>Spider’s silk</vt:lpstr>
      <vt:lpstr>Spider’s silk</vt:lpstr>
      <vt:lpstr>Twinning induced plasticity</vt:lpstr>
      <vt:lpstr>Conclusions</vt:lpstr>
      <vt:lpstr>PowerPoint Presentation</vt:lpstr>
      <vt:lpstr>PowerPoint Presentation</vt:lpstr>
      <vt:lpstr>Graphene is a  two-dimensional material</vt:lpstr>
      <vt:lpstr>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“100 times stronger than steel”</dc:title>
  <dc:creator>gjgh</dc:creator>
  <cp:lastModifiedBy>gjgh</cp:lastModifiedBy>
  <cp:revision>126</cp:revision>
  <dcterms:created xsi:type="dcterms:W3CDTF">2015-11-04T12:15:26Z</dcterms:created>
  <dcterms:modified xsi:type="dcterms:W3CDTF">2016-03-03T06:18:21Z</dcterms:modified>
</cp:coreProperties>
</file>