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71" r:id="rId3"/>
    <p:sldId id="259" r:id="rId4"/>
    <p:sldId id="260" r:id="rId5"/>
    <p:sldId id="272" r:id="rId6"/>
    <p:sldId id="261" r:id="rId7"/>
    <p:sldId id="264" r:id="rId8"/>
    <p:sldId id="262" r:id="rId9"/>
    <p:sldId id="265" r:id="rId10"/>
    <p:sldId id="263" r:id="rId11"/>
    <p:sldId id="266" r:id="rId12"/>
    <p:sldId id="273" r:id="rId13"/>
    <p:sldId id="270" r:id="rId14"/>
    <p:sldId id="256" r:id="rId15"/>
    <p:sldId id="258" r:id="rId16"/>
    <p:sldId id="257" r:id="rId17"/>
    <p:sldId id="269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harshadbhadeshia:Desktop:impact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Sheet1!$A$68:$A$85</c:f>
              <c:numCache>
                <c:formatCode>General</c:formatCode>
                <c:ptCount val="18"/>
                <c:pt idx="0">
                  <c:v>2016.0</c:v>
                </c:pt>
                <c:pt idx="1">
                  <c:v>2015.0</c:v>
                </c:pt>
                <c:pt idx="2">
                  <c:v>2014.0</c:v>
                </c:pt>
                <c:pt idx="3">
                  <c:v>2013.0</c:v>
                </c:pt>
                <c:pt idx="4">
                  <c:v>2012.0</c:v>
                </c:pt>
                <c:pt idx="5">
                  <c:v>2011.0</c:v>
                </c:pt>
                <c:pt idx="6">
                  <c:v>2010.0</c:v>
                </c:pt>
                <c:pt idx="7">
                  <c:v>2009.0</c:v>
                </c:pt>
                <c:pt idx="8">
                  <c:v>2008.0</c:v>
                </c:pt>
                <c:pt idx="9">
                  <c:v>2007.0</c:v>
                </c:pt>
                <c:pt idx="10">
                  <c:v>2006.0</c:v>
                </c:pt>
                <c:pt idx="11">
                  <c:v>2005.0</c:v>
                </c:pt>
                <c:pt idx="12">
                  <c:v>2004.0</c:v>
                </c:pt>
                <c:pt idx="13">
                  <c:v>2003.0</c:v>
                </c:pt>
                <c:pt idx="14">
                  <c:v>2002.0</c:v>
                </c:pt>
                <c:pt idx="15">
                  <c:v>2001.0</c:v>
                </c:pt>
                <c:pt idx="16">
                  <c:v>2000.0</c:v>
                </c:pt>
                <c:pt idx="17">
                  <c:v>1999.0</c:v>
                </c:pt>
              </c:numCache>
            </c:numRef>
          </c:xVal>
          <c:yVal>
            <c:numRef>
              <c:f>Sheet1!$C$68:$C$85</c:f>
              <c:numCache>
                <c:formatCode>General</c:formatCode>
                <c:ptCount val="18"/>
                <c:pt idx="0">
                  <c:v>2.05</c:v>
                </c:pt>
                <c:pt idx="1">
                  <c:v>1.659</c:v>
                </c:pt>
                <c:pt idx="2">
                  <c:v>1.707</c:v>
                </c:pt>
                <c:pt idx="3">
                  <c:v>1.38</c:v>
                </c:pt>
                <c:pt idx="4">
                  <c:v>1.274</c:v>
                </c:pt>
                <c:pt idx="5">
                  <c:v>1.735</c:v>
                </c:pt>
                <c:pt idx="6">
                  <c:v>1.518</c:v>
                </c:pt>
                <c:pt idx="7">
                  <c:v>1.327</c:v>
                </c:pt>
                <c:pt idx="8">
                  <c:v>1.426</c:v>
                </c:pt>
                <c:pt idx="9">
                  <c:v>1.03</c:v>
                </c:pt>
                <c:pt idx="10">
                  <c:v>0.891</c:v>
                </c:pt>
                <c:pt idx="11">
                  <c:v>0.59</c:v>
                </c:pt>
                <c:pt idx="12">
                  <c:v>0.424</c:v>
                </c:pt>
                <c:pt idx="13">
                  <c:v>0.513</c:v>
                </c:pt>
                <c:pt idx="14">
                  <c:v>0.324</c:v>
                </c:pt>
                <c:pt idx="15">
                  <c:v>0.295</c:v>
                </c:pt>
                <c:pt idx="16">
                  <c:v>0.257</c:v>
                </c:pt>
                <c:pt idx="17">
                  <c:v>0.444</c:v>
                </c:pt>
              </c:numCache>
            </c:numRef>
          </c:yVal>
          <c:smooth val="0"/>
        </c:ser>
        <c:ser>
          <c:idx val="1"/>
          <c:order val="1"/>
          <c:marker>
            <c:symbol val="none"/>
          </c:marker>
          <c:xVal>
            <c:numRef>
              <c:f>Sheet2!$A$81:$A$98</c:f>
              <c:numCache>
                <c:formatCode>General</c:formatCode>
                <c:ptCount val="18"/>
                <c:pt idx="0">
                  <c:v>2016.0</c:v>
                </c:pt>
                <c:pt idx="1">
                  <c:v>2015.0</c:v>
                </c:pt>
                <c:pt idx="2">
                  <c:v>2014.0</c:v>
                </c:pt>
                <c:pt idx="3">
                  <c:v>2013.0</c:v>
                </c:pt>
                <c:pt idx="4">
                  <c:v>2012.0</c:v>
                </c:pt>
                <c:pt idx="5">
                  <c:v>2011.0</c:v>
                </c:pt>
                <c:pt idx="6">
                  <c:v>2010.0</c:v>
                </c:pt>
                <c:pt idx="7">
                  <c:v>2009.0</c:v>
                </c:pt>
                <c:pt idx="8">
                  <c:v>2008.0</c:v>
                </c:pt>
                <c:pt idx="9">
                  <c:v>2007.0</c:v>
                </c:pt>
                <c:pt idx="10">
                  <c:v>2006.0</c:v>
                </c:pt>
                <c:pt idx="11">
                  <c:v>2005.0</c:v>
                </c:pt>
                <c:pt idx="12">
                  <c:v>2004.0</c:v>
                </c:pt>
                <c:pt idx="13">
                  <c:v>2003.0</c:v>
                </c:pt>
                <c:pt idx="14">
                  <c:v>2000.0</c:v>
                </c:pt>
                <c:pt idx="15">
                  <c:v>1999.0</c:v>
                </c:pt>
                <c:pt idx="16">
                  <c:v>1998.0</c:v>
                </c:pt>
                <c:pt idx="17">
                  <c:v>1997.0</c:v>
                </c:pt>
              </c:numCache>
            </c:numRef>
          </c:xVal>
          <c:yVal>
            <c:numRef>
              <c:f>Sheet2!$C$81:$C$98</c:f>
              <c:numCache>
                <c:formatCode>General</c:formatCode>
                <c:ptCount val="18"/>
                <c:pt idx="0">
                  <c:v>1.553</c:v>
                </c:pt>
                <c:pt idx="1">
                  <c:v>1.286</c:v>
                </c:pt>
                <c:pt idx="2">
                  <c:v>1.378</c:v>
                </c:pt>
                <c:pt idx="3">
                  <c:v>1.143</c:v>
                </c:pt>
                <c:pt idx="4">
                  <c:v>1.0</c:v>
                </c:pt>
                <c:pt idx="5">
                  <c:v>0.887</c:v>
                </c:pt>
                <c:pt idx="6">
                  <c:v>0.545</c:v>
                </c:pt>
                <c:pt idx="7">
                  <c:v>0.426</c:v>
                </c:pt>
                <c:pt idx="8">
                  <c:v>0.315</c:v>
                </c:pt>
                <c:pt idx="9">
                  <c:v>0.253</c:v>
                </c:pt>
                <c:pt idx="10">
                  <c:v>0.35</c:v>
                </c:pt>
                <c:pt idx="11">
                  <c:v>0.346</c:v>
                </c:pt>
                <c:pt idx="12">
                  <c:v>0.278</c:v>
                </c:pt>
                <c:pt idx="13">
                  <c:v>0.231</c:v>
                </c:pt>
                <c:pt idx="14">
                  <c:v>0.246</c:v>
                </c:pt>
                <c:pt idx="15">
                  <c:v>0.234</c:v>
                </c:pt>
                <c:pt idx="16">
                  <c:v>0.161</c:v>
                </c:pt>
                <c:pt idx="17">
                  <c:v>0.167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866200"/>
        <c:axId val="2119239944"/>
      </c:scatterChart>
      <c:valAx>
        <c:axId val="-2144866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119239944"/>
        <c:crosses val="autoZero"/>
        <c:crossBetween val="midCat"/>
      </c:valAx>
      <c:valAx>
        <c:axId val="2119239944"/>
        <c:scaling>
          <c:orientation val="minMax"/>
          <c:max val="2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/>
                  <a:t>Impact</a:t>
                </a:r>
                <a:r>
                  <a:rPr lang="en-US" baseline="0"/>
                  <a:t> factor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0862331724663449"/>
              <c:y val="0.2034320109024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-2144866200"/>
        <c:crosses val="autoZero"/>
        <c:crossBetween val="midCat"/>
        <c:majorUnit val="0.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400" b="0"/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0.73135</cdr:x>
      <cdr:y>0.52639</cdr:y>
    </cdr:from>
    <cdr:to>
      <cdr:x>0.83613</cdr:x>
      <cdr:y>0.64873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2757" y="2781040"/>
          <a:ext cx="742586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dirty="0" smtClean="0"/>
            <a:t>WJ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6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0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4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3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6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8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00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10991-88DB-3E4E-8A31-DD65FC616F36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06986-2837-4948-90EB-4136B659B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6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png"/><Relationship Id="rId6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51.jpe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7.jpeg"/><Relationship Id="rId5" Type="http://schemas.microsoft.com/office/2007/relationships/hdphoto" Target="../media/hdphoto3.wdp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" y="377011"/>
            <a:ext cx="5093579" cy="3820184"/>
          </a:xfrm>
          <a:prstGeom prst="rect">
            <a:avLst/>
          </a:prstGeom>
        </p:spPr>
      </p:pic>
      <p:pic>
        <p:nvPicPr>
          <p:cNvPr id="2" name="Picture 1" descr="IMG_20171106_194338460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87" y="1209184"/>
            <a:ext cx="3715813" cy="5648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811" y="4943656"/>
            <a:ext cx="3198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Tarashankar</a:t>
            </a:r>
            <a:r>
              <a:rPr lang="en-US" sz="2800" dirty="0" smtClean="0"/>
              <a:t> </a:t>
            </a:r>
            <a:r>
              <a:rPr lang="en-US" sz="2800" dirty="0" err="1" smtClean="0"/>
              <a:t>DebRoy</a:t>
            </a:r>
            <a:endParaRPr lang="en-US" sz="2800" dirty="0" smtClean="0"/>
          </a:p>
          <a:p>
            <a:r>
              <a:rPr lang="en-US" sz="2800" dirty="0" smtClean="0"/>
              <a:t>Stanislaus David</a:t>
            </a:r>
          </a:p>
        </p:txBody>
      </p:sp>
    </p:spTree>
    <p:extLst>
      <p:ext uri="{BB962C8B-B14F-4D97-AF65-F5344CB8AC3E}">
        <p14:creationId xmlns:p14="http://schemas.microsoft.com/office/powerpoint/2010/main" val="417092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8670" y="1177218"/>
            <a:ext cx="7618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Khan PA, </a:t>
            </a:r>
            <a:r>
              <a:rPr lang="en-US" dirty="0" err="1"/>
              <a:t>DebRoy</a:t>
            </a:r>
            <a:r>
              <a:rPr lang="en-US" dirty="0"/>
              <a:t> T, David </a:t>
            </a:r>
            <a:r>
              <a:rPr lang="en-US" dirty="0" smtClean="0"/>
              <a:t>SA. </a:t>
            </a:r>
            <a:r>
              <a:rPr lang="en-US" dirty="0"/>
              <a:t>Welding Journal. </a:t>
            </a:r>
            <a:r>
              <a:rPr lang="en-US" dirty="0" smtClean="0"/>
              <a:t>1988;67</a:t>
            </a:r>
            <a:r>
              <a:rPr lang="en-US" dirty="0"/>
              <a:t>:1s-7s.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805" y="176615"/>
            <a:ext cx="86431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Laser beam welding of high-manganese stainless steels</a:t>
            </a:r>
            <a:r>
              <a:rPr lang="en-US" sz="2800" dirty="0" smtClean="0"/>
              <a:t>—alloying </a:t>
            </a:r>
            <a:r>
              <a:rPr lang="en-US" sz="2800" dirty="0"/>
              <a:t>element loss and microstructural changes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514" y="2242571"/>
            <a:ext cx="77908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Around 1984, </a:t>
            </a:r>
            <a:r>
              <a:rPr lang="en-US" sz="2800" dirty="0" smtClean="0"/>
              <a:t> </a:t>
            </a:r>
            <a:r>
              <a:rPr lang="en-US" sz="2800" dirty="0"/>
              <a:t>I studied </a:t>
            </a:r>
            <a:r>
              <a:rPr lang="en-US" sz="2800" dirty="0" smtClean="0"/>
              <a:t>a </a:t>
            </a:r>
            <a:r>
              <a:rPr lang="en-US" sz="2800" dirty="0"/>
              <a:t>paper </a:t>
            </a:r>
            <a:r>
              <a:rPr lang="en-US" sz="2800" dirty="0" smtClean="0"/>
              <a:t>in which </a:t>
            </a:r>
            <a:r>
              <a:rPr lang="en-US" sz="2800" dirty="0" err="1" smtClean="0"/>
              <a:t>DebRoy</a:t>
            </a:r>
            <a:r>
              <a:rPr lang="en-US" sz="2800" dirty="0" smtClean="0"/>
              <a:t> used a disarmingly </a:t>
            </a:r>
            <a:r>
              <a:rPr lang="en-US" sz="2800" dirty="0"/>
              <a:t>simple method to </a:t>
            </a:r>
            <a:r>
              <a:rPr lang="en-US" sz="2800" dirty="0" smtClean="0"/>
              <a:t>collect </a:t>
            </a:r>
            <a:r>
              <a:rPr lang="en-US" sz="2800" dirty="0" err="1"/>
              <a:t>vapour</a:t>
            </a:r>
            <a:r>
              <a:rPr lang="en-US" sz="2800" dirty="0"/>
              <a:t> </a:t>
            </a:r>
            <a:r>
              <a:rPr lang="en-US" sz="2800" dirty="0" smtClean="0"/>
              <a:t>from </a:t>
            </a:r>
            <a:r>
              <a:rPr lang="en-US" sz="2800" dirty="0"/>
              <a:t>weld </a:t>
            </a:r>
            <a:r>
              <a:rPr lang="en-US" sz="2800" dirty="0" smtClean="0"/>
              <a:t>plasma </a:t>
            </a:r>
            <a:r>
              <a:rPr lang="en-US" sz="2800" dirty="0"/>
              <a:t>to establish </a:t>
            </a:r>
            <a:r>
              <a:rPr lang="en-US" sz="2800" dirty="0" smtClean="0"/>
              <a:t>the </a:t>
            </a:r>
            <a:r>
              <a:rPr lang="en-US" sz="2800" dirty="0"/>
              <a:t>thermodynamic state of the plasma. </a:t>
            </a:r>
            <a:endParaRPr lang="en-US" sz="2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192335" y="4125253"/>
            <a:ext cx="68513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I remember feeling </a:t>
            </a:r>
            <a:r>
              <a:rPr lang="en-US" sz="3200" dirty="0" smtClean="0">
                <a:solidFill>
                  <a:srgbClr val="0000FF"/>
                </a:solidFill>
              </a:rPr>
              <a:t>elated at the </a:t>
            </a:r>
            <a:r>
              <a:rPr lang="en-US" sz="3200" dirty="0">
                <a:solidFill>
                  <a:srgbClr val="0000FF"/>
                </a:solidFill>
              </a:rPr>
              <a:t>elegance of the work. 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00FF"/>
                </a:solidFill>
              </a:rPr>
              <a:t>And in the field of welding!</a:t>
            </a:r>
          </a:p>
        </p:txBody>
      </p:sp>
    </p:spTree>
    <p:extLst>
      <p:ext uri="{BB962C8B-B14F-4D97-AF65-F5344CB8AC3E}">
        <p14:creationId xmlns:p14="http://schemas.microsoft.com/office/powerpoint/2010/main" val="31357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6" y="365949"/>
            <a:ext cx="4764531" cy="6352708"/>
          </a:xfrm>
          <a:prstGeom prst="rect">
            <a:avLst/>
          </a:prstGeom>
        </p:spPr>
      </p:pic>
      <p:pic>
        <p:nvPicPr>
          <p:cNvPr id="2" name="Picture 1" descr="Screen Shot 2017-11-03 at 14.5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12" y="2023240"/>
            <a:ext cx="3813687" cy="4611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5035" y="392225"/>
            <a:ext cx="3575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Stan, the trend setter</a:t>
            </a: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644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6 at 13.48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4" y="5118100"/>
            <a:ext cx="8788400" cy="1739900"/>
          </a:xfrm>
          <a:prstGeom prst="rect">
            <a:avLst/>
          </a:prstGeom>
        </p:spPr>
      </p:pic>
      <p:pic>
        <p:nvPicPr>
          <p:cNvPr id="5" name="Picture 4" descr="Screen Shot 2017-11-06 at 13.48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4300" cy="1651000"/>
          </a:xfrm>
          <a:prstGeom prst="rect">
            <a:avLst/>
          </a:prstGeom>
        </p:spPr>
      </p:pic>
      <p:pic>
        <p:nvPicPr>
          <p:cNvPr id="6" name="Picture 5" descr="Screen Shot 2017-11-06 at 13.48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70" y="2585215"/>
            <a:ext cx="5126981" cy="1434334"/>
          </a:xfrm>
          <a:prstGeom prst="rect">
            <a:avLst/>
          </a:prstGeom>
        </p:spPr>
      </p:pic>
      <p:pic>
        <p:nvPicPr>
          <p:cNvPr id="7" name="Picture 6" descr="2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7"/>
          <a:stretch/>
        </p:blipFill>
        <p:spPr>
          <a:xfrm>
            <a:off x="672947" y="1651000"/>
            <a:ext cx="2846302" cy="38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6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210" y="3602300"/>
            <a:ext cx="79683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DebRoy</a:t>
            </a:r>
            <a:r>
              <a:rPr lang="en-US" sz="3600" dirty="0"/>
              <a:t> T, David SA. </a:t>
            </a:r>
            <a:endParaRPr lang="en-US" sz="3600" dirty="0" smtClean="0"/>
          </a:p>
          <a:p>
            <a:r>
              <a:rPr lang="en-US" sz="3600" dirty="0" smtClean="0"/>
              <a:t>Physical </a:t>
            </a:r>
            <a:r>
              <a:rPr lang="en-US" sz="3600" dirty="0"/>
              <a:t>processes in fusion welding. </a:t>
            </a:r>
            <a:endParaRPr lang="en-US" sz="3600" dirty="0" smtClean="0"/>
          </a:p>
          <a:p>
            <a:r>
              <a:rPr lang="en-US" sz="3600" dirty="0" smtClean="0">
                <a:solidFill>
                  <a:srgbClr val="3366FF"/>
                </a:solidFill>
              </a:rPr>
              <a:t>Reviews </a:t>
            </a:r>
            <a:r>
              <a:rPr lang="en-US" sz="3600" dirty="0">
                <a:solidFill>
                  <a:srgbClr val="3366FF"/>
                </a:solidFill>
              </a:rPr>
              <a:t>of modern physics</a:t>
            </a:r>
            <a:r>
              <a:rPr lang="en-US" sz="3600" dirty="0"/>
              <a:t>. </a:t>
            </a:r>
            <a:endParaRPr lang="en-US" sz="3600" dirty="0" smtClean="0"/>
          </a:p>
          <a:p>
            <a:r>
              <a:rPr lang="en-US" sz="3600" dirty="0" smtClean="0"/>
              <a:t>1995;67:</a:t>
            </a:r>
            <a:r>
              <a:rPr lang="en-US" sz="3600" dirty="0"/>
              <a:t>85.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962" y="518184"/>
            <a:ext cx="88151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David SA, </a:t>
            </a:r>
            <a:r>
              <a:rPr lang="en-US" sz="3600" dirty="0" err="1"/>
              <a:t>DebRoy</a:t>
            </a:r>
            <a:r>
              <a:rPr lang="en-US" sz="3600" dirty="0"/>
              <a:t> T. </a:t>
            </a:r>
            <a:endParaRPr lang="en-US" sz="3600" dirty="0" smtClean="0"/>
          </a:p>
          <a:p>
            <a:r>
              <a:rPr lang="en-US" sz="3600" dirty="0" smtClean="0"/>
              <a:t>Current </a:t>
            </a:r>
            <a:r>
              <a:rPr lang="en-US" sz="3600" dirty="0"/>
              <a:t>issues &amp;</a:t>
            </a:r>
            <a:r>
              <a:rPr lang="en-US" sz="3600" dirty="0" smtClean="0"/>
              <a:t> </a:t>
            </a:r>
            <a:r>
              <a:rPr lang="en-US" sz="3600" dirty="0"/>
              <a:t>problems in welding science. </a:t>
            </a:r>
            <a:endParaRPr lang="en-US" sz="3600" dirty="0" smtClean="0"/>
          </a:p>
          <a:p>
            <a:r>
              <a:rPr lang="en-US" sz="3600" dirty="0" smtClean="0">
                <a:solidFill>
                  <a:srgbClr val="3366FF"/>
                </a:solidFill>
              </a:rPr>
              <a:t>Science</a:t>
            </a:r>
            <a:r>
              <a:rPr lang="en-US" sz="3600" dirty="0"/>
              <a:t>. </a:t>
            </a:r>
            <a:endParaRPr lang="en-US" sz="3600" dirty="0" smtClean="0"/>
          </a:p>
          <a:p>
            <a:r>
              <a:rPr lang="en-US" sz="3600" dirty="0" smtClean="0"/>
              <a:t>1992, 257:</a:t>
            </a:r>
            <a:r>
              <a:rPr lang="en-US" sz="3600" dirty="0"/>
              <a:t>497-502.</a:t>
            </a:r>
          </a:p>
        </p:txBody>
      </p:sp>
    </p:spTree>
    <p:extLst>
      <p:ext uri="{BB962C8B-B14F-4D97-AF65-F5344CB8AC3E}">
        <p14:creationId xmlns:p14="http://schemas.microsoft.com/office/powerpoint/2010/main" val="3349088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w-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4" y="79705"/>
            <a:ext cx="3334908" cy="483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894" y="5313600"/>
            <a:ext cx="34082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22 Volumes published</a:t>
            </a:r>
          </a:p>
          <a:p>
            <a:r>
              <a:rPr lang="en-US" sz="2800" dirty="0" smtClean="0"/>
              <a:t>since 1996</a:t>
            </a:r>
          </a:p>
          <a:p>
            <a:r>
              <a:rPr lang="en-US" sz="2800" dirty="0" smtClean="0"/>
              <a:t>1694 gems</a:t>
            </a:r>
            <a:endParaRPr lang="en-US" sz="2800" dirty="0"/>
          </a:p>
        </p:txBody>
      </p:sp>
      <p:pic>
        <p:nvPicPr>
          <p:cNvPr id="6" name="Picture 5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4" y="184704"/>
            <a:ext cx="2375907" cy="3167876"/>
          </a:xfrm>
          <a:prstGeom prst="rect">
            <a:avLst/>
          </a:prstGeom>
        </p:spPr>
      </p:pic>
      <p:pic>
        <p:nvPicPr>
          <p:cNvPr id="7" name="Picture 6" descr="9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7" t="24163"/>
          <a:stretch/>
        </p:blipFill>
        <p:spPr>
          <a:xfrm>
            <a:off x="6108239" y="3579077"/>
            <a:ext cx="2571415" cy="299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149" y="86217"/>
            <a:ext cx="2219601" cy="3492860"/>
          </a:xfrm>
          <a:prstGeom prst="rect">
            <a:avLst/>
          </a:prstGeom>
        </p:spPr>
      </p:pic>
      <p:pic>
        <p:nvPicPr>
          <p:cNvPr id="9" name="Picture 8" descr="downlo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88" y="3827520"/>
            <a:ext cx="2034315" cy="28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6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432169"/>
              </p:ext>
            </p:extLst>
          </p:nvPr>
        </p:nvGraphicFramePr>
        <p:xfrm>
          <a:off x="1028700" y="787400"/>
          <a:ext cx="7086600" cy="528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9497" y="1425600"/>
            <a:ext cx="1179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STWJ</a:t>
            </a:r>
          </a:p>
        </p:txBody>
      </p:sp>
    </p:spTree>
    <p:extLst>
      <p:ext uri="{BB962C8B-B14F-4D97-AF65-F5344CB8AC3E}">
        <p14:creationId xmlns:p14="http://schemas.microsoft.com/office/powerpoint/2010/main" val="1700987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233" y="323390"/>
            <a:ext cx="6093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Citations per paper (3 years)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81233" y="1597981"/>
            <a:ext cx="713208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STWJ</a:t>
            </a:r>
          </a:p>
          <a:p>
            <a:endParaRPr lang="en-US" sz="4400" dirty="0"/>
          </a:p>
          <a:p>
            <a:r>
              <a:rPr lang="en-US" sz="4400" dirty="0" smtClean="0"/>
              <a:t>Welding in the World</a:t>
            </a:r>
          </a:p>
          <a:p>
            <a:endParaRPr lang="en-US" sz="4400" dirty="0"/>
          </a:p>
          <a:p>
            <a:r>
              <a:rPr lang="en-US" sz="4400" dirty="0" smtClean="0"/>
              <a:t>Welding Journal</a:t>
            </a:r>
          </a:p>
          <a:p>
            <a:endParaRPr lang="en-US" sz="4400" dirty="0"/>
          </a:p>
          <a:p>
            <a:r>
              <a:rPr lang="en-US" sz="4400" dirty="0" smtClean="0"/>
              <a:t>Transactions of China Welding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874116" y="1597981"/>
            <a:ext cx="118506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2.32</a:t>
            </a:r>
          </a:p>
          <a:p>
            <a:endParaRPr lang="en-US" sz="4400" dirty="0"/>
          </a:p>
          <a:p>
            <a:r>
              <a:rPr lang="en-US" sz="4400" dirty="0" smtClean="0"/>
              <a:t>1.26</a:t>
            </a:r>
          </a:p>
          <a:p>
            <a:endParaRPr lang="en-US" sz="4400" dirty="0"/>
          </a:p>
          <a:p>
            <a:r>
              <a:rPr lang="en-US" sz="4400" dirty="0" smtClean="0"/>
              <a:t>0.62</a:t>
            </a:r>
          </a:p>
          <a:p>
            <a:endParaRPr lang="en-US" sz="4400" dirty="0"/>
          </a:p>
          <a:p>
            <a:r>
              <a:rPr lang="en-US" sz="4400" dirty="0" smtClean="0"/>
              <a:t>0.37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0201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-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34310" r="3967" b="24118"/>
          <a:stretch/>
        </p:blipFill>
        <p:spPr>
          <a:xfrm>
            <a:off x="431983" y="112320"/>
            <a:ext cx="8474925" cy="3049920"/>
          </a:xfrm>
          <a:prstGeom prst="rect">
            <a:avLst/>
          </a:prstGeom>
        </p:spPr>
      </p:pic>
      <p:pic>
        <p:nvPicPr>
          <p:cNvPr id="6" name="Picture 5" descr="7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0" y="3381504"/>
            <a:ext cx="2587335" cy="3449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2638" y="5551959"/>
            <a:ext cx="4171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Ken </a:t>
            </a:r>
            <a:r>
              <a:rPr lang="en-US" sz="3600" dirty="0" err="1" smtClean="0"/>
              <a:t>Easterling</a:t>
            </a:r>
            <a:r>
              <a:rPr lang="en-US" sz="3600" dirty="0" smtClean="0"/>
              <a:t> Award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221437" y="4076899"/>
            <a:ext cx="5685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DebRoy</a:t>
            </a:r>
            <a:r>
              <a:rPr lang="en-US" sz="4000" dirty="0" smtClean="0"/>
              <a:t> is a prolific author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504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247" y="137860"/>
            <a:ext cx="8301043" cy="65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4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34" y="680320"/>
            <a:ext cx="8888303" cy="48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5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5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3" y="83219"/>
            <a:ext cx="5061919" cy="3796439"/>
          </a:xfrm>
          <a:prstGeom prst="rect">
            <a:avLst/>
          </a:prstGeom>
        </p:spPr>
      </p:pic>
      <p:pic>
        <p:nvPicPr>
          <p:cNvPr id="5" name="Picture 4" descr="Pennsylvania_State_University_monument_outside_Beaver_Sta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8" y="3948778"/>
            <a:ext cx="3801422" cy="2846354"/>
          </a:xfrm>
          <a:prstGeom prst="rect">
            <a:avLst/>
          </a:prstGeom>
        </p:spPr>
      </p:pic>
      <p:pic>
        <p:nvPicPr>
          <p:cNvPr id="6" name="Picture 5" descr="mit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55" y="457120"/>
            <a:ext cx="3402412" cy="2143520"/>
          </a:xfrm>
          <a:prstGeom prst="rect">
            <a:avLst/>
          </a:prstGeom>
        </p:spPr>
      </p:pic>
      <p:pic>
        <p:nvPicPr>
          <p:cNvPr id="7" name="Picture 6" descr="London_-_Imperial_College_of_Science_and_Technolog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41" y="4147199"/>
            <a:ext cx="3709625" cy="2466505"/>
          </a:xfrm>
          <a:prstGeom prst="rect">
            <a:avLst/>
          </a:prstGeom>
        </p:spPr>
      </p:pic>
      <p:pic>
        <p:nvPicPr>
          <p:cNvPr id="8" name="Picture 7" descr="Screen Shot 2017-11-03 at 15.33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32" y="100499"/>
            <a:ext cx="1433680" cy="1433680"/>
          </a:xfrm>
          <a:prstGeom prst="rect">
            <a:avLst/>
          </a:prstGeom>
        </p:spPr>
      </p:pic>
      <p:pic>
        <p:nvPicPr>
          <p:cNvPr id="9" name="Picture 8" descr="image0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422" y="3003015"/>
            <a:ext cx="14668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" y="377011"/>
            <a:ext cx="5093579" cy="3820184"/>
          </a:xfrm>
          <a:prstGeom prst="rect">
            <a:avLst/>
          </a:prstGeom>
        </p:spPr>
      </p:pic>
      <p:pic>
        <p:nvPicPr>
          <p:cNvPr id="2" name="Picture 1" descr="IMG_20171106_194338460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87" y="1209184"/>
            <a:ext cx="3715813" cy="5648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811" y="4943656"/>
            <a:ext cx="3682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Scholars and gentlemen</a:t>
            </a:r>
          </a:p>
        </p:txBody>
      </p:sp>
    </p:spTree>
    <p:extLst>
      <p:ext uri="{BB962C8B-B14F-4D97-AF65-F5344CB8AC3E}">
        <p14:creationId xmlns:p14="http://schemas.microsoft.com/office/powerpoint/2010/main" val="62370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47" y="231832"/>
            <a:ext cx="7898754" cy="1101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88" y="1600656"/>
            <a:ext cx="4729291" cy="3668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754" y="1333144"/>
            <a:ext cx="1888297" cy="5477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143" y="4111307"/>
            <a:ext cx="2762649" cy="22245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5446" y="6533391"/>
            <a:ext cx="54130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66FF"/>
                </a:solidFill>
              </a:rPr>
              <a:t>Deb Roy T, Abraham KP</a:t>
            </a:r>
            <a:r>
              <a:rPr lang="en-US" sz="1200" dirty="0" smtClean="0">
                <a:solidFill>
                  <a:srgbClr val="3366FF"/>
                </a:solidFill>
              </a:rPr>
              <a:t>. </a:t>
            </a:r>
            <a:r>
              <a:rPr lang="en-US" sz="1200" dirty="0">
                <a:solidFill>
                  <a:srgbClr val="3366FF"/>
                </a:solidFill>
              </a:rPr>
              <a:t>Metallurgical and Materials Transactions B. 1974 </a:t>
            </a:r>
            <a:r>
              <a:rPr lang="en-US" sz="1200" dirty="0" smtClean="0">
                <a:solidFill>
                  <a:srgbClr val="3366FF"/>
                </a:solidFill>
              </a:rPr>
              <a:t>5:</a:t>
            </a:r>
            <a:r>
              <a:rPr lang="en-US" sz="1200" dirty="0">
                <a:solidFill>
                  <a:srgbClr val="3366FF"/>
                </a:solidFill>
              </a:rPr>
              <a:t>349-54.</a:t>
            </a:r>
          </a:p>
        </p:txBody>
      </p:sp>
    </p:spTree>
    <p:extLst>
      <p:ext uri="{BB962C8B-B14F-4D97-AF65-F5344CB8AC3E}">
        <p14:creationId xmlns:p14="http://schemas.microsoft.com/office/powerpoint/2010/main" val="391114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10" y="364920"/>
            <a:ext cx="8448157" cy="499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783220"/>
            <a:ext cx="28194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661" y="3048199"/>
            <a:ext cx="2047957" cy="69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371" y="4125450"/>
            <a:ext cx="2047956" cy="526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819" y="2333738"/>
            <a:ext cx="2372187" cy="655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346" y="2577440"/>
            <a:ext cx="1938776" cy="14491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690" y="1953261"/>
            <a:ext cx="2266317" cy="1035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0715" y="1729519"/>
            <a:ext cx="3784914" cy="545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5812" y="4651500"/>
            <a:ext cx="4019817" cy="1776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410" y="864000"/>
            <a:ext cx="5485479" cy="8006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4410" y="61665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Knapp GL, Mukherjee T, </a:t>
            </a:r>
            <a:r>
              <a:rPr lang="en-US" sz="1400" dirty="0" err="1">
                <a:solidFill>
                  <a:srgbClr val="3366FF"/>
                </a:solidFill>
              </a:rPr>
              <a:t>Zuback</a:t>
            </a:r>
            <a:r>
              <a:rPr lang="en-US" sz="1400" dirty="0">
                <a:solidFill>
                  <a:srgbClr val="3366FF"/>
                </a:solidFill>
              </a:rPr>
              <a:t> JS, Wei HL, Palmer TA, De A, </a:t>
            </a:r>
            <a:r>
              <a:rPr lang="en-US" sz="1400" dirty="0" err="1">
                <a:solidFill>
                  <a:srgbClr val="3366FF"/>
                </a:solidFill>
              </a:rPr>
              <a:t>DebRoy</a:t>
            </a:r>
            <a:r>
              <a:rPr lang="en-US" sz="1400" dirty="0">
                <a:solidFill>
                  <a:srgbClr val="3366FF"/>
                </a:solidFill>
              </a:rPr>
              <a:t> T. </a:t>
            </a:r>
            <a:r>
              <a:rPr lang="en-US" sz="1400" dirty="0" err="1" smtClean="0">
                <a:solidFill>
                  <a:srgbClr val="3366FF"/>
                </a:solidFill>
              </a:rPr>
              <a:t>Acta</a:t>
            </a:r>
            <a:r>
              <a:rPr lang="en-US" sz="1400" dirty="0" smtClean="0">
                <a:solidFill>
                  <a:srgbClr val="3366FF"/>
                </a:solidFill>
              </a:rPr>
              <a:t> </a:t>
            </a:r>
            <a:r>
              <a:rPr lang="en-US" sz="1400" dirty="0" err="1">
                <a:solidFill>
                  <a:srgbClr val="3366FF"/>
                </a:solidFill>
              </a:rPr>
              <a:t>Materialia</a:t>
            </a:r>
            <a:r>
              <a:rPr lang="en-US" sz="1400" dirty="0">
                <a:solidFill>
                  <a:srgbClr val="3366FF"/>
                </a:solidFill>
              </a:rPr>
              <a:t>. </a:t>
            </a:r>
            <a:r>
              <a:rPr lang="en-US" sz="1400" dirty="0" smtClean="0">
                <a:solidFill>
                  <a:srgbClr val="3366FF"/>
                </a:solidFill>
              </a:rPr>
              <a:t>2017;135</a:t>
            </a:r>
            <a:r>
              <a:rPr lang="en-US" sz="1400" dirty="0">
                <a:solidFill>
                  <a:srgbClr val="3366FF"/>
                </a:solidFill>
              </a:rPr>
              <a:t>:390-9.</a:t>
            </a:r>
          </a:p>
        </p:txBody>
      </p:sp>
    </p:spTree>
    <p:extLst>
      <p:ext uri="{BB962C8B-B14F-4D97-AF65-F5344CB8AC3E}">
        <p14:creationId xmlns:p14="http://schemas.microsoft.com/office/powerpoint/2010/main" val="346550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9" y="144881"/>
            <a:ext cx="3576501" cy="4476067"/>
          </a:xfrm>
          <a:prstGeom prst="rect">
            <a:avLst/>
          </a:prstGeom>
        </p:spPr>
      </p:pic>
      <p:pic>
        <p:nvPicPr>
          <p:cNvPr id="4" name="Picture 3" descr="Stan_Dav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3" y="219100"/>
            <a:ext cx="984920" cy="984920"/>
          </a:xfrm>
          <a:prstGeom prst="rect">
            <a:avLst/>
          </a:prstGeom>
        </p:spPr>
      </p:pic>
      <p:pic>
        <p:nvPicPr>
          <p:cNvPr id="6" name="Picture 5" descr="SNS-aerial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14" y="159660"/>
            <a:ext cx="4641599" cy="2088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6765" y="2635200"/>
            <a:ext cx="147989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</a:t>
            </a:r>
          </a:p>
          <a:p>
            <a:r>
              <a:rPr lang="en-US" dirty="0" err="1" smtClean="0"/>
              <a:t>Aluminium</a:t>
            </a:r>
            <a:endParaRPr lang="en-US" dirty="0" smtClean="0"/>
          </a:p>
          <a:p>
            <a:r>
              <a:rPr lang="en-US" dirty="0" smtClean="0"/>
              <a:t>Nickel</a:t>
            </a:r>
          </a:p>
          <a:p>
            <a:r>
              <a:rPr lang="en-US" dirty="0" smtClean="0"/>
              <a:t>Composites</a:t>
            </a:r>
          </a:p>
          <a:p>
            <a:r>
              <a:rPr lang="en-US" dirty="0" err="1" smtClean="0"/>
              <a:t>Intermetallics</a:t>
            </a:r>
            <a:endParaRPr lang="en-US" dirty="0" smtClean="0"/>
          </a:p>
          <a:p>
            <a:r>
              <a:rPr lang="en-US" dirty="0" smtClean="0"/>
              <a:t>Ceramics</a:t>
            </a:r>
          </a:p>
          <a:p>
            <a:r>
              <a:rPr lang="en-US" dirty="0" smtClean="0"/>
              <a:t>Iridium</a:t>
            </a:r>
          </a:p>
          <a:p>
            <a:r>
              <a:rPr lang="en-US" dirty="0" smtClean="0"/>
              <a:t>Vanadium</a:t>
            </a:r>
          </a:p>
          <a:p>
            <a:r>
              <a:rPr lang="en-US" dirty="0" smtClean="0"/>
              <a:t>Titanium</a:t>
            </a:r>
          </a:p>
          <a:p>
            <a:r>
              <a:rPr lang="en-US" dirty="0" smtClean="0"/>
              <a:t>High-entropy</a:t>
            </a:r>
          </a:p>
          <a:p>
            <a:r>
              <a:rPr lang="en-US" dirty="0" smtClean="0"/>
              <a:t>Niobium/</a:t>
            </a:r>
            <a:r>
              <a:rPr lang="en-US" dirty="0" err="1" smtClean="0"/>
              <a:t>NbC</a:t>
            </a:r>
            <a:endParaRPr lang="en-US" dirty="0" smtClean="0"/>
          </a:p>
          <a:p>
            <a:r>
              <a:rPr lang="en-US" dirty="0" smtClean="0"/>
              <a:t>ODS</a:t>
            </a:r>
          </a:p>
          <a:p>
            <a:r>
              <a:rPr lang="en-US" dirty="0" smtClean="0"/>
              <a:t>Indium</a:t>
            </a:r>
            <a:r>
              <a:rPr lang="en-US" dirty="0"/>
              <a:t> </a:t>
            </a:r>
            <a:r>
              <a:rPr lang="mr-IN" dirty="0" smtClean="0"/>
              <a:t>……</a:t>
            </a:r>
            <a:r>
              <a:rPr lang="en-GB" dirty="0" smtClean="0"/>
              <a:t>.</a:t>
            </a:r>
            <a:endParaRPr lang="en-US" dirty="0" smtClean="0"/>
          </a:p>
        </p:txBody>
      </p:sp>
      <p:pic>
        <p:nvPicPr>
          <p:cNvPr id="2" name="Picture 1" descr="BrodyHal_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14" y="2720640"/>
            <a:ext cx="1778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5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3 at 12.20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9" y="129600"/>
            <a:ext cx="8705006" cy="1226880"/>
          </a:xfrm>
          <a:prstGeom prst="rect">
            <a:avLst/>
          </a:prstGeom>
        </p:spPr>
      </p:pic>
      <p:pic>
        <p:nvPicPr>
          <p:cNvPr id="5" name="Picture 4" descr="Screen Shot 2017-11-03 at 12.20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6" y="2935196"/>
            <a:ext cx="4837051" cy="3280574"/>
          </a:xfrm>
          <a:prstGeom prst="rect">
            <a:avLst/>
          </a:prstGeom>
        </p:spPr>
      </p:pic>
      <p:pic>
        <p:nvPicPr>
          <p:cNvPr id="6" name="Picture 5" descr="Screen Shot 2017-11-03 at 12.21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99" y="3515100"/>
            <a:ext cx="2240140" cy="1120070"/>
          </a:xfrm>
          <a:prstGeom prst="rect">
            <a:avLst/>
          </a:prstGeom>
        </p:spPr>
      </p:pic>
      <p:pic>
        <p:nvPicPr>
          <p:cNvPr id="7" name="Picture 6" descr="Screen Shot 2017-11-03 at 12.21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92" y="1904820"/>
            <a:ext cx="6674703" cy="1280080"/>
          </a:xfrm>
          <a:prstGeom prst="rect">
            <a:avLst/>
          </a:prstGeom>
        </p:spPr>
      </p:pic>
      <p:pic>
        <p:nvPicPr>
          <p:cNvPr id="8" name="Picture 7" descr="Screen Shot 2017-11-03 at 12.21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78" y="5004266"/>
            <a:ext cx="2011554" cy="12115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9089" y="6517734"/>
            <a:ext cx="5033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66FF"/>
                </a:solidFill>
              </a:rPr>
              <a:t>Brody HD, David SA. Application of Solidification Theory to Titanium Alloys.</a:t>
            </a:r>
          </a:p>
        </p:txBody>
      </p:sp>
    </p:spTree>
    <p:extLst>
      <p:ext uri="{BB962C8B-B14F-4D97-AF65-F5344CB8AC3E}">
        <p14:creationId xmlns:p14="http://schemas.microsoft.com/office/powerpoint/2010/main" val="396698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153" y="250560"/>
            <a:ext cx="8393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Evaluation of electron-beam welds of single-crystal alloy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6064" y="6180826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Vitek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Rappaz</a:t>
            </a:r>
            <a:r>
              <a:rPr lang="en-US" dirty="0" smtClean="0">
                <a:solidFill>
                  <a:srgbClr val="0000FF"/>
                </a:solidFill>
              </a:rPr>
              <a:t>, David, </a:t>
            </a:r>
            <a:r>
              <a:rPr lang="en-US" dirty="0" err="1" smtClean="0">
                <a:solidFill>
                  <a:srgbClr val="0000FF"/>
                </a:solidFill>
              </a:rPr>
              <a:t>Boatner</a:t>
            </a:r>
            <a:r>
              <a:rPr lang="en-US" dirty="0" smtClean="0">
                <a:solidFill>
                  <a:srgbClr val="0000FF"/>
                </a:solidFill>
              </a:rPr>
              <a:t>, JOM 40 (1988) 48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508" y="898508"/>
            <a:ext cx="3761492" cy="5175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263" y="1569132"/>
            <a:ext cx="4661703" cy="31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3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202" y="6367226"/>
            <a:ext cx="6915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Woo W, </a:t>
            </a:r>
            <a:r>
              <a:rPr lang="en-US" sz="1600" dirty="0" err="1">
                <a:solidFill>
                  <a:srgbClr val="3366FF"/>
                </a:solidFill>
              </a:rPr>
              <a:t>Feng</a:t>
            </a:r>
            <a:r>
              <a:rPr lang="en-US" sz="1600" dirty="0">
                <a:solidFill>
                  <a:srgbClr val="3366FF"/>
                </a:solidFill>
              </a:rPr>
              <a:t> Z, Clausen B, David SA. </a:t>
            </a:r>
            <a:r>
              <a:rPr lang="en-US" sz="1600" dirty="0" smtClean="0">
                <a:solidFill>
                  <a:srgbClr val="3366FF"/>
                </a:solidFill>
              </a:rPr>
              <a:t>Materials </a:t>
            </a:r>
            <a:r>
              <a:rPr lang="en-US" sz="1600" dirty="0">
                <a:solidFill>
                  <a:srgbClr val="3366FF"/>
                </a:solidFill>
              </a:rPr>
              <a:t>Letters. </a:t>
            </a:r>
            <a:r>
              <a:rPr lang="en-US" sz="1600" dirty="0" smtClean="0">
                <a:solidFill>
                  <a:srgbClr val="3366FF"/>
                </a:solidFill>
              </a:rPr>
              <a:t>2017;196</a:t>
            </a:r>
            <a:r>
              <a:rPr lang="en-US" sz="1600" dirty="0">
                <a:solidFill>
                  <a:srgbClr val="3366FF"/>
                </a:solidFill>
              </a:rPr>
              <a:t>:284-7.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1" y="281120"/>
            <a:ext cx="8667051" cy="798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600" y="1494819"/>
            <a:ext cx="6608496" cy="45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0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" y="144249"/>
            <a:ext cx="4744351" cy="2854024"/>
          </a:xfrm>
          <a:prstGeom prst="rect">
            <a:avLst/>
          </a:prstGeom>
        </p:spPr>
      </p:pic>
      <p:pic>
        <p:nvPicPr>
          <p:cNvPr id="5" name="Picture 4" descr="17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32813" r="49923"/>
          <a:stretch/>
        </p:blipFill>
        <p:spPr>
          <a:xfrm>
            <a:off x="86397" y="3422924"/>
            <a:ext cx="3023881" cy="3250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860" y="144249"/>
            <a:ext cx="3384552" cy="58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9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311</Words>
  <Application>Microsoft Macintosh PowerPoint</Application>
  <PresentationFormat>On-screen Show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gjgh</dc:creator>
  <cp:lastModifiedBy>gjgh</cp:lastModifiedBy>
  <cp:revision>42</cp:revision>
  <dcterms:created xsi:type="dcterms:W3CDTF">2017-11-02T17:29:17Z</dcterms:created>
  <dcterms:modified xsi:type="dcterms:W3CDTF">2017-11-07T14:41:53Z</dcterms:modified>
</cp:coreProperties>
</file>