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65"/>
  </p:notesMasterIdLst>
  <p:handoutMasterIdLst>
    <p:handoutMasterId r:id="rId66"/>
  </p:handoutMasterIdLst>
  <p:sldIdLst>
    <p:sldId id="537" r:id="rId3"/>
    <p:sldId id="641" r:id="rId4"/>
    <p:sldId id="642" r:id="rId5"/>
    <p:sldId id="643" r:id="rId6"/>
    <p:sldId id="636" r:id="rId7"/>
    <p:sldId id="609" r:id="rId8"/>
    <p:sldId id="610" r:id="rId9"/>
    <p:sldId id="611" r:id="rId10"/>
    <p:sldId id="612" r:id="rId11"/>
    <p:sldId id="613" r:id="rId12"/>
    <p:sldId id="614" r:id="rId13"/>
    <p:sldId id="615" r:id="rId14"/>
    <p:sldId id="616" r:id="rId15"/>
    <p:sldId id="617" r:id="rId16"/>
    <p:sldId id="618" r:id="rId17"/>
    <p:sldId id="421" r:id="rId18"/>
    <p:sldId id="397" r:id="rId19"/>
    <p:sldId id="623" r:id="rId20"/>
    <p:sldId id="624" r:id="rId21"/>
    <p:sldId id="500" r:id="rId22"/>
    <p:sldId id="399" r:id="rId23"/>
    <p:sldId id="635" r:id="rId24"/>
    <p:sldId id="400" r:id="rId25"/>
    <p:sldId id="401" r:id="rId26"/>
    <p:sldId id="300" r:id="rId27"/>
    <p:sldId id="638" r:id="rId28"/>
    <p:sldId id="321" r:id="rId29"/>
    <p:sldId id="580" r:id="rId30"/>
    <p:sldId id="639" r:id="rId31"/>
    <p:sldId id="413" r:id="rId32"/>
    <p:sldId id="581" r:id="rId33"/>
    <p:sldId id="481" r:id="rId34"/>
    <p:sldId id="482" r:id="rId35"/>
    <p:sldId id="483" r:id="rId36"/>
    <p:sldId id="485" r:id="rId37"/>
    <p:sldId id="637" r:id="rId38"/>
    <p:sldId id="583" r:id="rId39"/>
    <p:sldId id="578" r:id="rId40"/>
    <p:sldId id="579" r:id="rId41"/>
    <p:sldId id="591" r:id="rId42"/>
    <p:sldId id="592" r:id="rId43"/>
    <p:sldId id="593" r:id="rId44"/>
    <p:sldId id="594" r:id="rId45"/>
    <p:sldId id="595" r:id="rId46"/>
    <p:sldId id="596" r:id="rId47"/>
    <p:sldId id="598" r:id="rId48"/>
    <p:sldId id="599" r:id="rId49"/>
    <p:sldId id="600" r:id="rId50"/>
    <p:sldId id="601" r:id="rId51"/>
    <p:sldId id="602" r:id="rId52"/>
    <p:sldId id="604" r:id="rId53"/>
    <p:sldId id="628" r:id="rId54"/>
    <p:sldId id="629" r:id="rId55"/>
    <p:sldId id="627" r:id="rId56"/>
    <p:sldId id="626" r:id="rId57"/>
    <p:sldId id="630" r:id="rId58"/>
    <p:sldId id="625" r:id="rId59"/>
    <p:sldId id="631" r:id="rId60"/>
    <p:sldId id="633" r:id="rId61"/>
    <p:sldId id="634" r:id="rId62"/>
    <p:sldId id="622" r:id="rId63"/>
    <p:sldId id="621" r:id="rId64"/>
  </p:sldIdLst>
  <p:sldSz cx="9144000" cy="6858000" type="screen4x3"/>
  <p:notesSz cx="9223375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CCFF"/>
    <a:srgbClr val="FF3399"/>
    <a:srgbClr val="FFCCCC"/>
    <a:srgbClr val="FF99CC"/>
    <a:srgbClr val="FFFF00"/>
    <a:srgbClr val="000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66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>
      <p:cViewPr>
        <p:scale>
          <a:sx n="150" d="100"/>
          <a:sy n="150" d="100"/>
        </p:scale>
        <p:origin x="834" y="-72"/>
      </p:cViewPr>
      <p:guideLst>
        <p:guide orient="horz" pos="2206"/>
        <p:guide pos="29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463" y="0"/>
            <a:ext cx="3998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5113"/>
            <a:ext cx="3998913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463" y="6615113"/>
            <a:ext cx="39989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9A26D5E4-D855-6344-8B0E-85193FEF3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6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463" y="0"/>
            <a:ext cx="3998912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0675" y="525463"/>
            <a:ext cx="3500438" cy="262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313" y="3327400"/>
            <a:ext cx="67627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3213"/>
            <a:ext cx="39989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463" y="6653213"/>
            <a:ext cx="39989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>
                <a:cs typeface="+mn-cs"/>
              </a:defRPr>
            </a:lvl1pPr>
          </a:lstStyle>
          <a:p>
            <a:pPr>
              <a:defRPr/>
            </a:pPr>
            <a:fld id="{CDF22B8A-F2AE-CE49-A121-17FD77B96C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523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497852-A38F-3A4F-B8BC-A0DE23208798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306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CB213F-ACB2-FD46-BD08-E5617E5CEED8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FC763E-2EB5-0944-BF42-812EA2E830BA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B8DDD-21A4-9046-ABE2-80A5143E774E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2263" y="525463"/>
            <a:ext cx="3500437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4E93BB-36C4-CB41-80D2-3EDB046046AD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46E4BB-A136-5148-981E-8BC53212A97F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7D73AE-D8E1-CB43-9050-72C30091F442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E64EE5-7D72-C340-A71D-2D6D300710CE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2263" y="525463"/>
            <a:ext cx="3500437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C45BC-7A9B-BE48-BA55-F1BFC341E718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2263" y="525463"/>
            <a:ext cx="3500437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7CD7D8-024A-7346-82C3-459D0DE073FB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E527E6-EEAB-CD46-9EB2-D729C819AF27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9906C1-12F2-5D43-98CA-30E1FBA9A2EE}" type="slidenum">
              <a:rPr lang="en-GB"/>
              <a:pPr>
                <a:defRPr/>
              </a:pPr>
              <a:t>28</a:t>
            </a:fld>
            <a:endParaRPr lang="en-GB"/>
          </a:p>
        </p:txBody>
      </p:sp>
      <p:sp>
        <p:nvSpPr>
          <p:cNvPr id="29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2263" y="525463"/>
            <a:ext cx="3500437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7021DC-A842-9645-882F-0B73254DC89F}" type="slidenum">
              <a:rPr lang="en-GB"/>
              <a:pPr>
                <a:defRPr/>
              </a:pPr>
              <a:t>30</a:t>
            </a:fld>
            <a:endParaRPr lang="en-GB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2263" y="525463"/>
            <a:ext cx="3500437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FB848C-BA25-D14E-A22B-326E0966A2DB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2E061A-A732-5142-9140-7DA03708BF52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3850" y="525463"/>
            <a:ext cx="3500438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9CE262-3A0C-F046-AFFE-D8F0AF524F25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431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CEFF25-311B-114B-AD20-A26FFA423C94}" type="slidenum">
              <a:rPr lang="en-GB"/>
              <a:pPr>
                <a:defRPr/>
              </a:pPr>
              <a:t>34</a:t>
            </a:fld>
            <a:endParaRPr lang="en-GB"/>
          </a:p>
        </p:txBody>
      </p:sp>
      <p:sp>
        <p:nvSpPr>
          <p:cNvPr id="433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D78BA0-3406-7F4E-A7F3-5B625E821DD6}" type="slidenum">
              <a:rPr lang="en-GB"/>
              <a:pPr>
                <a:defRPr/>
              </a:pPr>
              <a:t>35</a:t>
            </a:fld>
            <a:endParaRPr lang="en-GB"/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EDB9C5-0A8A-D542-B78C-4DA263370459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49E72-897F-5544-8A0A-8CC95E49C493}" type="slidenum">
              <a:rPr lang="en-GB"/>
              <a:pPr>
                <a:defRPr/>
              </a:pPr>
              <a:t>39</a:t>
            </a:fld>
            <a:endParaRPr lang="en-GB"/>
          </a:p>
        </p:txBody>
      </p:sp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226050" y="6653213"/>
            <a:ext cx="399732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FEF730A4-A96F-7C4C-988E-4E627A64ACC3}" type="slidenum">
              <a:rPr lang="en-US" sz="1200">
                <a:latin typeface="Arial" charset="0"/>
              </a:rPr>
              <a:pPr algn="r"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60675" y="525463"/>
            <a:ext cx="3502025" cy="26257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842AB7A-6D1D-2B4C-9B7B-4A33EBD7ED2E}" type="slidenum">
              <a:rPr lang="en-GB" sz="1200"/>
              <a:pPr>
                <a:defRPr/>
              </a:pPr>
              <a:t>46</a:t>
            </a:fld>
            <a:endParaRPr lang="en-GB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2FF47-09E6-7940-827D-4532B9575CEF}" type="slidenum">
              <a:rPr lang="en-GB"/>
              <a:pPr>
                <a:defRPr/>
              </a:pPr>
              <a:t>62</a:t>
            </a:fld>
            <a:endParaRPr lang="en-GB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7F01E-69EF-0446-8546-EC14881A6CCA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A5A988-DB27-DD40-8066-48BA8E0C370D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023A45-46CA-B944-A32E-EC2D55DFEBAD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DF11FA-C28A-DC49-9378-E0699C708B0D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D69A48-ABFD-194A-82B7-AEE03E6AD057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A8676E-AFF6-F446-A1A3-80B73EDCA48A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232B-0307-B640-B16B-BBB66107A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D3EBC-B38F-AF46-9711-9CB49554A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BE77E-0637-8041-BF6F-845668014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14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527E9-F53B-D34C-92E8-E818A3DA41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36172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58D1F-88A6-594C-9BA5-08D4B5873E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24825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2B95D-7063-CC45-AA08-15C788C614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31418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59366-0483-C541-8DAB-195385C10D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6449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FEA35-0D7C-DD4B-9251-4B182557EF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1969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4B585-28B3-3045-9136-244EC1D280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19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D47C7-1872-EE4E-8C21-DF56C31D67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64647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AD7C6-9799-CF4E-B01B-F90891452F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5341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BC74-9A84-6B4D-92C6-29680666B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6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A0E876-CD90-7F49-9019-A20DB0037D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9345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AD835-A1DA-5841-9692-3C76CFB35F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5949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FFE92-3B83-3B4D-BAE7-B2CFB623C0D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7207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096FA-5DA6-4841-B928-C8FD30883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1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5983-D132-7643-AFE1-C53BCDE0D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4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7189-C779-3C44-B9B8-E2A187C12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6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5DF94-F3DA-2E4E-983C-4D77AFB42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D117D-A94B-EC42-9A6A-19B97433A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6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33824-3E33-7E49-ADF7-8D19E25FE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97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69D78-E7D6-3645-9C53-B9264384F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9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>
              <a:defRPr/>
            </a:pPr>
            <a:fld id="{34CDBB71-E8C6-3040-A972-86AF78547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ＭＳ Ｐゴシック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0420A5C-66A0-AB45-8DC6-5A40766CB639}" type="slidenum">
              <a:rPr lang="en-US" b="0">
                <a:solidFill>
                  <a:srgbClr val="000000"/>
                </a:solidFill>
              </a:rPr>
              <a:pPr/>
              <a:t>‹#›</a:t>
            </a:fld>
            <a:endParaRPr lang="en-US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4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28700"/>
            <a:ext cx="8672513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0" y="-26988"/>
            <a:ext cx="9144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800" b="0" dirty="0" smtClean="0">
                <a:solidFill>
                  <a:srgbClr val="000080"/>
                </a:solidFill>
                <a:latin typeface="Arial" charset="0"/>
                <a:cs typeface="+mn-cs"/>
              </a:rPr>
              <a:t>Design of advanced steels</a:t>
            </a:r>
            <a:endParaRPr lang="en-US" sz="4800" b="0" dirty="0">
              <a:solidFill>
                <a:srgbClr val="000080"/>
              </a:solidFill>
              <a:latin typeface="Arial" charset="0"/>
              <a:cs typeface="+mn-cs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 rot="-5400000">
            <a:off x="1781175" y="2662238"/>
            <a:ext cx="365125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 b="0">
              <a:latin typeface="Times New Roman" charset="0"/>
            </a:endParaRP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539552" y="6237312"/>
            <a:ext cx="6336059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 dirty="0" err="1">
                <a:latin typeface="Arial"/>
                <a:cs typeface="Arial"/>
              </a:rPr>
              <a:t>www.msm.cam.ac.uk</a:t>
            </a:r>
            <a:r>
              <a:rPr lang="en-US" sz="3200" b="0" dirty="0">
                <a:latin typeface="Arial"/>
                <a:cs typeface="Arial"/>
              </a:rPr>
              <a:t>/phase-trans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300663"/>
            <a:ext cx="25654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19" y="1196752"/>
            <a:ext cx="4078590" cy="1440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56451"/>
            <a:ext cx="6696744" cy="64603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736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 dirty="0">
                <a:solidFill>
                  <a:srgbClr val="800000"/>
                </a:solidFill>
                <a:latin typeface="Arial"/>
                <a:cs typeface="Arial"/>
              </a:rPr>
              <a:t>1 Denier</a:t>
            </a:r>
            <a:r>
              <a:rPr lang="en-GB" sz="3600" b="0" dirty="0">
                <a:latin typeface="Arial"/>
                <a:cs typeface="Arial"/>
              </a:rPr>
              <a:t>: weight in grams, of 9 km of fibre</a:t>
            </a:r>
          </a:p>
        </p:txBody>
      </p:sp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3124200" y="1143000"/>
            <a:ext cx="449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800" b="0">
                <a:latin typeface="Arial"/>
                <a:cs typeface="Arial"/>
              </a:rPr>
              <a:t> 50-10 Denier</a:t>
            </a: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1905000" y="5753100"/>
            <a:ext cx="472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0">
                <a:latin typeface="Arial"/>
                <a:cs typeface="Arial"/>
              </a:rPr>
              <a:t>Scifer is 9 Denier</a:t>
            </a:r>
          </a:p>
        </p:txBody>
      </p:sp>
      <p:pic>
        <p:nvPicPr>
          <p:cNvPr id="993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4343400" y="2590800"/>
            <a:ext cx="4049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4" name="Line 6"/>
          <p:cNvSpPr>
            <a:spLocks noChangeShapeType="1"/>
          </p:cNvSpPr>
          <p:nvPr/>
        </p:nvSpPr>
        <p:spPr bwMode="auto">
          <a:xfrm flipH="1">
            <a:off x="3200400" y="2057400"/>
            <a:ext cx="13716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pic>
        <p:nvPicPr>
          <p:cNvPr id="9933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7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Line 8"/>
          <p:cNvSpPr>
            <a:spLocks noChangeShapeType="1"/>
          </p:cNvSpPr>
          <p:nvPr/>
        </p:nvSpPr>
        <p:spPr bwMode="auto">
          <a:xfrm>
            <a:off x="4724400" y="2209800"/>
            <a:ext cx="11430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539750" y="2565400"/>
            <a:ext cx="8201025" cy="2073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>
                <a:latin typeface="Arial"/>
                <a:cs typeface="Arial"/>
              </a:rPr>
              <a:t>Claimed strength of carbon nanotube is 130 GPa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Edwards, Acta Astronautica, 2000</a:t>
            </a:r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539750" y="5084763"/>
            <a:ext cx="8201025" cy="140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 dirty="0">
                <a:latin typeface="Arial"/>
                <a:cs typeface="Arial"/>
              </a:rPr>
              <a:t>Claimed modulus is 1.2 </a:t>
            </a:r>
            <a:r>
              <a:rPr lang="en-US" sz="4400" b="0" dirty="0" err="1">
                <a:latin typeface="Arial"/>
                <a:cs typeface="Arial"/>
              </a:rPr>
              <a:t>TPa</a:t>
            </a:r>
            <a:endParaRPr lang="en-US" sz="4400" b="0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0" dirty="0" err="1">
                <a:latin typeface="Arial"/>
                <a:cs typeface="Arial"/>
              </a:rPr>
              <a:t>Terrones</a:t>
            </a:r>
            <a:r>
              <a:rPr lang="en-US" b="0" dirty="0">
                <a:latin typeface="Arial"/>
                <a:cs typeface="Arial"/>
              </a:rPr>
              <a:t> </a:t>
            </a:r>
            <a:r>
              <a:rPr lang="en-US" b="0" i="1" dirty="0">
                <a:latin typeface="Arial"/>
                <a:cs typeface="Arial"/>
              </a:rPr>
              <a:t>et al.,</a:t>
            </a:r>
            <a:r>
              <a:rPr lang="en-US" b="0" dirty="0">
                <a:latin typeface="Arial"/>
                <a:cs typeface="Arial"/>
              </a:rPr>
              <a:t> Phil. Trans. Roy. Soc., 2004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100355" name="Picture 5" descr="umax2"/>
          <p:cNvPicPr>
            <a:picLocks noChangeAspect="1" noChangeArrowheads="1"/>
          </p:cNvPicPr>
          <p:nvPr/>
        </p:nvPicPr>
        <p:blipFill>
          <a:blip r:embed="rId3">
            <a:lum bright="70000" contrast="8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838" y="-307975"/>
            <a:ext cx="22463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5"/>
            <a:ext cx="8763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276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516413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9512" y="332656"/>
            <a:ext cx="8964488" cy="6354707"/>
            <a:chOff x="179512" y="332656"/>
            <a:chExt cx="8964488" cy="63547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5291" y="332656"/>
              <a:ext cx="6748709" cy="55892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9512" y="5733256"/>
              <a:ext cx="751129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0000FF"/>
                  </a:solidFill>
                  <a:latin typeface="Arial"/>
                  <a:cs typeface="Arial"/>
                </a:rPr>
                <a:t>carbon nanotubes and </a:t>
              </a:r>
              <a:r>
                <a:rPr lang="en-US" b="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graphene</a:t>
              </a:r>
              <a:r>
                <a:rPr lang="en-US" b="0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b="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fundmentally</a:t>
              </a:r>
              <a:endParaRPr lang="en-US" b="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b="0" dirty="0" smtClean="0">
                  <a:solidFill>
                    <a:srgbClr val="0000FF"/>
                  </a:solidFill>
                  <a:latin typeface="Arial"/>
                  <a:cs typeface="Arial"/>
                </a:rPr>
                <a:t>unsuitable for  structural applications</a:t>
              </a:r>
              <a:endParaRPr lang="en-US" b="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4800600" cy="1784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>
                <a:latin typeface="Arial"/>
                <a:cs typeface="Arial"/>
              </a:rPr>
              <a:t>strength 130 GPa</a:t>
            </a:r>
          </a:p>
          <a:p>
            <a:pPr>
              <a:spcBef>
                <a:spcPct val="50000"/>
              </a:spcBef>
              <a:defRPr/>
            </a:pPr>
            <a:r>
              <a:rPr lang="en-US" sz="4400" b="0">
                <a:latin typeface="Arial"/>
                <a:cs typeface="Arial"/>
              </a:rPr>
              <a:t>modulus 1.2 TPa</a:t>
            </a:r>
            <a:endParaRPr lang="en-US" b="0">
              <a:latin typeface="Arial"/>
              <a:cs typeface="Arial"/>
            </a:endParaRPr>
          </a:p>
        </p:txBody>
      </p:sp>
      <p:graphicFrame>
        <p:nvGraphicFramePr>
          <p:cNvPr id="5201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740416"/>
              </p:ext>
            </p:extLst>
          </p:nvPr>
        </p:nvGraphicFramePr>
        <p:xfrm>
          <a:off x="76200" y="3276600"/>
          <a:ext cx="8915400" cy="2667001"/>
        </p:xfrm>
        <a:graphic>
          <a:graphicData uri="http://schemas.openxmlformats.org/drawingml/2006/table">
            <a:tbl>
              <a:tblPr/>
              <a:tblGrid>
                <a:gridCol w="2971800"/>
                <a:gridCol w="2971800"/>
                <a:gridCol w="2971800"/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J g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m s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-1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1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Dynamite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4650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6000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Nanotube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5420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0"/>
                        </a:rPr>
                        <a:t>21500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304800" y="1981200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Strength produced by deformation limits shape: wires, sheets...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3600" b="0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600" b="0" dirty="0">
                <a:solidFill>
                  <a:srgbClr val="0000FF"/>
                </a:solidFill>
                <a:latin typeface="Arial"/>
                <a:cs typeface="Arial"/>
              </a:rPr>
              <a:t>Strength in small particles relies on perfection. Doomed as size increases. 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280988" y="457200"/>
            <a:ext cx="386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0">
                <a:latin typeface="Arial"/>
                <a:cs typeface="Arial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441325" y="365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 b="0">
              <a:cs typeface="+mn-cs"/>
            </a:endParaRP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609600" y="0"/>
            <a:ext cx="80010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0" dirty="0">
                <a:solidFill>
                  <a:schemeClr val="accent2"/>
                </a:solidFill>
                <a:latin typeface="Arial" charset="0"/>
                <a:cs typeface="+mn-cs"/>
              </a:rPr>
              <a:t>….</a:t>
            </a:r>
            <a:r>
              <a:rPr lang="en-GB" sz="4000" b="0" dirty="0">
                <a:solidFill>
                  <a:schemeClr val="accent2"/>
                </a:solidFill>
                <a:latin typeface="Arial" charset="0"/>
                <a:cs typeface="+mn-cs"/>
              </a:rPr>
              <a:t> bulk </a:t>
            </a:r>
            <a:r>
              <a:rPr lang="en-GB" sz="4000" b="0" dirty="0" err="1">
                <a:solidFill>
                  <a:schemeClr val="accent2"/>
                </a:solidFill>
                <a:latin typeface="Arial" charset="0"/>
                <a:cs typeface="+mn-cs"/>
              </a:rPr>
              <a:t>nanocrystalline</a:t>
            </a:r>
            <a:r>
              <a:rPr lang="en-GB" sz="4000" b="0" dirty="0">
                <a:solidFill>
                  <a:schemeClr val="accent2"/>
                </a:solidFill>
                <a:latin typeface="Arial" charset="0"/>
                <a:cs typeface="+mn-cs"/>
              </a:rPr>
              <a:t> steel which is very strong, tough, cheap ….</a:t>
            </a:r>
            <a:endParaRPr lang="en-GB" sz="2400" b="0" dirty="0">
              <a:solidFill>
                <a:schemeClr val="accent2"/>
              </a:solidFill>
              <a:latin typeface="Arial" charset="0"/>
              <a:cs typeface="+mn-cs"/>
            </a:endParaRPr>
          </a:p>
        </p:txBody>
      </p:sp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91000"/>
            <a:ext cx="25733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14700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2" name="Picture 12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41148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4" name="Picture 14" descr="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108200"/>
            <a:ext cx="42291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80988" y="457200"/>
            <a:ext cx="84820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/>
                <a:cs typeface="Arial"/>
              </a:rPr>
              <a:t>Fine crystals by transformation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107950" y="2297113"/>
            <a:ext cx="8785225" cy="31400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004080"/>
                </a:solidFill>
                <a:latin typeface="Arial"/>
                <a:cs typeface="Arial"/>
              </a:rPr>
              <a:t>Introduce work-hardening capacity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004080"/>
                </a:solidFill>
                <a:latin typeface="Arial"/>
                <a:cs typeface="Arial"/>
              </a:rPr>
              <a:t>Need to store the heat of transformation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004080"/>
                </a:solidFill>
                <a:latin typeface="Arial"/>
                <a:cs typeface="Arial"/>
              </a:rPr>
              <a:t>Reduce rate of transformation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0" dirty="0">
                <a:solidFill>
                  <a:srgbClr val="004080"/>
                </a:solidFill>
                <a:latin typeface="Arial"/>
                <a:cs typeface="Arial"/>
              </a:rPr>
              <a:t>Transform at low temperature</a:t>
            </a:r>
          </a:p>
        </p:txBody>
      </p:sp>
      <p:sp>
        <p:nvSpPr>
          <p:cNvPr id="248837" name="Rectangle 5"/>
          <p:cNvSpPr>
            <a:spLocks noChangeArrowheads="1"/>
          </p:cNvSpPr>
          <p:nvPr/>
        </p:nvSpPr>
        <p:spPr bwMode="auto">
          <a:xfrm>
            <a:off x="1985963" y="52070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ation of displacive phase trans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5" y="548680"/>
            <a:ext cx="7656851" cy="574263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splacive transformation produces displace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600200"/>
            <a:ext cx="8128000" cy="3657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2898775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electron theory</a:t>
            </a:r>
          </a:p>
        </p:txBody>
      </p:sp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995738" y="260350"/>
            <a:ext cx="3811587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molecular dynamics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50825" y="1268413"/>
            <a:ext cx="3195638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thermodynamics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250825" y="3068638"/>
            <a:ext cx="1552575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kinetics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50825" y="2133600"/>
            <a:ext cx="531653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irreversible thermodynamics</a:t>
            </a:r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2195513" y="3068638"/>
            <a:ext cx="2830512" cy="5857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b="0">
                <a:solidFill>
                  <a:schemeClr val="tx2"/>
                </a:solidFill>
                <a:latin typeface="Arial" charset="0"/>
                <a:cs typeface="Arial" charset="0"/>
              </a:rPr>
              <a:t>finite elements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50825" y="4076700"/>
            <a:ext cx="4187825" cy="1654175"/>
            <a:chOff x="251520" y="4725144"/>
            <a:chExt cx="4186589" cy="1654207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4725144"/>
              <a:ext cx="4186589" cy="6461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0" dirty="0">
                  <a:latin typeface="Arial"/>
                  <a:cs typeface="Arial"/>
                </a:rPr>
                <a:t>structure-properties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285" y="5733227"/>
              <a:ext cx="2802698" cy="6461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0" dirty="0">
                  <a:latin typeface="Arial"/>
                  <a:cs typeface="Arial"/>
                </a:rPr>
                <a:t>uncertainties</a:t>
              </a:r>
            </a:p>
          </p:txBody>
        </p:sp>
      </p:grpSp>
      <p:pic>
        <p:nvPicPr>
          <p:cNvPr id="17416" name="Picture 1" descr="6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20938"/>
            <a:ext cx="27876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46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"/>
            <a:ext cx="814387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762000" y="5791200"/>
            <a:ext cx="3165475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>
                <a:latin typeface="Arial" charset="0"/>
                <a:cs typeface="+mn-cs"/>
              </a:rPr>
              <a:t>Swallow and Bhadeshia, 1996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2100"/>
            <a:ext cx="75438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5100"/>
            <a:ext cx="871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4ED2E263-87AB-EA49-8C92-04D408AE1A62}" type="slidenum">
              <a:rPr lang="en-US" sz="1400">
                <a:solidFill>
                  <a:schemeClr val="tx1"/>
                </a:solidFill>
                <a:cs typeface="ＭＳ Ｐゴシック" charset="0"/>
              </a:rPr>
              <a:pPr algn="ctr" eaLnBrk="1" hangingPunct="1"/>
              <a:t>22</a:t>
            </a:fld>
            <a:endParaRPr lang="en-US" sz="1400">
              <a:solidFill>
                <a:schemeClr val="tx1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4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35" descr="Screen shot 2012-04-25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763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4-09-02 at 22.0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8"/>
            <a:ext cx="88392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Object 328"/>
          <p:cNvGraphicFramePr>
            <a:graphicFrameLocks noChangeAspect="1"/>
          </p:cNvGraphicFramePr>
          <p:nvPr/>
        </p:nvGraphicFramePr>
        <p:xfrm>
          <a:off x="211138" y="4400550"/>
          <a:ext cx="8651875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Document" r:id="rId4" imgW="6273800" imgH="1358900" progId="Word.Document.8">
                  <p:embed/>
                </p:oleObj>
              </mc:Choice>
              <mc:Fallback>
                <p:oleObj name="Document" r:id="rId4" imgW="6273800" imgH="1358900" progId="Word.Document.8">
                  <p:embed/>
                  <p:pic>
                    <p:nvPicPr>
                      <p:cNvPr id="0" name="Object 3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8" y="4400550"/>
                        <a:ext cx="8651875" cy="19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660" name="Text Box 340"/>
          <p:cNvSpPr txBox="1">
            <a:spLocks noChangeArrowheads="1"/>
          </p:cNvSpPr>
          <p:nvPr/>
        </p:nvSpPr>
        <p:spPr bwMode="auto">
          <a:xfrm>
            <a:off x="7737475" y="3886200"/>
            <a:ext cx="1195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 charset="0"/>
                <a:cs typeface="+mn-cs"/>
              </a:rPr>
              <a:t>wt%</a:t>
            </a:r>
          </a:p>
        </p:txBody>
      </p:sp>
      <p:sp>
        <p:nvSpPr>
          <p:cNvPr id="56663" name="Text Box 343"/>
          <p:cNvSpPr txBox="1">
            <a:spLocks noChangeArrowheads="1"/>
          </p:cNvSpPr>
          <p:nvPr/>
        </p:nvSpPr>
        <p:spPr bwMode="auto">
          <a:xfrm>
            <a:off x="561975" y="381000"/>
            <a:ext cx="6542088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Low transformation temperature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Bainitic hardenability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Reasonable transformation time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Elimination of cementite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Austenite grain size control</a:t>
            </a:r>
          </a:p>
          <a:p>
            <a:pPr>
              <a:spcBef>
                <a:spcPct val="50000"/>
              </a:spcBef>
              <a:defRPr/>
            </a:pPr>
            <a:r>
              <a:rPr lang="en-GB" sz="2400" b="0">
                <a:solidFill>
                  <a:schemeClr val="accent2"/>
                </a:solidFill>
                <a:latin typeface="Arial" charset="0"/>
                <a:cs typeface="+mn-cs"/>
              </a:rPr>
              <a:t>Avoidance of temper embrittlement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1638"/>
            <a:ext cx="6115050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381000" y="5334000"/>
            <a:ext cx="3657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b="0">
                <a:latin typeface="Arial"/>
                <a:cs typeface="Arial"/>
              </a:rPr>
              <a:t>Cooking temperature?</a:t>
            </a: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4876800" y="5562600"/>
            <a:ext cx="3886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4000" b="0">
                <a:solidFill>
                  <a:srgbClr val="FF3300"/>
                </a:solidFill>
                <a:latin typeface="Arial"/>
                <a:cs typeface="Arial"/>
              </a:rPr>
              <a:t>180 to 220 °C</a:t>
            </a:r>
          </a:p>
        </p:txBody>
      </p:sp>
    </p:spTree>
    <p:extLst>
      <p:ext uri="{BB962C8B-B14F-4D97-AF65-F5344CB8AC3E}">
        <p14:creationId xmlns:p14="http://schemas.microsoft.com/office/powerpoint/2010/main" val="366353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8425"/>
            <a:ext cx="887095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9525"/>
            <a:ext cx="85629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6962775" y="6161088"/>
            <a:ext cx="1125538" cy="544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7173913" y="63246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Times New Roman" charset="0"/>
              </a:rPr>
              <a:t>200 Å </a:t>
            </a:r>
            <a:endParaRPr lang="en-GB" sz="2000" b="0">
              <a:latin typeface="Times New Roman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7456488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773113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3938588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3587750" y="1828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5" name="Text Box 9"/>
          <p:cNvSpPr txBox="1">
            <a:spLocks noChangeArrowheads="1"/>
          </p:cNvSpPr>
          <p:nvPr/>
        </p:nvSpPr>
        <p:spPr bwMode="auto">
          <a:xfrm>
            <a:off x="3727450" y="3154363"/>
            <a:ext cx="282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914400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7" name="Text Box 11"/>
          <p:cNvSpPr txBox="1">
            <a:spLocks noChangeArrowheads="1"/>
          </p:cNvSpPr>
          <p:nvPr/>
        </p:nvSpPr>
        <p:spPr bwMode="auto">
          <a:xfrm>
            <a:off x="609600" y="457200"/>
            <a:ext cx="46482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Very strong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Huge uniform ductility</a:t>
            </a:r>
          </a:p>
        </p:txBody>
      </p:sp>
      <p:sp>
        <p:nvSpPr>
          <p:cNvPr id="290828" name="Text Box 12"/>
          <p:cNvSpPr txBox="1">
            <a:spLocks noChangeArrowheads="1"/>
          </p:cNvSpPr>
          <p:nvPr/>
        </p:nvSpPr>
        <p:spPr bwMode="auto">
          <a:xfrm>
            <a:off x="1905000" y="2209800"/>
            <a:ext cx="4267200" cy="180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FF"/>
                </a:solidFill>
                <a:latin typeface="Arial"/>
                <a:cs typeface="Arial"/>
              </a:rPr>
              <a:t>No deformation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FF"/>
                </a:solidFill>
                <a:latin typeface="Arial"/>
                <a:cs typeface="Arial"/>
              </a:rPr>
              <a:t>No rapid cooling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FF"/>
                </a:solidFill>
                <a:latin typeface="Arial"/>
                <a:cs typeface="Arial"/>
              </a:rPr>
              <a:t>No residual stresses</a:t>
            </a: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685800" y="4419600"/>
            <a:ext cx="60198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Cheap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Uniform in very large sections</a:t>
            </a:r>
          </a:p>
        </p:txBody>
      </p:sp>
      <p:pic>
        <p:nvPicPr>
          <p:cNvPr id="37901" name="Picture 1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228600"/>
            <a:ext cx="1795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7" grpId="0" animBg="1"/>
      <p:bldP spid="290828" grpId="0" animBg="1" autoUpdateAnimBg="0"/>
      <p:bldP spid="290829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52400"/>
            <a:ext cx="5908675" cy="47990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1371600" y="5562600"/>
            <a:ext cx="5943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latin typeface="Arial"/>
                <a:cs typeface="Arial"/>
              </a:rPr>
              <a:t>2300-2500 MPa, up to 27% uniform elongation, about 40 MPa m</a:t>
            </a:r>
            <a:r>
              <a:rPr lang="en-US" b="0" baseline="30000">
                <a:latin typeface="Arial"/>
                <a:cs typeface="Arial"/>
              </a:rPr>
              <a:t>1/2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40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2014-11-11-movie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213"/>
            <a:ext cx="9217025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31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/>
          <p:cNvGrpSpPr>
            <a:grpSpLocks/>
          </p:cNvGrpSpPr>
          <p:nvPr/>
        </p:nvGrpSpPr>
        <p:grpSpPr bwMode="auto">
          <a:xfrm>
            <a:off x="381000" y="457200"/>
            <a:ext cx="7772400" cy="6172200"/>
            <a:chOff x="144" y="192"/>
            <a:chExt cx="4896" cy="3888"/>
          </a:xfrm>
        </p:grpSpPr>
        <p:pic>
          <p:nvPicPr>
            <p:cNvPr id="44037" name="Picture 3" descr="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683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 Box 4"/>
            <p:cNvSpPr txBox="1">
              <a:spLocks noChangeArrowheads="1"/>
            </p:cNvSpPr>
            <p:nvPr/>
          </p:nvSpPr>
          <p:spPr bwMode="auto">
            <a:xfrm>
              <a:off x="3936" y="336"/>
              <a:ext cx="110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>
                  <a:latin typeface="Arial" charset="0"/>
                </a:rPr>
                <a:t>Above percolation threshold</a:t>
              </a:r>
            </a:p>
          </p:txBody>
        </p:sp>
      </p:grpSp>
      <p:grpSp>
        <p:nvGrpSpPr>
          <p:cNvPr id="278533" name="Group 5"/>
          <p:cNvGrpSpPr>
            <a:grpSpLocks/>
          </p:cNvGrpSpPr>
          <p:nvPr/>
        </p:nvGrpSpPr>
        <p:grpSpPr bwMode="auto">
          <a:xfrm>
            <a:off x="228600" y="304800"/>
            <a:ext cx="8077200" cy="6400800"/>
            <a:chOff x="144" y="192"/>
            <a:chExt cx="5088" cy="4032"/>
          </a:xfrm>
        </p:grpSpPr>
        <p:pic>
          <p:nvPicPr>
            <p:cNvPr id="44035" name="Picture 6" descr="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2"/>
              <a:ext cx="3796" cy="4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6" name="Text Box 7"/>
            <p:cNvSpPr txBox="1">
              <a:spLocks noChangeArrowheads="1"/>
            </p:cNvSpPr>
            <p:nvPr/>
          </p:nvSpPr>
          <p:spPr bwMode="auto">
            <a:xfrm>
              <a:off x="3936" y="480"/>
              <a:ext cx="1296" cy="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0">
                  <a:latin typeface="Arial" charset="0"/>
                </a:rPr>
                <a:t>Below percolation threshold</a:t>
              </a:r>
            </a:p>
          </p:txBody>
        </p:sp>
      </p:grpSp>
      <p:pic>
        <p:nvPicPr>
          <p:cNvPr id="2" name="Picture 1" descr="Screen Shot 2016-10-24 at 15.21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44572"/>
            <a:ext cx="2267744" cy="441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Box 7"/>
          <p:cNvSpPr txBox="1">
            <a:spLocks noChangeArrowheads="1"/>
          </p:cNvSpPr>
          <p:nvPr/>
        </p:nvSpPr>
        <p:spPr bwMode="auto">
          <a:xfrm>
            <a:off x="34925" y="20638"/>
            <a:ext cx="741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0000FF"/>
                </a:solidFill>
                <a:latin typeface="Arial" charset="0"/>
                <a:cs typeface="Arial" charset="0"/>
              </a:rPr>
              <a:t>Fielding, Song, Han, Bhadeshia, Suh, Proc. Roy. Soc. A, 2014</a:t>
            </a:r>
          </a:p>
        </p:txBody>
      </p:sp>
      <p:pic>
        <p:nvPicPr>
          <p:cNvPr id="48130" name="Picture 4" descr="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1063"/>
            <a:ext cx="5870575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23850" y="908050"/>
            <a:ext cx="8397875" cy="5478463"/>
            <a:chOff x="16998" y="0"/>
            <a:chExt cx="9064291" cy="6601968"/>
          </a:xfrm>
        </p:grpSpPr>
        <p:grpSp>
          <p:nvGrpSpPr>
            <p:cNvPr id="48132" name="Group 10"/>
            <p:cNvGrpSpPr>
              <a:grpSpLocks/>
            </p:cNvGrpSpPr>
            <p:nvPr/>
          </p:nvGrpSpPr>
          <p:grpSpPr bwMode="auto">
            <a:xfrm>
              <a:off x="16998" y="0"/>
              <a:ext cx="9064291" cy="6601968"/>
              <a:chOff x="16998" y="0"/>
              <a:chExt cx="9064291" cy="6601968"/>
            </a:xfrm>
          </p:grpSpPr>
          <p:pic>
            <p:nvPicPr>
              <p:cNvPr id="48134" name="Picture 8" descr="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98" y="0"/>
                <a:ext cx="6614160" cy="6601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135" name="Picture 3" descr="a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6747" y="147709"/>
                <a:ext cx="2744542" cy="2784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8133" name="Picture 11" descr="Screen Shot 2014-09-02 at 09.17.15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4149080"/>
              <a:ext cx="2892291" cy="69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7063"/>
            <a:ext cx="7189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838200" y="381000"/>
            <a:ext cx="6324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80"/>
                </a:solidFill>
                <a:latin typeface="Arial"/>
                <a:cs typeface="Arial"/>
              </a:rPr>
              <a:t>ballistic mass efficiency </a:t>
            </a:r>
          </a:p>
          <a:p>
            <a:pPr>
              <a:spcBef>
                <a:spcPct val="50000"/>
              </a:spcBef>
              <a:defRPr/>
            </a:pPr>
            <a:r>
              <a:rPr lang="en-US" b="0" dirty="0">
                <a:solidFill>
                  <a:srgbClr val="000080"/>
                </a:solidFill>
                <a:latin typeface="Arial"/>
                <a:cs typeface="Arial"/>
              </a:rPr>
              <a:t>consider unit area of </a:t>
            </a:r>
            <a:r>
              <a:rPr lang="en-US" b="0" dirty="0" err="1">
                <a:solidFill>
                  <a:srgbClr val="000080"/>
                </a:solidFill>
                <a:latin typeface="Arial"/>
                <a:cs typeface="Arial"/>
              </a:rPr>
              <a:t>armour</a:t>
            </a:r>
            <a:endParaRPr lang="en-US" b="0" dirty="0">
              <a:solidFill>
                <a:srgbClr val="000080"/>
              </a:solidFill>
              <a:latin typeface="Arial"/>
              <a:cs typeface="Arial"/>
            </a:endParaRPr>
          </a:p>
        </p:txBody>
      </p:sp>
      <p:pic>
        <p:nvPicPr>
          <p:cNvPr id="51203" name="Picture 4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78057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3" name="Picture 3" descr="img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609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9" name="Picture 2" descr="en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77072"/>
            <a:ext cx="345674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SB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2296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31763"/>
            <a:ext cx="49530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65100"/>
            <a:ext cx="8712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4ED2E263-87AB-EA49-8C92-04D408AE1A62}" type="slidenum">
              <a:rPr lang="en-US" sz="1400">
                <a:solidFill>
                  <a:schemeClr val="tx1"/>
                </a:solidFill>
                <a:cs typeface="ＭＳ Ｐゴシック" charset="0"/>
              </a:rPr>
              <a:pPr algn="ctr" eaLnBrk="1" hangingPunct="1"/>
              <a:t>36</a:t>
            </a:fld>
            <a:endParaRPr lang="en-US" sz="1400">
              <a:solidFill>
                <a:schemeClr val="tx1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5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0025"/>
            <a:ext cx="8648700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713"/>
            <a:ext cx="7772400" cy="8667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Exceptional alloys of iron</a:t>
            </a:r>
            <a:endParaRPr lang="en-US" dirty="0"/>
          </a:p>
        </p:txBody>
      </p:sp>
      <p:pic>
        <p:nvPicPr>
          <p:cNvPr id="69634" name="Picture 11" descr="ju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979488"/>
            <a:ext cx="80010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2" descr="dir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73463"/>
            <a:ext cx="316388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unching Issac small[4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3360738"/>
            <a:ext cx="48768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ju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06363"/>
            <a:ext cx="8686800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4" descr="Screen shot 2012-04-05 at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416425"/>
            <a:ext cx="29845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5026025"/>
            <a:ext cx="19812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Screen shot 2011-06-08 at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5237163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:\Slides\Trends\toughne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0850"/>
            <a:ext cx="21415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 descr="F:\Slides\Trends\tens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F:\Slides\Trends\mechtest05[1]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F:\Slides\Trends\01r[1]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540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:\Slides\Trends\corr03r[1]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197225"/>
            <a:ext cx="274002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3635375" y="26035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latin typeface="Arial"/>
                <a:cs typeface="+mn-cs"/>
              </a:rPr>
              <a:t>Charpy</a:t>
            </a:r>
            <a:endParaRPr lang="en-GB" dirty="0">
              <a:latin typeface="Arial"/>
              <a:cs typeface="+mn-cs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391400" y="320040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fatigue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3886200" y="5943600"/>
            <a:ext cx="1752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corrosion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7467600" y="4343400"/>
            <a:ext cx="1524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tensile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152400" y="5715000"/>
            <a:ext cx="3048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>
                <a:latin typeface="Arial"/>
                <a:cs typeface="+mn-cs"/>
              </a:rPr>
              <a:t>critical stress intensity</a:t>
            </a:r>
          </a:p>
        </p:txBody>
      </p:sp>
    </p:spTree>
    <p:extLst>
      <p:ext uri="{BB962C8B-B14F-4D97-AF65-F5344CB8AC3E}">
        <p14:creationId xmlns:p14="http://schemas.microsoft.com/office/powerpoint/2010/main" val="189250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Composition following transformation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35113"/>
            <a:ext cx="6037262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71488"/>
            <a:ext cx="78676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8"/>
          <p:cNvSpPr txBox="1">
            <a:spLocks noChangeArrowheads="1"/>
          </p:cNvSpPr>
          <p:nvPr/>
        </p:nvSpPr>
        <p:spPr bwMode="auto">
          <a:xfrm>
            <a:off x="5219700" y="6308725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Bhadeshia, Met. Sci. (1982)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 descr="Screen Shot 2014-05-05 at 17.1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2"/>
          <p:cNvSpPr>
            <a:spLocks noGrp="1"/>
          </p:cNvSpPr>
          <p:nvPr>
            <p:ph idx="1"/>
          </p:nvPr>
        </p:nvSpPr>
        <p:spPr>
          <a:xfrm>
            <a:off x="611188" y="260350"/>
            <a:ext cx="8208962" cy="1771650"/>
          </a:xfrm>
          <a:solidFill>
            <a:schemeClr val="bg1"/>
          </a:solidFill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It was assumed therefore, that these carbon atoms are trapped at dislocations, since the original paper published in 1981.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4076700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Box 6"/>
          <p:cNvSpPr txBox="1">
            <a:spLocks noChangeArrowheads="1"/>
          </p:cNvSpPr>
          <p:nvPr/>
        </p:nvSpPr>
        <p:spPr bwMode="auto">
          <a:xfrm>
            <a:off x="6372225" y="5661025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Bhadeshia, Edmonds</a:t>
            </a:r>
          </a:p>
          <a:p>
            <a:r>
              <a:rPr lang="en-US" sz="1800" b="0">
                <a:solidFill>
                  <a:srgbClr val="0000FF"/>
                </a:solidFill>
                <a:latin typeface="Arial" charset="0"/>
              </a:rPr>
              <a:t>Metall. Trans. (1979)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2" descr="From Clip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7288"/>
            <a:ext cx="26924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10 CuadroTexto"/>
          <p:cNvSpPr txBox="1">
            <a:spLocks noChangeArrowheads="1"/>
          </p:cNvSpPr>
          <p:nvPr/>
        </p:nvSpPr>
        <p:spPr bwMode="auto">
          <a:xfrm>
            <a:off x="152400" y="3733800"/>
            <a:ext cx="1171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Austenite</a:t>
            </a:r>
          </a:p>
        </p:txBody>
      </p:sp>
      <p:sp>
        <p:nvSpPr>
          <p:cNvPr id="82947" name="11 CuadroTexto"/>
          <p:cNvSpPr txBox="1">
            <a:spLocks noChangeArrowheads="1"/>
          </p:cNvSpPr>
          <p:nvPr/>
        </p:nvSpPr>
        <p:spPr bwMode="auto">
          <a:xfrm>
            <a:off x="2133600" y="1295400"/>
            <a:ext cx="106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>
                <a:latin typeface="Calibri" charset="0"/>
              </a:rPr>
              <a:t>Ferrite</a:t>
            </a:r>
          </a:p>
        </p:txBody>
      </p:sp>
      <p:cxnSp>
        <p:nvCxnSpPr>
          <p:cNvPr id="16" name="15 Conector recto de flecha"/>
          <p:cNvCxnSpPr/>
          <p:nvPr/>
        </p:nvCxnSpPr>
        <p:spPr>
          <a:xfrm flipH="1">
            <a:off x="2514600" y="3124200"/>
            <a:ext cx="215900" cy="36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9" name="16 CuadroTexto"/>
          <p:cNvSpPr txBox="1">
            <a:spLocks noChangeArrowheads="1"/>
          </p:cNvSpPr>
          <p:nvPr/>
        </p:nvSpPr>
        <p:spPr bwMode="auto">
          <a:xfrm>
            <a:off x="2138363" y="2743200"/>
            <a:ext cx="158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>
                <a:latin typeface="Calibri" charset="0"/>
              </a:rPr>
              <a:t>Dislocation</a:t>
            </a:r>
          </a:p>
        </p:txBody>
      </p:sp>
      <p:sp>
        <p:nvSpPr>
          <p:cNvPr id="82950" name="Text Box 14"/>
          <p:cNvSpPr txBox="1">
            <a:spLocks noChangeArrowheads="1"/>
          </p:cNvSpPr>
          <p:nvPr/>
        </p:nvSpPr>
        <p:spPr bwMode="auto">
          <a:xfrm>
            <a:off x="4114800" y="5105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400">
              <a:latin typeface="Arial" charset="0"/>
            </a:endParaRPr>
          </a:p>
        </p:txBody>
      </p:sp>
      <p:pic>
        <p:nvPicPr>
          <p:cNvPr id="82951" name="Picture 4" descr="Screen shot 2010-11-15 at 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2393950"/>
            <a:ext cx="251777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TextBox 1"/>
          <p:cNvSpPr txBox="1">
            <a:spLocks noChangeArrowheads="1"/>
          </p:cNvSpPr>
          <p:nvPr/>
        </p:nvSpPr>
        <p:spPr bwMode="auto">
          <a:xfrm>
            <a:off x="6516688" y="5516563"/>
            <a:ext cx="223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Arial" charset="0"/>
              </a:rPr>
              <a:t>Francisca Garcia Caballero</a:t>
            </a:r>
          </a:p>
        </p:txBody>
      </p:sp>
      <p:sp>
        <p:nvSpPr>
          <p:cNvPr id="82953" name="TextBox 11"/>
          <p:cNvSpPr txBox="1">
            <a:spLocks noChangeArrowheads="1"/>
          </p:cNvSpPr>
          <p:nvPr/>
        </p:nvSpPr>
        <p:spPr bwMode="auto">
          <a:xfrm>
            <a:off x="250825" y="115888"/>
            <a:ext cx="684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Caballero, Miller, Mateo, Cornide. J. Alloys &amp; Compounds, (2012)</a:t>
            </a:r>
          </a:p>
        </p:txBody>
      </p:sp>
      <p:sp>
        <p:nvSpPr>
          <p:cNvPr id="82954" name="TextBox 1"/>
          <p:cNvSpPr txBox="1">
            <a:spLocks noChangeArrowheads="1"/>
          </p:cNvSpPr>
          <p:nvPr/>
        </p:nvSpPr>
        <p:spPr bwMode="auto">
          <a:xfrm>
            <a:off x="4140200" y="1052513"/>
            <a:ext cx="4608513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Large carbon concentration in </a:t>
            </a:r>
            <a:r>
              <a:rPr lang="en-US" sz="2400" i="1">
                <a:latin typeface="Arial" charset="0"/>
              </a:rPr>
              <a:t>solution</a:t>
            </a:r>
            <a:r>
              <a:rPr lang="en-US" sz="2400">
                <a:latin typeface="Arial" charset="0"/>
              </a:rPr>
              <a:t> in ferrite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044575"/>
            <a:ext cx="5840413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179388" y="5991225"/>
            <a:ext cx="8785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Caballero, Miller, Mateo, Cornide </a:t>
            </a:r>
          </a:p>
          <a:p>
            <a:r>
              <a:rPr lang="en-US" sz="2000" b="0">
                <a:solidFill>
                  <a:srgbClr val="0000FF"/>
                </a:solidFill>
                <a:latin typeface="Arial" charset="0"/>
              </a:rPr>
              <a:t>J. Alloys &amp; Compounds, (2012)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179388" y="26988"/>
            <a:ext cx="8486775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>
                <a:latin typeface="Arial" charset="0"/>
              </a:rPr>
              <a:t>atom probe data for carbon in </a:t>
            </a:r>
            <a:r>
              <a:rPr lang="en-US" sz="2400">
                <a:solidFill>
                  <a:srgbClr val="FF0000"/>
                </a:solidFill>
                <a:latin typeface="Arial" charset="0"/>
              </a:rPr>
              <a:t>solid solution </a:t>
            </a:r>
            <a:r>
              <a:rPr lang="en-US" sz="2400">
                <a:latin typeface="Arial" charset="0"/>
              </a:rPr>
              <a:t>in ferrite in contact with austenite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5" descr="Bai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08050"/>
            <a:ext cx="582612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ain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11200"/>
            <a:ext cx="5800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Bain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836613"/>
            <a:ext cx="62039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5661025"/>
            <a:ext cx="8353425" cy="9540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0" dirty="0"/>
              <a:t>A </a:t>
            </a:r>
            <a:r>
              <a:rPr lang="en-US" sz="2800" b="0" dirty="0" err="1"/>
              <a:t>diffusionless</a:t>
            </a:r>
            <a:r>
              <a:rPr lang="en-US" sz="2800" b="0" dirty="0"/>
              <a:t> transformation will necessarily lead to a body-</a:t>
            </a:r>
            <a:r>
              <a:rPr lang="en-US" sz="2800" b="0" dirty="0" err="1"/>
              <a:t>centred</a:t>
            </a:r>
            <a:r>
              <a:rPr lang="en-US" sz="2800" b="0" dirty="0"/>
              <a:t> tetragonal ferrite.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 descr="Fig4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41438"/>
            <a:ext cx="5435600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4" descr="From Clip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700213"/>
            <a:ext cx="25114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5"/>
          <p:cNvSpPr txBox="1">
            <a:spLocks noChangeArrowheads="1"/>
          </p:cNvSpPr>
          <p:nvPr/>
        </p:nvSpPr>
        <p:spPr bwMode="auto">
          <a:xfrm>
            <a:off x="1042988" y="2603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b="0">
                <a:latin typeface="Arial" charset="0"/>
              </a:rPr>
              <a:t>Huge increase in solubility; ferrite with tetragonal symmetry</a:t>
            </a:r>
          </a:p>
        </p:txBody>
      </p:sp>
      <p:sp>
        <p:nvSpPr>
          <p:cNvPr id="88068" name="TextBox 6"/>
          <p:cNvSpPr txBox="1">
            <a:spLocks noChangeArrowheads="1"/>
          </p:cNvSpPr>
          <p:nvPr/>
        </p:nvSpPr>
        <p:spPr bwMode="auto">
          <a:xfrm>
            <a:off x="250825" y="6237288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Arial" charset="0"/>
              </a:rPr>
              <a:t>Jang, Suh, Bhadeshia, Scr. Mat. 68 (2012) 195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367088" cy="399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43338"/>
            <a:ext cx="39020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179388" y="5876925"/>
            <a:ext cx="403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</a:rPr>
              <a:t>C. N. Hulme-Smith, I. Lonardelli,</a:t>
            </a:r>
          </a:p>
          <a:p>
            <a:r>
              <a:rPr lang="en-US" sz="1600">
                <a:latin typeface="Arial" charset="0"/>
              </a:rPr>
              <a:t>A. C. Dippel and H. K. D. H. Bhadeshia, Scr. Mat. 69 (2013) 409.</a:t>
            </a:r>
          </a:p>
        </p:txBody>
      </p:sp>
      <p:pic>
        <p:nvPicPr>
          <p:cNvPr id="89092" name="Picture 4" descr="Screen shot 2013-03-14 at 14.12.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13223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5" descr="Screen shot 2013-03-14 at 14.0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92600"/>
            <a:ext cx="1189038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2" descr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8913"/>
            <a:ext cx="363378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Screen shot 2013-01-10 at 08.35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9144000" cy="645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36538"/>
            <a:ext cx="8089900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0488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Screen Shot 2014-09-02 at 11.3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311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179388" y="6308725"/>
            <a:ext cx="636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>
                <a:solidFill>
                  <a:srgbClr val="0000FF"/>
                </a:solidFill>
                <a:latin typeface="Arial" charset="0"/>
                <a:cs typeface="Arial" charset="0"/>
              </a:rPr>
              <a:t>Fang, Yang, Liu, Song, Fang, Bhadeshia, Materials and Design,  50 (2013) 38</a:t>
            </a: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414338" y="5454650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Arial" charset="0"/>
                <a:cs typeface="Arial" charset="0"/>
              </a:rPr>
              <a:t>Cannot easily be welded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Box 3"/>
          <p:cNvSpPr txBox="1">
            <a:spLocks noChangeArrowheads="1"/>
          </p:cNvSpPr>
          <p:nvPr/>
        </p:nvSpPr>
        <p:spPr bwMode="auto">
          <a:xfrm>
            <a:off x="6516688" y="115888"/>
            <a:ext cx="25193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Arial" charset="0"/>
                <a:cs typeface="Arial" charset="0"/>
              </a:rPr>
              <a:t>What next?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3850" y="908050"/>
            <a:ext cx="8424863" cy="4922838"/>
            <a:chOff x="323528" y="908720"/>
            <a:chExt cx="8424936" cy="4921523"/>
          </a:xfrm>
        </p:grpSpPr>
        <p:sp>
          <p:nvSpPr>
            <p:cNvPr id="93188" name="TextBox 6"/>
            <p:cNvSpPr txBox="1">
              <a:spLocks noChangeArrowheads="1"/>
            </p:cNvSpPr>
            <p:nvPr/>
          </p:nvSpPr>
          <p:spPr bwMode="auto">
            <a:xfrm>
              <a:off x="323528" y="908720"/>
              <a:ext cx="842493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3600">
                  <a:solidFill>
                    <a:srgbClr val="0000FF"/>
                  </a:solidFill>
                  <a:latin typeface="Arial" charset="0"/>
                  <a:cs typeface="Arial" charset="0"/>
                </a:rPr>
                <a:t>Steel with impossible combination of properties</a:t>
              </a:r>
            </a:p>
          </p:txBody>
        </p:sp>
        <p:sp>
          <p:nvSpPr>
            <p:cNvPr id="93189" name="TextBox 1"/>
            <p:cNvSpPr txBox="1">
              <a:spLocks noChangeArrowheads="1"/>
            </p:cNvSpPr>
            <p:nvPr/>
          </p:nvSpPr>
          <p:spPr bwMode="auto">
            <a:xfrm>
              <a:off x="611240" y="2205297"/>
              <a:ext cx="5689127" cy="3624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&gt;2 GPa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30% ductility at conventional strain rates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ductility at very high strain rate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toughness and Charpy impact at -40°C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weldable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cheap, large in all dimensions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mass production</a:t>
              </a:r>
            </a:p>
            <a:p>
              <a:pPr>
                <a:lnSpc>
                  <a:spcPct val="120000"/>
                </a:lnSpc>
              </a:pPr>
              <a:r>
                <a:rPr lang="en-US" sz="2400" b="0">
                  <a:solidFill>
                    <a:srgbClr val="0000FF"/>
                  </a:solidFill>
                  <a:latin typeface="Arial" charset="0"/>
                  <a:cs typeface="Arial" charset="0"/>
                </a:rPr>
                <a:t>high-temperature capability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564904"/>
            <a:ext cx="2123831" cy="3212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20272" y="6093296"/>
            <a:ext cx="158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>Mathew </a:t>
            </a:r>
            <a:r>
              <a:rPr lang="en-US" sz="1800" b="0" dirty="0" err="1" smtClean="0">
                <a:latin typeface="Arial"/>
                <a:cs typeface="Arial"/>
              </a:rPr>
              <a:t>Peet</a:t>
            </a:r>
            <a:endParaRPr lang="en-US" sz="1800" b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9" y="1196752"/>
            <a:ext cx="902726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9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rom 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90424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6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1124744"/>
            <a:ext cx="4361688" cy="4651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165304"/>
            <a:ext cx="199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 smtClean="0"/>
              <a:t>Pous</a:t>
            </a:r>
            <a:r>
              <a:rPr lang="en-US" sz="2000" b="0" dirty="0"/>
              <a:t> </a:t>
            </a:r>
            <a:r>
              <a:rPr lang="en-US" sz="2000" b="0" dirty="0" smtClean="0"/>
              <a:t>et al. (2014)</a:t>
            </a:r>
            <a:endParaRPr lang="en-US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493" y="908720"/>
            <a:ext cx="3071235" cy="288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3863" y="3933056"/>
            <a:ext cx="3590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Arial"/>
                <a:cs typeface="Arial"/>
              </a:rPr>
              <a:t>Kelvin </a:t>
            </a:r>
            <a:r>
              <a:rPr lang="en-US" b="0" dirty="0" err="1" smtClean="0">
                <a:latin typeface="Arial"/>
                <a:cs typeface="Arial"/>
              </a:rPr>
              <a:t>tetrakaidecahedron</a:t>
            </a:r>
            <a:endParaRPr lang="en-US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83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0x T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0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548679"/>
            <a:ext cx="4470620" cy="445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3477768" cy="57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146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060848"/>
            <a:ext cx="4104456" cy="4058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988840"/>
            <a:ext cx="4131156" cy="41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44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ste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490587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2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30 at 07.07.53.png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76" y="166681"/>
            <a:ext cx="5876782" cy="3688431"/>
          </a:xfrm>
          <a:prstGeom prst="rect">
            <a:avLst/>
          </a:prstGeom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5704101" y="3024136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0" dirty="0">
                <a:latin typeface="Arial"/>
                <a:cs typeface="Arial"/>
              </a:rPr>
              <a:t>Two pass</a:t>
            </a:r>
          </a:p>
        </p:txBody>
      </p:sp>
      <p:pic>
        <p:nvPicPr>
          <p:cNvPr id="3" name="Picture 2" descr="Screen Shot 2015-06-30 at 07.06.44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4965700" cy="2692400"/>
          </a:xfrm>
          <a:prstGeom prst="rect">
            <a:avLst/>
          </a:prstGeom>
        </p:spPr>
      </p:pic>
      <p:sp>
        <p:nvSpPr>
          <p:cNvPr id="39941" name="Line 8"/>
          <p:cNvSpPr>
            <a:spLocks noChangeShapeType="1"/>
          </p:cNvSpPr>
          <p:nvPr/>
        </p:nvSpPr>
        <p:spPr bwMode="auto">
          <a:xfrm flipH="1">
            <a:off x="4644008" y="4221088"/>
            <a:ext cx="0" cy="2446199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3200" b="0">
              <a:latin typeface="Arial"/>
              <a:cs typeface="Arial"/>
            </a:endParaRP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3084676" y="5317980"/>
            <a:ext cx="14849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GB" sz="3200" b="0" dirty="0">
                <a:latin typeface="Arial"/>
                <a:cs typeface="Arial"/>
              </a:rPr>
              <a:t>12 mm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320347" y="5317980"/>
            <a:ext cx="28765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 sz="3200" b="0" dirty="0">
                <a:latin typeface="Arial"/>
                <a:cs typeface="Arial"/>
              </a:rPr>
              <a:t>Single pass</a:t>
            </a:r>
          </a:p>
        </p:txBody>
      </p:sp>
    </p:spTree>
    <p:extLst>
      <p:ext uri="{BB962C8B-B14F-4D97-AF65-F5344CB8AC3E}">
        <p14:creationId xmlns:p14="http://schemas.microsoft.com/office/powerpoint/2010/main" val="235846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6"/>
          <a:stretch>
            <a:fillRect/>
          </a:stretch>
        </p:blipFill>
        <p:spPr bwMode="auto">
          <a:xfrm>
            <a:off x="457200" y="762000"/>
            <a:ext cx="34940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Text Box 3"/>
          <p:cNvSpPr txBox="1">
            <a:spLocks noChangeArrowheads="1"/>
          </p:cNvSpPr>
          <p:nvPr/>
        </p:nvSpPr>
        <p:spPr bwMode="auto">
          <a:xfrm>
            <a:off x="4572000" y="228600"/>
            <a:ext cx="4038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b="0">
                <a:latin typeface="Arial"/>
                <a:cs typeface="Arial"/>
              </a:rPr>
              <a:t>an apple weighs 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3600" b="0">
                <a:latin typeface="Arial"/>
                <a:cs typeface="Arial"/>
              </a:rPr>
              <a:t>1 Newton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14600"/>
            <a:ext cx="11811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3" name="Line 5"/>
          <p:cNvSpPr>
            <a:spLocks noChangeShapeType="1"/>
          </p:cNvSpPr>
          <p:nvPr/>
        </p:nvSpPr>
        <p:spPr bwMode="auto">
          <a:xfrm flipH="1">
            <a:off x="4800600" y="2362200"/>
            <a:ext cx="914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4" name="Line 6"/>
          <p:cNvSpPr>
            <a:spLocks noChangeShapeType="1"/>
          </p:cNvSpPr>
          <p:nvPr/>
        </p:nvSpPr>
        <p:spPr bwMode="auto">
          <a:xfrm>
            <a:off x="4800600" y="3886200"/>
            <a:ext cx="2362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5715000" y="23622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 flipH="1">
            <a:off x="7162800" y="2362200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6324600" y="4191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 flipH="1">
            <a:off x="4800600" y="41910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>
            <a:off x="5562600" y="38862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0">
                <a:latin typeface="Arial"/>
                <a:cs typeface="Arial"/>
              </a:rPr>
              <a:t>1 m</a:t>
            </a:r>
          </a:p>
        </p:txBody>
      </p:sp>
      <p:sp>
        <p:nvSpPr>
          <p:cNvPr id="421900" name="Text Box 12"/>
          <p:cNvSpPr txBox="1">
            <a:spLocks noChangeArrowheads="1"/>
          </p:cNvSpPr>
          <p:nvPr/>
        </p:nvSpPr>
        <p:spPr bwMode="auto">
          <a:xfrm>
            <a:off x="7467600" y="27876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>
                <a:latin typeface="Arial"/>
                <a:cs typeface="Arial"/>
              </a:rPr>
              <a:t>= 1 Pa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990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/>
                <a:cs typeface="Arial"/>
              </a:rPr>
              <a:t>High speed video</a:t>
            </a:r>
          </a:p>
        </p:txBody>
      </p:sp>
      <p:pic>
        <p:nvPicPr>
          <p:cNvPr id="8" name="ASTEELV4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9796"/>
          <a:stretch/>
        </p:blipFill>
        <p:spPr>
          <a:xfrm>
            <a:off x="683568" y="3429000"/>
            <a:ext cx="7557025" cy="1363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086" y="1166979"/>
            <a:ext cx="249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latin typeface="Arial"/>
                <a:cs typeface="Arial"/>
              </a:rPr>
              <a:t>V</a:t>
            </a:r>
            <a:r>
              <a:rPr lang="en-GB" b="0" baseline="-25000" dirty="0">
                <a:latin typeface="Arial"/>
                <a:cs typeface="Arial"/>
              </a:rPr>
              <a:t>0</a:t>
            </a:r>
            <a:r>
              <a:rPr lang="en-GB" b="0" dirty="0">
                <a:latin typeface="Arial"/>
                <a:cs typeface="Arial"/>
              </a:rPr>
              <a:t> = 445 </a:t>
            </a:r>
            <a:r>
              <a:rPr lang="en-GB" b="0" dirty="0" smtClean="0">
                <a:latin typeface="Arial"/>
                <a:cs typeface="Arial"/>
              </a:rPr>
              <a:t>m s</a:t>
            </a:r>
            <a:r>
              <a:rPr lang="en-GB" b="0" baseline="30000" dirty="0">
                <a:latin typeface="Arial"/>
                <a:cs typeface="Arial"/>
              </a:rPr>
              <a:t>-1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69719" y="793501"/>
            <a:ext cx="1461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>
                <a:solidFill>
                  <a:schemeClr val="accent6"/>
                </a:solidFill>
                <a:latin typeface="Arial"/>
                <a:cs typeface="Arial"/>
              </a:rPr>
              <a:t>Survival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6093296"/>
            <a:ext cx="5906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latin typeface="Arial"/>
                <a:cs typeface="Arial"/>
              </a:rPr>
              <a:t>Vickram</a:t>
            </a:r>
            <a:r>
              <a:rPr lang="en-US" b="0" dirty="0" smtClean="0">
                <a:latin typeface="Arial"/>
                <a:cs typeface="Arial"/>
              </a:rPr>
              <a:t> </a:t>
            </a:r>
            <a:r>
              <a:rPr lang="en-US" b="0" dirty="0" err="1" smtClean="0">
                <a:latin typeface="Arial"/>
                <a:cs typeface="Arial"/>
              </a:rPr>
              <a:t>Deshpande</a:t>
            </a:r>
            <a:r>
              <a:rPr lang="en-US" b="0" dirty="0" smtClean="0">
                <a:latin typeface="Arial"/>
                <a:cs typeface="Arial"/>
              </a:rPr>
              <a:t>,  Mathew </a:t>
            </a:r>
            <a:r>
              <a:rPr lang="en-US" b="0" dirty="0" err="1" smtClean="0">
                <a:latin typeface="Arial"/>
                <a:cs typeface="Arial"/>
              </a:rPr>
              <a:t>Peet</a:t>
            </a:r>
            <a:endParaRPr lang="en-US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40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63500"/>
            <a:ext cx="84455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>
              <a:defRPr/>
            </a:pPr>
            <a:fld id="{1F9E491A-F073-9F4A-8698-60FD212D0D50}" type="slidenum">
              <a:rPr lang="en-US" sz="1400" smtClean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pPr algn="ctr" eaLnBrk="1" hangingPunct="1">
                <a:defRPr/>
              </a:pPr>
              <a:t>61</a:t>
            </a:fld>
            <a:endParaRPr lang="en-US" sz="1400" smtClean="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6934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5334000" y="61722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rgbClr val="0000FF"/>
                </a:solidFill>
                <a:latin typeface="Arial"/>
                <a:cs typeface="Arial"/>
              </a:rPr>
              <a:t>Chatterjee &amp; Bhadeshia, 2004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304800" y="6019800"/>
            <a:ext cx="4664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>
                <a:latin typeface="Arial"/>
                <a:cs typeface="Arial"/>
              </a:rPr>
              <a:t>Fe-1.75C-Si-Mn wt%</a:t>
            </a:r>
          </a:p>
        </p:txBody>
      </p:sp>
      <p:pic>
        <p:nvPicPr>
          <p:cNvPr id="109572" name="Picture 8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63" y="304800"/>
            <a:ext cx="1481137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31242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0">
                <a:latin typeface="Arial"/>
                <a:cs typeface="Arial"/>
              </a:rPr>
              <a:t>2104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43"/>
            <a:ext cx="7185272" cy="5516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6093296"/>
            <a:ext cx="425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/>
                <a:cs typeface="Arial"/>
              </a:rPr>
              <a:t>Pure iron, Brenner (1956)</a:t>
            </a:r>
            <a:endParaRPr lang="en-US" b="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/>
          <a:stretch>
            <a:fillRect/>
          </a:stretch>
        </p:blipFill>
        <p:spPr bwMode="auto">
          <a:xfrm>
            <a:off x="228600" y="1295400"/>
            <a:ext cx="8610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1600200" y="381000"/>
            <a:ext cx="647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>
                <a:latin typeface="Arial"/>
                <a:cs typeface="Arial"/>
              </a:rPr>
              <a:t>Scifer, 5.5 GPa and ductile  </a:t>
            </a:r>
          </a:p>
        </p:txBody>
      </p:sp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609600" y="5943600"/>
            <a:ext cx="1490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b="0">
                <a:solidFill>
                  <a:srgbClr val="000080"/>
                </a:solidFill>
                <a:latin typeface="Arial"/>
                <a:cs typeface="Arial"/>
              </a:rPr>
              <a:t>Kobe Steel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01675"/>
            <a:ext cx="58674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8193</TotalTime>
  <Words>652</Words>
  <Application>Microsoft Macintosh PowerPoint</Application>
  <PresentationFormat>On-screen Show (4:3)</PresentationFormat>
  <Paragraphs>157</Paragraphs>
  <Slides>62</Slides>
  <Notes>35</Notes>
  <HiddenSlides>0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Blank Presentation</vt:lpstr>
      <vt:lpstr>Title &amp; Bullets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Exceptional alloys of iron</vt:lpstr>
      <vt:lpstr>PowerPoint Presentation</vt:lpstr>
      <vt:lpstr>Composition following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speed video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gjgh</cp:lastModifiedBy>
  <cp:revision>738</cp:revision>
  <cp:lastPrinted>2002-05-22T14:15:14Z</cp:lastPrinted>
  <dcterms:created xsi:type="dcterms:W3CDTF">2001-07-13T19:56:33Z</dcterms:created>
  <dcterms:modified xsi:type="dcterms:W3CDTF">2017-03-05T17:30:14Z</dcterms:modified>
</cp:coreProperties>
</file>