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sldIdLst>
    <p:sldId id="257" r:id="rId2"/>
    <p:sldId id="256" r:id="rId3"/>
    <p:sldId id="258" r:id="rId4"/>
    <p:sldId id="259" r:id="rId5"/>
    <p:sldId id="260" r:id="rId6"/>
    <p:sldId id="261" r:id="rId7"/>
    <p:sldId id="262" r:id="rId8"/>
    <p:sldId id="264" r:id="rId9"/>
    <p:sldId id="263" r:id="rId10"/>
    <p:sldId id="265" r:id="rId11"/>
    <p:sldId id="266" r:id="rId12"/>
    <p:sldId id="267" r:id="rId13"/>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45" d="100"/>
          <a:sy n="145" d="100"/>
        </p:scale>
        <p:origin x="-96" y="-23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notesMaster" Target="notesMasters/notesMaster1.xml"/><Relationship Id="rId15" Type="http://schemas.openxmlformats.org/officeDocument/2006/relationships/printerSettings" Target="printerSettings/printerSettings1.bin"/><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charts/_rels/chart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oleObject" Target="Work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68187653754927"/>
          <c:y val="0.0830250777476346"/>
          <c:w val="0.639950622073698"/>
          <c:h val="0.706073314365116"/>
        </c:manualLayout>
      </c:layout>
      <c:scatterChart>
        <c:scatterStyle val="lineMarker"/>
        <c:varyColors val="0"/>
        <c:ser>
          <c:idx val="0"/>
          <c:order val="0"/>
          <c:spPr>
            <a:ln w="47625">
              <a:noFill/>
            </a:ln>
          </c:spPr>
          <c:xVal>
            <c:numRef>
              <c:f>Sheet1!$A$1:$A$33</c:f>
              <c:numCache>
                <c:formatCode>General</c:formatCode>
                <c:ptCount val="33"/>
                <c:pt idx="0">
                  <c:v>1.0</c:v>
                </c:pt>
                <c:pt idx="1">
                  <c:v>2.0</c:v>
                </c:pt>
                <c:pt idx="2">
                  <c:v>3.0</c:v>
                </c:pt>
                <c:pt idx="3">
                  <c:v>4.0</c:v>
                </c:pt>
                <c:pt idx="4">
                  <c:v>5.0</c:v>
                </c:pt>
                <c:pt idx="5">
                  <c:v>6.0</c:v>
                </c:pt>
                <c:pt idx="6">
                  <c:v>7.0</c:v>
                </c:pt>
                <c:pt idx="7">
                  <c:v>8.0</c:v>
                </c:pt>
                <c:pt idx="8">
                  <c:v>9.0</c:v>
                </c:pt>
                <c:pt idx="9">
                  <c:v>10.0</c:v>
                </c:pt>
                <c:pt idx="10">
                  <c:v>11.0</c:v>
                </c:pt>
                <c:pt idx="11">
                  <c:v>12.0</c:v>
                </c:pt>
                <c:pt idx="12">
                  <c:v>13.0</c:v>
                </c:pt>
                <c:pt idx="13">
                  <c:v>14.0</c:v>
                </c:pt>
                <c:pt idx="14">
                  <c:v>15.0</c:v>
                </c:pt>
                <c:pt idx="15">
                  <c:v>16.0</c:v>
                </c:pt>
                <c:pt idx="16">
                  <c:v>17.0</c:v>
                </c:pt>
                <c:pt idx="17">
                  <c:v>18.0</c:v>
                </c:pt>
                <c:pt idx="18">
                  <c:v>19.0</c:v>
                </c:pt>
                <c:pt idx="19">
                  <c:v>20.0</c:v>
                </c:pt>
                <c:pt idx="20">
                  <c:v>21.0</c:v>
                </c:pt>
                <c:pt idx="21">
                  <c:v>22.0</c:v>
                </c:pt>
                <c:pt idx="22">
                  <c:v>23.0</c:v>
                </c:pt>
                <c:pt idx="23">
                  <c:v>24.0</c:v>
                </c:pt>
                <c:pt idx="24">
                  <c:v>25.0</c:v>
                </c:pt>
                <c:pt idx="25">
                  <c:v>26.0</c:v>
                </c:pt>
                <c:pt idx="26">
                  <c:v>27.0</c:v>
                </c:pt>
                <c:pt idx="27">
                  <c:v>28.0</c:v>
                </c:pt>
                <c:pt idx="28">
                  <c:v>29.0</c:v>
                </c:pt>
                <c:pt idx="29">
                  <c:v>30.0</c:v>
                </c:pt>
                <c:pt idx="30">
                  <c:v>31.0</c:v>
                </c:pt>
                <c:pt idx="31">
                  <c:v>32.0</c:v>
                </c:pt>
                <c:pt idx="32">
                  <c:v>33.0</c:v>
                </c:pt>
              </c:numCache>
            </c:numRef>
          </c:xVal>
          <c:yVal>
            <c:numRef>
              <c:f>Sheet1!$B$1:$B$33</c:f>
              <c:numCache>
                <c:formatCode>General</c:formatCode>
                <c:ptCount val="33"/>
                <c:pt idx="0">
                  <c:v>0.537989020576708</c:v>
                </c:pt>
                <c:pt idx="1">
                  <c:v>0.78975612988835</c:v>
                </c:pt>
                <c:pt idx="2">
                  <c:v>0.671893357481245</c:v>
                </c:pt>
                <c:pt idx="3">
                  <c:v>0.843679602446987</c:v>
                </c:pt>
                <c:pt idx="4">
                  <c:v>0.465152989156254</c:v>
                </c:pt>
                <c:pt idx="5">
                  <c:v>0.586921213307947</c:v>
                </c:pt>
                <c:pt idx="6">
                  <c:v>0.464602065282794</c:v>
                </c:pt>
                <c:pt idx="7">
                  <c:v>0.0291777868565969</c:v>
                </c:pt>
                <c:pt idx="8">
                  <c:v>0.504054632708376</c:v>
                </c:pt>
                <c:pt idx="9">
                  <c:v>0.24636255510589</c:v>
                </c:pt>
                <c:pt idx="10">
                  <c:v>0.541365105898151</c:v>
                </c:pt>
                <c:pt idx="11">
                  <c:v>0.329356205947373</c:v>
                </c:pt>
                <c:pt idx="12">
                  <c:v>0.563191161422414</c:v>
                </c:pt>
                <c:pt idx="13">
                  <c:v>0.226676623447365</c:v>
                </c:pt>
                <c:pt idx="14">
                  <c:v>0.721226011934554</c:v>
                </c:pt>
                <c:pt idx="15">
                  <c:v>0.52003620818368</c:v>
                </c:pt>
                <c:pt idx="16">
                  <c:v>0.0706378354767976</c:v>
                </c:pt>
                <c:pt idx="17">
                  <c:v>0.498400783667192</c:v>
                </c:pt>
                <c:pt idx="18">
                  <c:v>0.329725503194824</c:v>
                </c:pt>
                <c:pt idx="19">
                  <c:v>0.910472775872993</c:v>
                </c:pt>
                <c:pt idx="20">
                  <c:v>0.939330836476019</c:v>
                </c:pt>
                <c:pt idx="21">
                  <c:v>0.0313191173624685</c:v>
                </c:pt>
                <c:pt idx="22">
                  <c:v>0.729703764328052</c:v>
                </c:pt>
                <c:pt idx="23">
                  <c:v>0.601718271278726</c:v>
                </c:pt>
                <c:pt idx="24">
                  <c:v>0.382446488907285</c:v>
                </c:pt>
                <c:pt idx="25">
                  <c:v>0.739894841747851</c:v>
                </c:pt>
                <c:pt idx="26">
                  <c:v>0.44150146968169</c:v>
                </c:pt>
                <c:pt idx="27">
                  <c:v>0.734284280871145</c:v>
                </c:pt>
                <c:pt idx="28">
                  <c:v>0.76246443416933</c:v>
                </c:pt>
                <c:pt idx="29">
                  <c:v>0.695574548185427</c:v>
                </c:pt>
                <c:pt idx="30">
                  <c:v>0.502245890462814</c:v>
                </c:pt>
                <c:pt idx="31">
                  <c:v>0.182646120832747</c:v>
                </c:pt>
                <c:pt idx="32">
                  <c:v>0.0934914064892525</c:v>
                </c:pt>
              </c:numCache>
            </c:numRef>
          </c:yVal>
          <c:smooth val="0"/>
        </c:ser>
        <c:dLbls>
          <c:showLegendKey val="0"/>
          <c:showVal val="0"/>
          <c:showCatName val="0"/>
          <c:showSerName val="0"/>
          <c:showPercent val="0"/>
          <c:showBubbleSize val="0"/>
        </c:dLbls>
        <c:axId val="2131414504"/>
        <c:axId val="2132994776"/>
      </c:scatterChart>
      <c:valAx>
        <c:axId val="2131414504"/>
        <c:scaling>
          <c:orientation val="minMax"/>
        </c:scaling>
        <c:delete val="0"/>
        <c:axPos val="b"/>
        <c:title>
          <c:tx>
            <c:rich>
              <a:bodyPr/>
              <a:lstStyle/>
              <a:p>
                <a:pPr>
                  <a:defRPr/>
                </a:pPr>
                <a:r>
                  <a:rPr lang="en-US"/>
                  <a:t>Logical number</a:t>
                </a:r>
              </a:p>
            </c:rich>
          </c:tx>
          <c:layout/>
          <c:overlay val="0"/>
        </c:title>
        <c:numFmt formatCode="General" sourceLinked="1"/>
        <c:majorTickMark val="out"/>
        <c:minorTickMark val="none"/>
        <c:tickLblPos val="nextTo"/>
        <c:crossAx val="2132994776"/>
        <c:crosses val="autoZero"/>
        <c:crossBetween val="midCat"/>
      </c:valAx>
      <c:valAx>
        <c:axId val="2132994776"/>
        <c:scaling>
          <c:orientation val="minMax"/>
        </c:scaling>
        <c:delete val="0"/>
        <c:axPos val="l"/>
        <c:majorGridlines/>
        <c:title>
          <c:tx>
            <c:rich>
              <a:bodyPr rot="0" vert="wordArtVert"/>
              <a:lstStyle/>
              <a:p>
                <a:pPr>
                  <a:defRPr/>
                </a:pPr>
                <a:r>
                  <a:rPr lang="en-US"/>
                  <a:t>Random number</a:t>
                </a:r>
              </a:p>
            </c:rich>
          </c:tx>
          <c:layout/>
          <c:overlay val="0"/>
        </c:title>
        <c:numFmt formatCode="General" sourceLinked="1"/>
        <c:majorTickMark val="out"/>
        <c:minorTickMark val="none"/>
        <c:tickLblPos val="nextTo"/>
        <c:crossAx val="2131414504"/>
        <c:crosses val="autoZero"/>
        <c:crossBetween val="midCat"/>
      </c:valAx>
    </c:plotArea>
    <c:legend>
      <c:legendPos val="r"/>
      <c:layout/>
      <c:overlay val="0"/>
    </c:legend>
    <c:plotVisOnly val="1"/>
    <c:dispBlanksAs val="gap"/>
    <c:showDLblsOverMax val="0"/>
  </c:chart>
  <c:txPr>
    <a:bodyPr/>
    <a:lstStyle/>
    <a:p>
      <a:pPr>
        <a:defRPr sz="1400"/>
      </a:pPr>
      <a:endParaRPr lang="en-US"/>
    </a:p>
  </c:txPr>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cs typeface="Arial" charset="0"/>
              </a:defRPr>
            </a:lvl1pPr>
          </a:lstStyle>
          <a:p>
            <a:pPr>
              <a:defRPr/>
            </a:pPr>
            <a:fld id="{366D0B04-BB63-5741-AD73-A366779E4025}" type="datetimeFigureOut">
              <a:rPr lang="en-US"/>
              <a:pPr>
                <a:defRPr/>
              </a:pPr>
              <a:t>27/06/17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cs typeface="Arial" charset="0"/>
              </a:defRPr>
            </a:lvl1pPr>
          </a:lstStyle>
          <a:p>
            <a:pPr>
              <a:defRPr/>
            </a:pPr>
            <a:fld id="{B44E0FE3-1BF1-E246-B6B6-00B85A74386B}" type="slidenum">
              <a:rPr lang="en-US"/>
              <a:pPr>
                <a:defRPr/>
              </a:pPr>
              <a:t>‹#›</a:t>
            </a:fld>
            <a:endParaRPr lang="en-US"/>
          </a:p>
        </p:txBody>
      </p:sp>
    </p:spTree>
    <p:extLst>
      <p:ext uri="{BB962C8B-B14F-4D97-AF65-F5344CB8AC3E}">
        <p14:creationId xmlns:p14="http://schemas.microsoft.com/office/powerpoint/2010/main" val="3386781042"/>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E5E0ACE-E37E-0D4C-A7FD-915C2E96600B}" type="slidenum">
              <a:rPr lang="en-GB" sz="1200">
                <a:latin typeface="Calibri" charset="0"/>
              </a:rPr>
              <a:pPr eaLnBrk="1" hangingPunct="1"/>
              <a:t>1</a:t>
            </a:fld>
            <a:endParaRPr lang="en-GB" sz="1200">
              <a:latin typeface="Calibri" charset="0"/>
            </a:endParaRPr>
          </a:p>
        </p:txBody>
      </p:sp>
      <p:sp>
        <p:nvSpPr>
          <p:cNvPr id="15362" name="Rectangle 2"/>
          <p:cNvSpPr>
            <a:spLocks noGrp="1" noRot="1" noChangeAspect="1" noChangeArrowheads="1" noTextEdit="1"/>
          </p:cNvSpPr>
          <p:nvPr>
            <p:ph type="sldImg"/>
          </p:nvPr>
        </p:nvSpPr>
        <p:spPr bwMode="auto">
          <a:xfrm>
            <a:off x="1144588" y="685800"/>
            <a:ext cx="4567237" cy="3427413"/>
          </a:xfr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5363" name="Rectangle 3"/>
          <p:cNvSpPr>
            <a:spLocks noGrp="1" noChangeArrowheads="1"/>
          </p:cNvSpPr>
          <p:nvPr>
            <p:ph type="body" idx="1"/>
          </p:nvPr>
        </p:nvSpPr>
        <p:spPr bwMode="auto">
          <a:xfrm>
            <a:off x="914400" y="4343400"/>
            <a:ext cx="5029200" cy="4114800"/>
          </a:xfr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GB">
              <a:latin typeface="Calibri"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B2F7C425-E886-CA48-8E14-EEF88695BB14}" type="datetimeFigureOut">
              <a:rPr lang="en-US"/>
              <a:pPr>
                <a:defRPr/>
              </a:pPr>
              <a:t>27/06/17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2BBDD1E-69C0-2D4E-957B-2EB1CD554745}" type="slidenum">
              <a:rPr lang="en-US"/>
              <a:pPr>
                <a:defRPr/>
              </a:pPr>
              <a:t>‹#›</a:t>
            </a:fld>
            <a:endParaRPr lang="en-US"/>
          </a:p>
        </p:txBody>
      </p:sp>
    </p:spTree>
    <p:extLst>
      <p:ext uri="{BB962C8B-B14F-4D97-AF65-F5344CB8AC3E}">
        <p14:creationId xmlns:p14="http://schemas.microsoft.com/office/powerpoint/2010/main" val="8701714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3B818F0-F9E7-D849-ADC8-5B887F5E78D9}" type="datetimeFigureOut">
              <a:rPr lang="en-US"/>
              <a:pPr>
                <a:defRPr/>
              </a:pPr>
              <a:t>27/06/17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E801B49-F29D-2740-9859-105C9C5BEA8F}" type="slidenum">
              <a:rPr lang="en-US"/>
              <a:pPr>
                <a:defRPr/>
              </a:pPr>
              <a:t>‹#›</a:t>
            </a:fld>
            <a:endParaRPr lang="en-US"/>
          </a:p>
        </p:txBody>
      </p:sp>
    </p:spTree>
    <p:extLst>
      <p:ext uri="{BB962C8B-B14F-4D97-AF65-F5344CB8AC3E}">
        <p14:creationId xmlns:p14="http://schemas.microsoft.com/office/powerpoint/2010/main" val="35744141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2EB9F81-5BA7-7A43-9A0F-8A5CC64D65BB}" type="datetimeFigureOut">
              <a:rPr lang="en-US"/>
              <a:pPr>
                <a:defRPr/>
              </a:pPr>
              <a:t>27/06/17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B3C5264-4E5A-AB4E-B62F-0AC1E88F509D}" type="slidenum">
              <a:rPr lang="en-US"/>
              <a:pPr>
                <a:defRPr/>
              </a:pPr>
              <a:t>‹#›</a:t>
            </a:fld>
            <a:endParaRPr lang="en-US"/>
          </a:p>
        </p:txBody>
      </p:sp>
    </p:spTree>
    <p:extLst>
      <p:ext uri="{BB962C8B-B14F-4D97-AF65-F5344CB8AC3E}">
        <p14:creationId xmlns:p14="http://schemas.microsoft.com/office/powerpoint/2010/main" val="34518507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9DEB267-BCAE-AD45-929A-2FAAE8BB7365}" type="datetimeFigureOut">
              <a:rPr lang="en-US"/>
              <a:pPr>
                <a:defRPr/>
              </a:pPr>
              <a:t>27/06/17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FA67122-2069-8C4C-8414-9D8379C8381E}" type="slidenum">
              <a:rPr lang="en-US"/>
              <a:pPr>
                <a:defRPr/>
              </a:pPr>
              <a:t>‹#›</a:t>
            </a:fld>
            <a:endParaRPr lang="en-US"/>
          </a:p>
        </p:txBody>
      </p:sp>
    </p:spTree>
    <p:extLst>
      <p:ext uri="{BB962C8B-B14F-4D97-AF65-F5344CB8AC3E}">
        <p14:creationId xmlns:p14="http://schemas.microsoft.com/office/powerpoint/2010/main" val="37855571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57B6E85-7C0F-8744-9423-DDABDD6A3076}" type="datetimeFigureOut">
              <a:rPr lang="en-US"/>
              <a:pPr>
                <a:defRPr/>
              </a:pPr>
              <a:t>27/06/17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3205CE0-1EF9-6A46-BA2C-0E47C09EECD4}" type="slidenum">
              <a:rPr lang="en-US"/>
              <a:pPr>
                <a:defRPr/>
              </a:pPr>
              <a:t>‹#›</a:t>
            </a:fld>
            <a:endParaRPr lang="en-US"/>
          </a:p>
        </p:txBody>
      </p:sp>
    </p:spTree>
    <p:extLst>
      <p:ext uri="{BB962C8B-B14F-4D97-AF65-F5344CB8AC3E}">
        <p14:creationId xmlns:p14="http://schemas.microsoft.com/office/powerpoint/2010/main" val="20302235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A92B3F49-17FB-724A-B3F7-C0FF7D2896E3}" type="datetimeFigureOut">
              <a:rPr lang="en-US"/>
              <a:pPr>
                <a:defRPr/>
              </a:pPr>
              <a:t>27/06/17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FC6B6AA-7746-B44A-8B49-A6482AA42F9F}" type="slidenum">
              <a:rPr lang="en-US"/>
              <a:pPr>
                <a:defRPr/>
              </a:pPr>
              <a:t>‹#›</a:t>
            </a:fld>
            <a:endParaRPr lang="en-US"/>
          </a:p>
        </p:txBody>
      </p:sp>
    </p:spTree>
    <p:extLst>
      <p:ext uri="{BB962C8B-B14F-4D97-AF65-F5344CB8AC3E}">
        <p14:creationId xmlns:p14="http://schemas.microsoft.com/office/powerpoint/2010/main" val="20632258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C90DAE30-2A2D-4F4B-9130-F996DE973538}" type="datetimeFigureOut">
              <a:rPr lang="en-US"/>
              <a:pPr>
                <a:defRPr/>
              </a:pPr>
              <a:t>27/06/17</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0C9FBD60-D413-C643-8152-A9ECAB83E3F4}" type="slidenum">
              <a:rPr lang="en-US"/>
              <a:pPr>
                <a:defRPr/>
              </a:pPr>
              <a:t>‹#›</a:t>
            </a:fld>
            <a:endParaRPr lang="en-US"/>
          </a:p>
        </p:txBody>
      </p:sp>
    </p:spTree>
    <p:extLst>
      <p:ext uri="{BB962C8B-B14F-4D97-AF65-F5344CB8AC3E}">
        <p14:creationId xmlns:p14="http://schemas.microsoft.com/office/powerpoint/2010/main" val="24251570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4494E795-D842-954D-A10F-A84A6B025E94}" type="datetimeFigureOut">
              <a:rPr lang="en-US"/>
              <a:pPr>
                <a:defRPr/>
              </a:pPr>
              <a:t>27/06/17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02F9FB7C-8027-AC42-A65E-4FDFE0748381}" type="slidenum">
              <a:rPr lang="en-US"/>
              <a:pPr>
                <a:defRPr/>
              </a:pPr>
              <a:t>‹#›</a:t>
            </a:fld>
            <a:endParaRPr lang="en-US"/>
          </a:p>
        </p:txBody>
      </p:sp>
    </p:spTree>
    <p:extLst>
      <p:ext uri="{BB962C8B-B14F-4D97-AF65-F5344CB8AC3E}">
        <p14:creationId xmlns:p14="http://schemas.microsoft.com/office/powerpoint/2010/main" val="4464751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BA9BDFB-7BFB-4D44-986C-C87C23D3C927}" type="datetimeFigureOut">
              <a:rPr lang="en-US"/>
              <a:pPr>
                <a:defRPr/>
              </a:pPr>
              <a:t>27/06/17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A937C92-9A66-714F-9A84-9629B8581016}" type="slidenum">
              <a:rPr lang="en-US"/>
              <a:pPr>
                <a:defRPr/>
              </a:pPr>
              <a:t>‹#›</a:t>
            </a:fld>
            <a:endParaRPr lang="en-US"/>
          </a:p>
        </p:txBody>
      </p:sp>
    </p:spTree>
    <p:extLst>
      <p:ext uri="{BB962C8B-B14F-4D97-AF65-F5344CB8AC3E}">
        <p14:creationId xmlns:p14="http://schemas.microsoft.com/office/powerpoint/2010/main" val="35571352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E74A81E-CBD7-3145-B785-F11946FB7D96}" type="datetimeFigureOut">
              <a:rPr lang="en-US"/>
              <a:pPr>
                <a:defRPr/>
              </a:pPr>
              <a:t>27/06/17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9E63328-F986-EB4A-A18C-6D2DA66998C9}" type="slidenum">
              <a:rPr lang="en-US"/>
              <a:pPr>
                <a:defRPr/>
              </a:pPr>
              <a:t>‹#›</a:t>
            </a:fld>
            <a:endParaRPr lang="en-US"/>
          </a:p>
        </p:txBody>
      </p:sp>
    </p:spTree>
    <p:extLst>
      <p:ext uri="{BB962C8B-B14F-4D97-AF65-F5344CB8AC3E}">
        <p14:creationId xmlns:p14="http://schemas.microsoft.com/office/powerpoint/2010/main" val="16533570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B0EB48D-D643-C64C-B800-387ED8865560}" type="datetimeFigureOut">
              <a:rPr lang="en-US"/>
              <a:pPr>
                <a:defRPr/>
              </a:pPr>
              <a:t>27/06/17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E56C855-3AB0-704C-9BD7-2EAAD4E3DCC3}" type="slidenum">
              <a:rPr lang="en-US"/>
              <a:pPr>
                <a:defRPr/>
              </a:pPr>
              <a:t>‹#›</a:t>
            </a:fld>
            <a:endParaRPr lang="en-US"/>
          </a:p>
        </p:txBody>
      </p:sp>
    </p:spTree>
    <p:extLst>
      <p:ext uri="{BB962C8B-B14F-4D97-AF65-F5344CB8AC3E}">
        <p14:creationId xmlns:p14="http://schemas.microsoft.com/office/powerpoint/2010/main" val="356912525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GB"/>
              <a:t>Click to edit Master title style</a:t>
            </a:r>
            <a:endParaRPr lang="en-US"/>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cs typeface="Arial" charset="0"/>
              </a:defRPr>
            </a:lvl1pPr>
          </a:lstStyle>
          <a:p>
            <a:pPr>
              <a:defRPr/>
            </a:pPr>
            <a:fld id="{2BF88A04-42B1-A84F-AB09-9ECC6FBFDD6D}" type="datetimeFigureOut">
              <a:rPr lang="en-US"/>
              <a:pPr>
                <a:defRPr/>
              </a:pPr>
              <a:t>27/06/17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cs typeface="Arial" charset="0"/>
              </a:defRPr>
            </a:lvl1pPr>
          </a:lstStyle>
          <a:p>
            <a:pPr>
              <a:defRPr/>
            </a:pPr>
            <a:fld id="{EFA816C8-50AD-714A-93BA-8DFA4DE3B0C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ext Box 2"/>
          <p:cNvSpPr txBox="1">
            <a:spLocks noChangeArrowheads="1"/>
          </p:cNvSpPr>
          <p:nvPr/>
        </p:nvSpPr>
        <p:spPr bwMode="auto">
          <a:xfrm>
            <a:off x="228600" y="152400"/>
            <a:ext cx="8763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6000">
                <a:solidFill>
                  <a:srgbClr val="000080"/>
                </a:solidFill>
              </a:rPr>
              <a:t>Title of Presentation</a:t>
            </a:r>
          </a:p>
        </p:txBody>
      </p:sp>
      <p:pic>
        <p:nvPicPr>
          <p:cNvPr id="1433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5562600"/>
            <a:ext cx="2982913" cy="78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Rectangle 4"/>
          <p:cNvSpPr>
            <a:spLocks noChangeArrowheads="1"/>
          </p:cNvSpPr>
          <p:nvPr/>
        </p:nvSpPr>
        <p:spPr bwMode="auto">
          <a:xfrm rot="-5400000">
            <a:off x="1781175" y="2662238"/>
            <a:ext cx="365125"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lIns="0" tIns="0" rIns="0" bIns="0">
            <a:spAutoFit/>
          </a:bodyPr>
          <a:lstStyle/>
          <a:p>
            <a:endParaRPr lang="en-GB" sz="2400">
              <a:latin typeface="Times New Roman" charset="0"/>
            </a:endParaRPr>
          </a:p>
        </p:txBody>
      </p:sp>
      <p:sp>
        <p:nvSpPr>
          <p:cNvPr id="14340" name="Text Box 6"/>
          <p:cNvSpPr txBox="1">
            <a:spLocks noChangeArrowheads="1"/>
          </p:cNvSpPr>
          <p:nvPr/>
        </p:nvSpPr>
        <p:spPr bwMode="auto">
          <a:xfrm>
            <a:off x="685800" y="1597025"/>
            <a:ext cx="7848600"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4000"/>
              <a:t>Authors</a:t>
            </a:r>
            <a:r>
              <a:rPr lang="ja-JP" altLang="en-US" sz="4000"/>
              <a:t>’</a:t>
            </a:r>
            <a:r>
              <a:rPr lang="en-US" altLang="ja-JP" sz="4000"/>
              <a:t> names</a:t>
            </a:r>
          </a:p>
          <a:p>
            <a:pPr eaLnBrk="1" hangingPunct="1">
              <a:spcBef>
                <a:spcPct val="50000"/>
              </a:spcBef>
            </a:pPr>
            <a:r>
              <a:rPr lang="en-US" sz="4000"/>
              <a:t>Institution or affiliation </a:t>
            </a:r>
          </a:p>
          <a:p>
            <a:pPr eaLnBrk="1" hangingPunct="1">
              <a:spcBef>
                <a:spcPct val="50000"/>
              </a:spcBef>
            </a:pPr>
            <a:r>
              <a:rPr lang="en-US" sz="4000"/>
              <a:t>Website/email contact </a:t>
            </a:r>
            <a:r>
              <a:rPr lang="en-US" sz="3200"/>
              <a:t>(if necessary)</a:t>
            </a:r>
          </a:p>
        </p:txBody>
      </p:sp>
      <p:sp>
        <p:nvSpPr>
          <p:cNvPr id="14341" name="TextBox 1"/>
          <p:cNvSpPr txBox="1">
            <a:spLocks noChangeArrowheads="1"/>
          </p:cNvSpPr>
          <p:nvPr/>
        </p:nvSpPr>
        <p:spPr bwMode="auto">
          <a:xfrm>
            <a:off x="284163" y="5008563"/>
            <a:ext cx="3162300"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latin typeface="Calibri" charset="0"/>
              </a:rPr>
              <a:t>Acknowledgements: </a:t>
            </a:r>
            <a:br>
              <a:rPr lang="en-US" sz="1800" b="1">
                <a:latin typeface="Calibri" charset="0"/>
              </a:rPr>
            </a:br>
            <a:endParaRPr lang="en-US" sz="1800" b="1">
              <a:latin typeface="Calibri" charset="0"/>
            </a:endParaRPr>
          </a:p>
          <a:p>
            <a:pPr eaLnBrk="1" hangingPunct="1"/>
            <a:r>
              <a:rPr lang="en-US" sz="1800">
                <a:latin typeface="Calibri" charset="0"/>
              </a:rPr>
              <a:t>e.g. International Science Foundation project XW100</a:t>
            </a:r>
          </a:p>
          <a:p>
            <a:pPr eaLnBrk="1" hangingPunct="1"/>
            <a:r>
              <a:rPr lang="en-US" sz="1800">
                <a:latin typeface="Calibri" charset="0"/>
              </a:rPr>
              <a:t>Professor J. Blogs, Dr W. Ho</a:t>
            </a:r>
          </a:p>
        </p:txBody>
      </p:sp>
      <p:sp>
        <p:nvSpPr>
          <p:cNvPr id="14342" name="TextBox 2"/>
          <p:cNvSpPr txBox="1">
            <a:spLocks noChangeArrowheads="1"/>
          </p:cNvSpPr>
          <p:nvPr/>
        </p:nvSpPr>
        <p:spPr bwMode="auto">
          <a:xfrm>
            <a:off x="6024563" y="5730875"/>
            <a:ext cx="2371725" cy="369888"/>
          </a:xfrm>
          <a:prstGeom prst="rect">
            <a:avLst/>
          </a:prstGeom>
          <a:solidFill>
            <a:schemeClr val="bg1">
              <a:alpha val="85097"/>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a:latin typeface="Calibri" charset="0"/>
              </a:rPr>
              <a:t>(your institution logo)</a:t>
            </a: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373813" cy="554037"/>
          </a:xfrm>
        </p:spPr>
        <p:txBody>
          <a:bodyPr rtlCol="0">
            <a:normAutofit fontScale="90000"/>
          </a:bodyPr>
          <a:lstStyle/>
          <a:p>
            <a:pPr eaLnBrk="1" fontAlgn="auto" hangingPunct="1">
              <a:spcAft>
                <a:spcPts val="0"/>
              </a:spcAft>
              <a:defRPr/>
            </a:pPr>
            <a:r>
              <a:rPr lang="en-US" dirty="0" smtClean="0">
                <a:ea typeface="+mj-ea"/>
                <a:cs typeface="+mj-cs"/>
              </a:rPr>
              <a:t>Avoid keys to graphs</a:t>
            </a:r>
            <a:endParaRPr lang="en-US" dirty="0">
              <a:ea typeface="+mj-ea"/>
              <a:cs typeface="+mj-cs"/>
            </a:endParaRPr>
          </a:p>
        </p:txBody>
      </p:sp>
      <p:sp>
        <p:nvSpPr>
          <p:cNvPr id="24578" name="TextBox 6"/>
          <p:cNvSpPr txBox="1">
            <a:spLocks noChangeArrowheads="1"/>
          </p:cNvSpPr>
          <p:nvPr/>
        </p:nvSpPr>
        <p:spPr bwMode="auto">
          <a:xfrm>
            <a:off x="323850" y="5719763"/>
            <a:ext cx="854233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8000"/>
                </a:solidFill>
                <a:latin typeface="Calibri" charset="0"/>
              </a:rPr>
              <a:t>Good slide: instead of a key describing which curve corresponds to a particular temperature, use text on graph. This enables the slide to be understood quickly.</a:t>
            </a:r>
          </a:p>
        </p:txBody>
      </p:sp>
      <p:pic>
        <p:nvPicPr>
          <p:cNvPr id="24579" name="Picture 2" descr="img9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8175" y="1136650"/>
            <a:ext cx="5964238" cy="416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p:txBody>
          <a:bodyPr/>
          <a:lstStyle/>
          <a:p>
            <a:pPr eaLnBrk="1" hangingPunct="1"/>
            <a:r>
              <a:rPr lang="en-US">
                <a:latin typeface="Calibri" charset="0"/>
              </a:rPr>
              <a:t>Conclusions</a:t>
            </a:r>
          </a:p>
        </p:txBody>
      </p:sp>
      <p:sp>
        <p:nvSpPr>
          <p:cNvPr id="25602" name="Content Placeholder 2"/>
          <p:cNvSpPr>
            <a:spLocks noGrp="1"/>
          </p:cNvSpPr>
          <p:nvPr>
            <p:ph idx="1"/>
          </p:nvPr>
        </p:nvSpPr>
        <p:spPr>
          <a:xfrm>
            <a:off x="457200" y="1600200"/>
            <a:ext cx="8229600" cy="3519488"/>
          </a:xfrm>
        </p:spPr>
        <p:txBody>
          <a:bodyPr/>
          <a:lstStyle/>
          <a:p>
            <a:pPr eaLnBrk="1" hangingPunct="1"/>
            <a:r>
              <a:rPr lang="en-US">
                <a:latin typeface="Calibri" charset="0"/>
              </a:rPr>
              <a:t>It is not good to have long paragraphs in conclusions. The audience does not like to read such material, they can read that at home. A presentation should be brief in the use of text.</a:t>
            </a:r>
          </a:p>
          <a:p>
            <a:pPr eaLnBrk="1" hangingPunct="1"/>
            <a:r>
              <a:rPr lang="en-US">
                <a:latin typeface="Calibri" charset="0"/>
              </a:rPr>
              <a:t>Avoid long paragraphs in conclusions.</a:t>
            </a:r>
          </a:p>
        </p:txBody>
      </p:sp>
      <p:sp>
        <p:nvSpPr>
          <p:cNvPr id="25603" name="TextBox 3"/>
          <p:cNvSpPr txBox="1">
            <a:spLocks noChangeArrowheads="1"/>
          </p:cNvSpPr>
          <p:nvPr/>
        </p:nvSpPr>
        <p:spPr bwMode="auto">
          <a:xfrm>
            <a:off x="323850" y="5980113"/>
            <a:ext cx="854233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FF0000"/>
                </a:solidFill>
                <a:latin typeface="Calibri" charset="0"/>
              </a:rPr>
              <a:t>Bad slide: the first bullet point is too long. The second says the same thing. There should be no more than four conclusions, using at most, two slides.</a:t>
            </a: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p:txBody>
          <a:bodyPr/>
          <a:lstStyle/>
          <a:p>
            <a:pPr eaLnBrk="1" hangingPunct="1"/>
            <a:r>
              <a:rPr lang="en-US" sz="11500">
                <a:latin typeface="Calibri" charset="0"/>
              </a:rPr>
              <a:t>Thank YOU</a:t>
            </a:r>
          </a:p>
        </p:txBody>
      </p:sp>
      <p:sp>
        <p:nvSpPr>
          <p:cNvPr id="26626" name="TextBox 3"/>
          <p:cNvSpPr txBox="1">
            <a:spLocks noChangeArrowheads="1"/>
          </p:cNvSpPr>
          <p:nvPr/>
        </p:nvSpPr>
        <p:spPr bwMode="auto">
          <a:xfrm>
            <a:off x="323850" y="5980113"/>
            <a:ext cx="854233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FF0000"/>
                </a:solidFill>
                <a:latin typeface="Calibri" charset="0"/>
              </a:rPr>
              <a:t>Bad slide: this is a waste of a slide of the 25 permitted. Better to leave the conclusions slide in position whilst questions are asked.</a:t>
            </a:r>
          </a:p>
        </p:txBody>
      </p:sp>
      <p:pic>
        <p:nvPicPr>
          <p:cNvPr id="26627"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19338" y="1811338"/>
            <a:ext cx="4924425" cy="3687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ctrTitle"/>
          </p:nvPr>
        </p:nvSpPr>
        <p:spPr>
          <a:xfrm>
            <a:off x="504825" y="127000"/>
            <a:ext cx="7772400" cy="1470025"/>
          </a:xfrm>
        </p:spPr>
        <p:txBody>
          <a:bodyPr/>
          <a:lstStyle/>
          <a:p>
            <a:pPr eaLnBrk="1" hangingPunct="1"/>
            <a:r>
              <a:rPr lang="en-US">
                <a:latin typeface="Calibri" charset="0"/>
              </a:rPr>
              <a:t>Rules for presentations</a:t>
            </a:r>
          </a:p>
        </p:txBody>
      </p:sp>
      <p:sp>
        <p:nvSpPr>
          <p:cNvPr id="3" name="Subtitle 2"/>
          <p:cNvSpPr>
            <a:spLocks noGrp="1"/>
          </p:cNvSpPr>
          <p:nvPr>
            <p:ph type="subTitle" idx="1"/>
          </p:nvPr>
        </p:nvSpPr>
        <p:spPr>
          <a:xfrm>
            <a:off x="441325" y="1693863"/>
            <a:ext cx="7935913" cy="4324350"/>
          </a:xfrm>
        </p:spPr>
        <p:txBody>
          <a:bodyPr rtlCol="0">
            <a:normAutofit fontScale="92500" lnSpcReduction="20000"/>
          </a:bodyPr>
          <a:lstStyle/>
          <a:p>
            <a:pPr marL="457200" indent="-457200" algn="l" eaLnBrk="1" fontAlgn="auto" hangingPunct="1">
              <a:spcAft>
                <a:spcPts val="0"/>
              </a:spcAft>
              <a:buFont typeface="Arial"/>
              <a:buChar char="•"/>
              <a:defRPr/>
            </a:pPr>
            <a:r>
              <a:rPr lang="en-US" dirty="0" smtClean="0">
                <a:solidFill>
                  <a:schemeClr val="tx1"/>
                </a:solidFill>
                <a:ea typeface="+mn-ea"/>
                <a:cs typeface="+mn-cs"/>
              </a:rPr>
              <a:t>All slide backgrounds must be white</a:t>
            </a:r>
          </a:p>
          <a:p>
            <a:pPr marL="457200" indent="-457200" algn="l" eaLnBrk="1" fontAlgn="auto" hangingPunct="1">
              <a:spcAft>
                <a:spcPts val="0"/>
              </a:spcAft>
              <a:buFont typeface="Arial"/>
              <a:buChar char="•"/>
              <a:defRPr/>
            </a:pPr>
            <a:r>
              <a:rPr lang="en-US" dirty="0" smtClean="0">
                <a:solidFill>
                  <a:schemeClr val="tx1"/>
                </a:solidFill>
                <a:ea typeface="+mn-ea"/>
                <a:cs typeface="+mn-cs"/>
              </a:rPr>
              <a:t>Author names, logo, acknowledgments </a:t>
            </a:r>
            <a:r>
              <a:rPr lang="en-US" dirty="0" smtClean="0">
                <a:solidFill>
                  <a:srgbClr val="FF0000"/>
                </a:solidFill>
                <a:ea typeface="+mn-ea"/>
                <a:cs typeface="+mn-cs"/>
              </a:rPr>
              <a:t>only</a:t>
            </a:r>
            <a:r>
              <a:rPr lang="en-US" dirty="0" smtClean="0">
                <a:solidFill>
                  <a:schemeClr val="tx1"/>
                </a:solidFill>
                <a:ea typeface="+mn-ea"/>
                <a:cs typeface="+mn-cs"/>
              </a:rPr>
              <a:t> on title slide.</a:t>
            </a:r>
          </a:p>
          <a:p>
            <a:pPr marL="457200" indent="-457200" algn="l" eaLnBrk="1" fontAlgn="auto" hangingPunct="1">
              <a:spcAft>
                <a:spcPts val="0"/>
              </a:spcAft>
              <a:buFont typeface="Arial"/>
              <a:buChar char="•"/>
              <a:defRPr/>
            </a:pPr>
            <a:r>
              <a:rPr lang="en-US" dirty="0" smtClean="0">
                <a:solidFill>
                  <a:schemeClr val="tx1"/>
                </a:solidFill>
                <a:ea typeface="+mn-ea"/>
                <a:cs typeface="+mn-cs"/>
              </a:rPr>
              <a:t>Keep titles brief.</a:t>
            </a:r>
          </a:p>
          <a:p>
            <a:pPr marL="457200" indent="-457200" algn="l" eaLnBrk="1" fontAlgn="auto" hangingPunct="1">
              <a:spcAft>
                <a:spcPts val="0"/>
              </a:spcAft>
              <a:buFont typeface="Arial"/>
              <a:buChar char="•"/>
              <a:defRPr/>
            </a:pPr>
            <a:r>
              <a:rPr lang="en-US" dirty="0" smtClean="0">
                <a:solidFill>
                  <a:schemeClr val="tx1"/>
                </a:solidFill>
                <a:ea typeface="+mn-ea"/>
                <a:cs typeface="+mn-cs"/>
              </a:rPr>
              <a:t>Use reasonable fonts (e.g. Arial).</a:t>
            </a:r>
          </a:p>
          <a:p>
            <a:pPr marL="457200" indent="-457200" algn="l" eaLnBrk="1" fontAlgn="auto" hangingPunct="1">
              <a:spcAft>
                <a:spcPts val="0"/>
              </a:spcAft>
              <a:buFont typeface="Arial"/>
              <a:buChar char="•"/>
              <a:defRPr/>
            </a:pPr>
            <a:r>
              <a:rPr lang="en-US" dirty="0" smtClean="0">
                <a:solidFill>
                  <a:schemeClr val="tx1"/>
                </a:solidFill>
                <a:ea typeface="+mn-ea"/>
                <a:cs typeface="+mn-cs"/>
              </a:rPr>
              <a:t>If 30 min available, use only 30 slides.</a:t>
            </a:r>
          </a:p>
          <a:p>
            <a:pPr marL="457200" indent="-457200" algn="l" eaLnBrk="1" fontAlgn="auto" hangingPunct="1">
              <a:spcAft>
                <a:spcPts val="0"/>
              </a:spcAft>
              <a:buFont typeface="Arial"/>
              <a:buChar char="•"/>
              <a:defRPr/>
            </a:pPr>
            <a:r>
              <a:rPr lang="en-US" dirty="0" smtClean="0">
                <a:solidFill>
                  <a:schemeClr val="tx1"/>
                </a:solidFill>
                <a:ea typeface="+mn-ea"/>
                <a:cs typeface="+mn-cs"/>
              </a:rPr>
              <a:t>Avoid movies.</a:t>
            </a:r>
          </a:p>
          <a:p>
            <a:pPr marL="457200" indent="-457200" algn="l" eaLnBrk="1" fontAlgn="auto" hangingPunct="1">
              <a:spcAft>
                <a:spcPts val="0"/>
              </a:spcAft>
              <a:buFont typeface="Arial"/>
              <a:buChar char="•"/>
              <a:defRPr/>
            </a:pPr>
            <a:r>
              <a:rPr lang="en-US" dirty="0" smtClean="0">
                <a:solidFill>
                  <a:schemeClr val="tx1"/>
                </a:solidFill>
                <a:ea typeface="+mn-ea"/>
                <a:cs typeface="+mn-cs"/>
              </a:rPr>
              <a:t>Total size of presentation file should not exceed about 20 Mb. Prefer 10 Mb.</a:t>
            </a:r>
            <a:endParaRPr lang="en-US" dirty="0">
              <a:solidFill>
                <a:schemeClr val="tx1"/>
              </a:solidFill>
              <a:ea typeface="+mn-ea"/>
              <a:cs typeface="+mn-cs"/>
            </a:endParaRP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p:txBody>
          <a:bodyPr/>
          <a:lstStyle/>
          <a:p>
            <a:pPr eaLnBrk="1" hangingPunct="1"/>
            <a:r>
              <a:rPr lang="en-US">
                <a:latin typeface="Calibri" charset="0"/>
              </a:rPr>
              <a:t>Example of bad slide</a:t>
            </a:r>
          </a:p>
        </p:txBody>
      </p:sp>
      <p:pic>
        <p:nvPicPr>
          <p:cNvPr id="17410"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7863" y="1706563"/>
            <a:ext cx="2722562" cy="206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03700" y="1706563"/>
            <a:ext cx="2470150" cy="2017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77863" y="4243388"/>
            <a:ext cx="2722562" cy="2233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306888" y="4479925"/>
            <a:ext cx="2432050" cy="199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4" name="TextBox 8"/>
          <p:cNvSpPr txBox="1">
            <a:spLocks noChangeArrowheads="1"/>
          </p:cNvSpPr>
          <p:nvPr/>
        </p:nvSpPr>
        <p:spPr bwMode="auto">
          <a:xfrm>
            <a:off x="7004050" y="2571750"/>
            <a:ext cx="1901825" cy="203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FF0000"/>
                </a:solidFill>
                <a:latin typeface="Calibri" charset="0"/>
              </a:rPr>
              <a:t>Too many micrographs, no magnification markers, fails to make effective use space available</a:t>
            </a: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6613" y="147638"/>
            <a:ext cx="7470775" cy="609600"/>
          </a:xfrm>
        </p:spPr>
        <p:txBody>
          <a:bodyPr rtlCol="0">
            <a:normAutofit fontScale="90000"/>
          </a:bodyPr>
          <a:lstStyle/>
          <a:p>
            <a:pPr eaLnBrk="1" fontAlgn="auto" hangingPunct="1">
              <a:spcAft>
                <a:spcPts val="0"/>
              </a:spcAft>
              <a:defRPr/>
            </a:pPr>
            <a:r>
              <a:rPr lang="en-GB" sz="3600" dirty="0" err="1" smtClean="0">
                <a:ea typeface="+mj-ea"/>
                <a:cs typeface="+mj-cs"/>
              </a:rPr>
              <a:t>Martensite</a:t>
            </a:r>
            <a:r>
              <a:rPr lang="en-US" sz="3600" dirty="0" smtClean="0">
                <a:ea typeface="+mj-ea"/>
                <a:cs typeface="+mj-cs"/>
              </a:rPr>
              <a:t> in Fe-4Mo-0.2C </a:t>
            </a:r>
            <a:r>
              <a:rPr lang="en-US" sz="3600" dirty="0" err="1" smtClean="0">
                <a:ea typeface="+mj-ea"/>
                <a:cs typeface="+mj-cs"/>
              </a:rPr>
              <a:t>wt</a:t>
            </a:r>
            <a:r>
              <a:rPr lang="en-US" sz="3600" dirty="0" smtClean="0">
                <a:ea typeface="+mj-ea"/>
                <a:cs typeface="+mj-cs"/>
              </a:rPr>
              <a:t>%</a:t>
            </a:r>
            <a:endParaRPr lang="en-US" sz="3600" dirty="0">
              <a:ea typeface="+mj-ea"/>
              <a:cs typeface="+mj-cs"/>
            </a:endParaRPr>
          </a:p>
        </p:txBody>
      </p:sp>
      <p:sp>
        <p:nvSpPr>
          <p:cNvPr id="18434" name="TextBox 6"/>
          <p:cNvSpPr txBox="1">
            <a:spLocks noChangeArrowheads="1"/>
          </p:cNvSpPr>
          <p:nvPr/>
        </p:nvSpPr>
        <p:spPr bwMode="auto">
          <a:xfrm>
            <a:off x="323850" y="5719763"/>
            <a:ext cx="854233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8000"/>
                </a:solidFill>
                <a:latin typeface="Calibri" charset="0"/>
              </a:rPr>
              <a:t>Good slide: has legible micrometre marker, reasonable sized and informative title, micrographs occupy the majority of space</a:t>
            </a:r>
          </a:p>
        </p:txBody>
      </p:sp>
      <p:pic>
        <p:nvPicPr>
          <p:cNvPr id="18435" name="Picture 7" descr="martensite.austenite_low.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8900" y="1100138"/>
            <a:ext cx="8878888" cy="431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0563" y="147638"/>
            <a:ext cx="7762875" cy="854075"/>
          </a:xfrm>
        </p:spPr>
        <p:txBody>
          <a:bodyPr rtlCol="0">
            <a:normAutofit fontScale="90000"/>
          </a:bodyPr>
          <a:lstStyle/>
          <a:p>
            <a:pPr eaLnBrk="1" fontAlgn="auto" hangingPunct="1">
              <a:spcAft>
                <a:spcPts val="0"/>
              </a:spcAft>
              <a:defRPr/>
            </a:pPr>
            <a:r>
              <a:rPr lang="en-GB" sz="3600" dirty="0" smtClean="0">
                <a:ea typeface="+mj-ea"/>
                <a:cs typeface="+mj-cs"/>
              </a:rPr>
              <a:t>Martensitic transformation</a:t>
            </a:r>
            <a:r>
              <a:rPr lang="en-US" sz="3600" dirty="0" smtClean="0">
                <a:ea typeface="+mj-ea"/>
                <a:cs typeface="+mj-cs"/>
              </a:rPr>
              <a:t> in Fe-4Mo-0.2C % steel for undersea applications</a:t>
            </a:r>
            <a:endParaRPr lang="en-US" sz="3600" dirty="0">
              <a:ea typeface="+mj-ea"/>
              <a:cs typeface="+mj-cs"/>
            </a:endParaRPr>
          </a:p>
        </p:txBody>
      </p:sp>
      <p:sp>
        <p:nvSpPr>
          <p:cNvPr id="19458" name="TextBox 6"/>
          <p:cNvSpPr txBox="1">
            <a:spLocks noChangeArrowheads="1"/>
          </p:cNvSpPr>
          <p:nvPr/>
        </p:nvSpPr>
        <p:spPr bwMode="auto">
          <a:xfrm>
            <a:off x="323850" y="5719763"/>
            <a:ext cx="8542338"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FF0000"/>
                </a:solidFill>
                <a:latin typeface="Calibri" charset="0"/>
              </a:rPr>
              <a:t>Bad slide: title has unnecessary detail, the slide has too much text of the type that is best limited to the written form of the paper, units of concentration incorrectly specified, magnification marker illegible. </a:t>
            </a:r>
          </a:p>
        </p:txBody>
      </p:sp>
      <p:pic>
        <p:nvPicPr>
          <p:cNvPr id="19459" name="Picture 2" descr="martensite.austenite_low.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3700" y="1557338"/>
            <a:ext cx="4146550"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TextBox 3"/>
          <p:cNvSpPr txBox="1">
            <a:spLocks noChangeArrowheads="1"/>
          </p:cNvSpPr>
          <p:nvPr/>
        </p:nvSpPr>
        <p:spPr bwMode="auto">
          <a:xfrm>
            <a:off x="1001713" y="3703638"/>
            <a:ext cx="4803775"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1800">
                <a:latin typeface="Calibri" charset="0"/>
              </a:rPr>
              <a:t>The materials was homogenised at 1200°C for 30 days while protected in a non-oxidising foil, then air cooled, and again austenitised at 800°C for 30 s before quenching rapidly in water. The water was stirred while quenching but we are not sure that this made much of a difference.</a:t>
            </a:r>
          </a:p>
        </p:txBody>
      </p:sp>
      <p:sp>
        <p:nvSpPr>
          <p:cNvPr id="19461" name="TextBox 7"/>
          <p:cNvSpPr txBox="1">
            <a:spLocks noChangeArrowheads="1"/>
          </p:cNvSpPr>
          <p:nvPr/>
        </p:nvSpPr>
        <p:spPr bwMode="auto">
          <a:xfrm>
            <a:off x="5805488" y="1766888"/>
            <a:ext cx="2944812"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1800">
                <a:latin typeface="Calibri" charset="0"/>
              </a:rPr>
              <a:t>The steel was manufactured by melting pure constituents, cast, forged and extruded before swaging into 3 mm rods on a hot day.</a:t>
            </a: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Box 6"/>
          <p:cNvSpPr txBox="1">
            <a:spLocks noChangeArrowheads="1"/>
          </p:cNvSpPr>
          <p:nvPr/>
        </p:nvSpPr>
        <p:spPr bwMode="auto">
          <a:xfrm>
            <a:off x="323850" y="5980113"/>
            <a:ext cx="854233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FF0000"/>
                </a:solidFill>
                <a:latin typeface="Calibri" charset="0"/>
              </a:rPr>
              <a:t>Bad slide: there is unnecessary information at the bottom of this SEM image, and the micrometre marker is illegible.</a:t>
            </a:r>
          </a:p>
        </p:txBody>
      </p:sp>
      <p:pic>
        <p:nvPicPr>
          <p:cNvPr id="20482" name="Picture 4" descr="100x-1(SEM).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82650" y="196850"/>
            <a:ext cx="7472363" cy="560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3" descr="Screen shot 2013-04-30 at 16.29.19.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438" y="58738"/>
            <a:ext cx="6985000" cy="562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6" name="TextBox 4"/>
          <p:cNvSpPr txBox="1">
            <a:spLocks noChangeArrowheads="1"/>
          </p:cNvSpPr>
          <p:nvPr/>
        </p:nvSpPr>
        <p:spPr bwMode="auto">
          <a:xfrm>
            <a:off x="323850" y="5980113"/>
            <a:ext cx="85423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FF0000"/>
                </a:solidFill>
                <a:latin typeface="Calibri" charset="0"/>
              </a:rPr>
              <a:t>Bad slide: remove grid lines, axes labels missing, font too small.</a:t>
            </a: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extBox 4"/>
          <p:cNvSpPr txBox="1">
            <a:spLocks noChangeArrowheads="1"/>
          </p:cNvSpPr>
          <p:nvPr/>
        </p:nvSpPr>
        <p:spPr bwMode="auto">
          <a:xfrm>
            <a:off x="323850" y="5980113"/>
            <a:ext cx="85423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FF0000"/>
                </a:solidFill>
                <a:latin typeface="Calibri" charset="0"/>
              </a:rPr>
              <a:t>Bad slide: remove grid lines, fonts too small, key (Series 1) unnecessary.</a:t>
            </a:r>
          </a:p>
        </p:txBody>
      </p:sp>
      <p:graphicFrame>
        <p:nvGraphicFramePr>
          <p:cNvPr id="6" name="Chart 5"/>
          <p:cNvGraphicFramePr>
            <a:graphicFrameLocks/>
          </p:cNvGraphicFramePr>
          <p:nvPr/>
        </p:nvGraphicFramePr>
        <p:xfrm>
          <a:off x="471134" y="315537"/>
          <a:ext cx="8323828" cy="5608671"/>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ea typeface="+mj-ea"/>
                <a:cs typeface="+mj-cs"/>
              </a:rPr>
              <a:t>Surface per unit volume versus inverse strain</a:t>
            </a:r>
            <a:endParaRPr lang="en-US" dirty="0">
              <a:ea typeface="+mj-ea"/>
              <a:cs typeface="+mj-cs"/>
            </a:endParaRPr>
          </a:p>
        </p:txBody>
      </p:sp>
      <p:pic>
        <p:nvPicPr>
          <p:cNvPr id="23554" name="Picture 5" descr="figur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12800" y="1933575"/>
            <a:ext cx="5672138" cy="361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TextBox 6"/>
          <p:cNvSpPr txBox="1">
            <a:spLocks noChangeArrowheads="1"/>
          </p:cNvSpPr>
          <p:nvPr/>
        </p:nvSpPr>
        <p:spPr bwMode="auto">
          <a:xfrm>
            <a:off x="323850" y="5719763"/>
            <a:ext cx="85423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8000"/>
                </a:solidFill>
                <a:latin typeface="Calibri" charset="0"/>
              </a:rPr>
              <a:t>Good slide: legible fonts, clarity, mathematics and units properly presented. </a:t>
            </a:r>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65</TotalTime>
  <Words>495</Words>
  <Application>Microsoft Macintosh PowerPoint</Application>
  <PresentationFormat>On-screen Show (4:3)</PresentationFormat>
  <Paragraphs>40</Paragraphs>
  <Slides>12</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ＭＳ Ｐゴシック</vt:lpstr>
      <vt:lpstr>Calibri</vt:lpstr>
      <vt:lpstr>Times New Roman</vt:lpstr>
      <vt:lpstr>Office Theme</vt:lpstr>
      <vt:lpstr>PowerPoint Presentation</vt:lpstr>
      <vt:lpstr>Rules for presentations</vt:lpstr>
      <vt:lpstr>Example of bad slide</vt:lpstr>
      <vt:lpstr>Martensite in Fe-4Mo-0.2C wt%</vt:lpstr>
      <vt:lpstr>Martensitic transformation in Fe-4Mo-0.2C % steel for undersea applications</vt:lpstr>
      <vt:lpstr>PowerPoint Presentation</vt:lpstr>
      <vt:lpstr>PowerPoint Presentation</vt:lpstr>
      <vt:lpstr>PowerPoint Presentation</vt:lpstr>
      <vt:lpstr>Surface per unit volume versus inverse strain</vt:lpstr>
      <vt:lpstr>Avoid keys to graphs</vt:lpstr>
      <vt:lpstr>Conclusions</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gjgh</dc:creator>
  <cp:lastModifiedBy>gjgh</cp:lastModifiedBy>
  <cp:revision>29</cp:revision>
  <dcterms:created xsi:type="dcterms:W3CDTF">2013-04-30T14:58:24Z</dcterms:created>
  <dcterms:modified xsi:type="dcterms:W3CDTF">2017-06-27T09:04:48Z</dcterms:modified>
</cp:coreProperties>
</file>