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69" r:id="rId3"/>
    <p:sldId id="364" r:id="rId4"/>
    <p:sldId id="365" r:id="rId5"/>
    <p:sldId id="280" r:id="rId6"/>
    <p:sldId id="281" r:id="rId7"/>
    <p:sldId id="282" r:id="rId8"/>
    <p:sldId id="283" r:id="rId9"/>
    <p:sldId id="284" r:id="rId10"/>
    <p:sldId id="286" r:id="rId11"/>
    <p:sldId id="367" r:id="rId12"/>
    <p:sldId id="298" r:id="rId13"/>
    <p:sldId id="299" r:id="rId14"/>
    <p:sldId id="301" r:id="rId15"/>
    <p:sldId id="376" r:id="rId16"/>
    <p:sldId id="370" r:id="rId17"/>
    <p:sldId id="371" r:id="rId18"/>
    <p:sldId id="372" r:id="rId19"/>
    <p:sldId id="320" r:id="rId20"/>
    <p:sldId id="323" r:id="rId21"/>
    <p:sldId id="368" r:id="rId22"/>
    <p:sldId id="3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0EEB6-0263-1449-87AC-FF74BF04ABF3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1F51-7EEB-4A4F-974E-A90DD307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ED4F-CE63-F748-B436-43CC6740B7C9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AD4BD-F694-E04A-8306-E03BA4C0CEA3}" type="slidenum">
              <a:rPr lang="en-US"/>
              <a:pPr/>
              <a:t>19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675BA-9ED8-4C40-9C93-0477F41B3EE8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9376-3D3C-D446-9CA0-DEB528D258BC}" type="datetimeFigureOut">
              <a:rPr lang="en-US" smtClean="0"/>
              <a:t>20/11/18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6C77-1D23-5242-B85F-14211229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6" y="0"/>
            <a:ext cx="8294914" cy="1108771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/>
                <a:cs typeface="Arial"/>
              </a:rPr>
              <a:t>Unresolved </a:t>
            </a:r>
            <a:r>
              <a:rPr lang="en-US" sz="3600" dirty="0" smtClean="0">
                <a:latin typeface="Arial"/>
                <a:cs typeface="Arial"/>
              </a:rPr>
              <a:t>issues: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6" y="2287942"/>
            <a:ext cx="8763227" cy="87442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www.phase-trans.msm.cam.ac.uk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44" y="199134"/>
            <a:ext cx="2393069" cy="6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719" y="1155497"/>
            <a:ext cx="7782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Difficulties in theory of ferrite growth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steep concentration gradients </a:t>
            </a:r>
          </a:p>
          <a:p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848"/>
          <a:stretch/>
        </p:blipFill>
        <p:spPr>
          <a:xfrm>
            <a:off x="267526" y="3314031"/>
            <a:ext cx="4252548" cy="3339256"/>
          </a:xfrm>
          <a:prstGeom prst="rect">
            <a:avLst/>
          </a:prstGeom>
        </p:spPr>
      </p:pic>
      <p:pic>
        <p:nvPicPr>
          <p:cNvPr id="8" name="Picture 7" descr="1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20336" r="10870" b="16114"/>
          <a:stretch/>
        </p:blipFill>
        <p:spPr>
          <a:xfrm>
            <a:off x="4799058" y="3261987"/>
            <a:ext cx="4127454" cy="26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:\Teaching\Part.II\C9\a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5201" b="24399"/>
          <a:stretch/>
        </p:blipFill>
        <p:spPr bwMode="auto">
          <a:xfrm>
            <a:off x="0" y="0"/>
            <a:ext cx="3187018" cy="17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42" y="1294536"/>
            <a:ext cx="5950342" cy="55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1" y="260647"/>
            <a:ext cx="8079877" cy="63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F:\Teaching\Part.II\C9\a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8763"/>
            <a:ext cx="6858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4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:\Teaching\Part.II\C9\a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725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a.jpg                                                          00026851Macintosh HD                   B746BDFA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9"/>
          <a:stretch/>
        </p:blipFill>
        <p:spPr bwMode="auto">
          <a:xfrm>
            <a:off x="914399" y="2988508"/>
            <a:ext cx="5061497" cy="33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05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4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" name="Line 5"/>
          <p:cNvSpPr>
            <a:spLocks noChangeShapeType="1"/>
          </p:cNvSpPr>
          <p:nvPr/>
        </p:nvSpPr>
        <p:spPr bwMode="auto">
          <a:xfrm flipH="1" flipV="1">
            <a:off x="-3678238" y="-6429375"/>
            <a:ext cx="20638" cy="206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1047750" y="565150"/>
            <a:ext cx="4225925" cy="3830638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1068388" y="1211263"/>
            <a:ext cx="3808412" cy="3163887"/>
          </a:xfrm>
          <a:custGeom>
            <a:avLst/>
            <a:gdLst>
              <a:gd name="T0" fmla="*/ 41275 w 2399"/>
              <a:gd name="T1" fmla="*/ 0 h 1993"/>
              <a:gd name="T2" fmla="*/ 146050 w 2399"/>
              <a:gd name="T3" fmla="*/ 41275 h 1993"/>
              <a:gd name="T4" fmla="*/ 269875 w 2399"/>
              <a:gd name="T5" fmla="*/ 104775 h 1993"/>
              <a:gd name="T6" fmla="*/ 415925 w 2399"/>
              <a:gd name="T7" fmla="*/ 187325 h 1993"/>
              <a:gd name="T8" fmla="*/ 561975 w 2399"/>
              <a:gd name="T9" fmla="*/ 269875 h 1993"/>
              <a:gd name="T10" fmla="*/ 644525 w 2399"/>
              <a:gd name="T11" fmla="*/ 333375 h 1993"/>
              <a:gd name="T12" fmla="*/ 728662 w 2399"/>
              <a:gd name="T13" fmla="*/ 395287 h 1993"/>
              <a:gd name="T14" fmla="*/ 811212 w 2399"/>
              <a:gd name="T15" fmla="*/ 436562 h 1993"/>
              <a:gd name="T16" fmla="*/ 895350 w 2399"/>
              <a:gd name="T17" fmla="*/ 500062 h 1993"/>
              <a:gd name="T18" fmla="*/ 977900 w 2399"/>
              <a:gd name="T19" fmla="*/ 561975 h 1993"/>
              <a:gd name="T20" fmla="*/ 1082675 w 2399"/>
              <a:gd name="T21" fmla="*/ 646112 h 1993"/>
              <a:gd name="T22" fmla="*/ 1165225 w 2399"/>
              <a:gd name="T23" fmla="*/ 708025 h 1993"/>
              <a:gd name="T24" fmla="*/ 1270000 w 2399"/>
              <a:gd name="T25" fmla="*/ 790575 h 1993"/>
              <a:gd name="T26" fmla="*/ 1373187 w 2399"/>
              <a:gd name="T27" fmla="*/ 854075 h 1993"/>
              <a:gd name="T28" fmla="*/ 1457325 w 2399"/>
              <a:gd name="T29" fmla="*/ 936625 h 1993"/>
              <a:gd name="T30" fmla="*/ 1560512 w 2399"/>
              <a:gd name="T31" fmla="*/ 1020762 h 1993"/>
              <a:gd name="T32" fmla="*/ 1665287 w 2399"/>
              <a:gd name="T33" fmla="*/ 1082675 h 1993"/>
              <a:gd name="T34" fmla="*/ 1768475 w 2399"/>
              <a:gd name="T35" fmla="*/ 1165225 h 1993"/>
              <a:gd name="T36" fmla="*/ 1852612 w 2399"/>
              <a:gd name="T37" fmla="*/ 1249362 h 1993"/>
              <a:gd name="T38" fmla="*/ 1955800 w 2399"/>
              <a:gd name="T39" fmla="*/ 1331912 h 1993"/>
              <a:gd name="T40" fmla="*/ 2060575 w 2399"/>
              <a:gd name="T41" fmla="*/ 1416050 h 1993"/>
              <a:gd name="T42" fmla="*/ 2165350 w 2399"/>
              <a:gd name="T43" fmla="*/ 1519237 h 1993"/>
              <a:gd name="T44" fmla="*/ 2247900 w 2399"/>
              <a:gd name="T45" fmla="*/ 1603375 h 1993"/>
              <a:gd name="T46" fmla="*/ 2352675 w 2399"/>
              <a:gd name="T47" fmla="*/ 1685925 h 1993"/>
              <a:gd name="T48" fmla="*/ 2455862 w 2399"/>
              <a:gd name="T49" fmla="*/ 1770062 h 1993"/>
              <a:gd name="T50" fmla="*/ 2540000 w 2399"/>
              <a:gd name="T51" fmla="*/ 1852612 h 1993"/>
              <a:gd name="T52" fmla="*/ 2643187 w 2399"/>
              <a:gd name="T53" fmla="*/ 1936750 h 1993"/>
              <a:gd name="T54" fmla="*/ 2727325 w 2399"/>
              <a:gd name="T55" fmla="*/ 2019300 h 1993"/>
              <a:gd name="T56" fmla="*/ 2830512 w 2399"/>
              <a:gd name="T57" fmla="*/ 2101850 h 1993"/>
              <a:gd name="T58" fmla="*/ 2914650 w 2399"/>
              <a:gd name="T59" fmla="*/ 2185987 h 1993"/>
              <a:gd name="T60" fmla="*/ 2997200 w 2399"/>
              <a:gd name="T61" fmla="*/ 2268537 h 1993"/>
              <a:gd name="T62" fmla="*/ 3081337 w 2399"/>
              <a:gd name="T63" fmla="*/ 2352675 h 1993"/>
              <a:gd name="T64" fmla="*/ 3246437 w 2399"/>
              <a:gd name="T65" fmla="*/ 2519362 h 1993"/>
              <a:gd name="T66" fmla="*/ 3392487 w 2399"/>
              <a:gd name="T67" fmla="*/ 2665412 h 1993"/>
              <a:gd name="T68" fmla="*/ 3517900 w 2399"/>
              <a:gd name="T69" fmla="*/ 2809875 h 1993"/>
              <a:gd name="T70" fmla="*/ 3643312 w 2399"/>
              <a:gd name="T71" fmla="*/ 2935287 h 1993"/>
              <a:gd name="T72" fmla="*/ 3725862 w 2399"/>
              <a:gd name="T73" fmla="*/ 3060700 h 1993"/>
              <a:gd name="T74" fmla="*/ 3808412 w 2399"/>
              <a:gd name="T75" fmla="*/ 3163887 h 19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99" h="1993">
                <a:moveTo>
                  <a:pt x="0" y="0"/>
                </a:moveTo>
                <a:lnTo>
                  <a:pt x="26" y="0"/>
                </a:lnTo>
                <a:lnTo>
                  <a:pt x="52" y="13"/>
                </a:lnTo>
                <a:lnTo>
                  <a:pt x="92" y="26"/>
                </a:lnTo>
                <a:lnTo>
                  <a:pt x="131" y="52"/>
                </a:lnTo>
                <a:lnTo>
                  <a:pt x="170" y="66"/>
                </a:lnTo>
                <a:lnTo>
                  <a:pt x="210" y="92"/>
                </a:lnTo>
                <a:lnTo>
                  <a:pt x="262" y="118"/>
                </a:lnTo>
                <a:lnTo>
                  <a:pt x="302" y="144"/>
                </a:lnTo>
                <a:lnTo>
                  <a:pt x="354" y="170"/>
                </a:lnTo>
                <a:lnTo>
                  <a:pt x="380" y="197"/>
                </a:lnTo>
                <a:lnTo>
                  <a:pt x="406" y="210"/>
                </a:lnTo>
                <a:lnTo>
                  <a:pt x="433" y="223"/>
                </a:lnTo>
                <a:lnTo>
                  <a:pt x="459" y="249"/>
                </a:lnTo>
                <a:lnTo>
                  <a:pt x="485" y="262"/>
                </a:lnTo>
                <a:lnTo>
                  <a:pt x="511" y="275"/>
                </a:lnTo>
                <a:lnTo>
                  <a:pt x="538" y="302"/>
                </a:lnTo>
                <a:lnTo>
                  <a:pt x="564" y="315"/>
                </a:lnTo>
                <a:lnTo>
                  <a:pt x="590" y="341"/>
                </a:lnTo>
                <a:lnTo>
                  <a:pt x="616" y="354"/>
                </a:lnTo>
                <a:lnTo>
                  <a:pt x="656" y="380"/>
                </a:lnTo>
                <a:lnTo>
                  <a:pt x="682" y="407"/>
                </a:lnTo>
                <a:lnTo>
                  <a:pt x="708" y="420"/>
                </a:lnTo>
                <a:lnTo>
                  <a:pt x="734" y="446"/>
                </a:lnTo>
                <a:lnTo>
                  <a:pt x="774" y="472"/>
                </a:lnTo>
                <a:lnTo>
                  <a:pt x="800" y="498"/>
                </a:lnTo>
                <a:lnTo>
                  <a:pt x="826" y="511"/>
                </a:lnTo>
                <a:lnTo>
                  <a:pt x="865" y="538"/>
                </a:lnTo>
                <a:lnTo>
                  <a:pt x="892" y="564"/>
                </a:lnTo>
                <a:lnTo>
                  <a:pt x="918" y="590"/>
                </a:lnTo>
                <a:lnTo>
                  <a:pt x="957" y="616"/>
                </a:lnTo>
                <a:lnTo>
                  <a:pt x="983" y="643"/>
                </a:lnTo>
                <a:lnTo>
                  <a:pt x="1010" y="669"/>
                </a:lnTo>
                <a:lnTo>
                  <a:pt x="1049" y="682"/>
                </a:lnTo>
                <a:lnTo>
                  <a:pt x="1075" y="708"/>
                </a:lnTo>
                <a:lnTo>
                  <a:pt x="1114" y="734"/>
                </a:lnTo>
                <a:lnTo>
                  <a:pt x="1141" y="761"/>
                </a:lnTo>
                <a:lnTo>
                  <a:pt x="1167" y="787"/>
                </a:lnTo>
                <a:lnTo>
                  <a:pt x="1206" y="813"/>
                </a:lnTo>
                <a:lnTo>
                  <a:pt x="1232" y="839"/>
                </a:lnTo>
                <a:lnTo>
                  <a:pt x="1272" y="865"/>
                </a:lnTo>
                <a:lnTo>
                  <a:pt x="1298" y="892"/>
                </a:lnTo>
                <a:lnTo>
                  <a:pt x="1324" y="918"/>
                </a:lnTo>
                <a:lnTo>
                  <a:pt x="1364" y="957"/>
                </a:lnTo>
                <a:lnTo>
                  <a:pt x="1390" y="983"/>
                </a:lnTo>
                <a:lnTo>
                  <a:pt x="1416" y="1010"/>
                </a:lnTo>
                <a:lnTo>
                  <a:pt x="1455" y="1036"/>
                </a:lnTo>
                <a:lnTo>
                  <a:pt x="1482" y="1062"/>
                </a:lnTo>
                <a:lnTo>
                  <a:pt x="1508" y="1088"/>
                </a:lnTo>
                <a:lnTo>
                  <a:pt x="1547" y="1115"/>
                </a:lnTo>
                <a:lnTo>
                  <a:pt x="1573" y="1141"/>
                </a:lnTo>
                <a:lnTo>
                  <a:pt x="1600" y="1167"/>
                </a:lnTo>
                <a:lnTo>
                  <a:pt x="1639" y="1193"/>
                </a:lnTo>
                <a:lnTo>
                  <a:pt x="1665" y="1220"/>
                </a:lnTo>
                <a:lnTo>
                  <a:pt x="1691" y="1246"/>
                </a:lnTo>
                <a:lnTo>
                  <a:pt x="1718" y="1272"/>
                </a:lnTo>
                <a:lnTo>
                  <a:pt x="1757" y="1298"/>
                </a:lnTo>
                <a:lnTo>
                  <a:pt x="1783" y="1324"/>
                </a:lnTo>
                <a:lnTo>
                  <a:pt x="1809" y="1351"/>
                </a:lnTo>
                <a:lnTo>
                  <a:pt x="1836" y="1377"/>
                </a:lnTo>
                <a:lnTo>
                  <a:pt x="1862" y="1403"/>
                </a:lnTo>
                <a:lnTo>
                  <a:pt x="1888" y="1429"/>
                </a:lnTo>
                <a:lnTo>
                  <a:pt x="1914" y="1456"/>
                </a:lnTo>
                <a:lnTo>
                  <a:pt x="1941" y="1482"/>
                </a:lnTo>
                <a:lnTo>
                  <a:pt x="1993" y="1534"/>
                </a:lnTo>
                <a:lnTo>
                  <a:pt x="2045" y="1587"/>
                </a:lnTo>
                <a:lnTo>
                  <a:pt x="2085" y="1626"/>
                </a:lnTo>
                <a:lnTo>
                  <a:pt x="2137" y="1679"/>
                </a:lnTo>
                <a:lnTo>
                  <a:pt x="2177" y="1731"/>
                </a:lnTo>
                <a:lnTo>
                  <a:pt x="2216" y="1770"/>
                </a:lnTo>
                <a:lnTo>
                  <a:pt x="2255" y="1810"/>
                </a:lnTo>
                <a:lnTo>
                  <a:pt x="2295" y="1849"/>
                </a:lnTo>
                <a:lnTo>
                  <a:pt x="2321" y="1888"/>
                </a:lnTo>
                <a:lnTo>
                  <a:pt x="2347" y="1928"/>
                </a:lnTo>
                <a:lnTo>
                  <a:pt x="2373" y="1967"/>
                </a:lnTo>
                <a:lnTo>
                  <a:pt x="2399" y="1993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1047750" y="2085975"/>
            <a:ext cx="936625" cy="2289175"/>
          </a:xfrm>
          <a:custGeom>
            <a:avLst/>
            <a:gdLst>
              <a:gd name="T0" fmla="*/ 0 w 590"/>
              <a:gd name="T1" fmla="*/ 0 h 1442"/>
              <a:gd name="T2" fmla="*/ 20638 w 590"/>
              <a:gd name="T3" fmla="*/ 41275 h 1442"/>
              <a:gd name="T4" fmla="*/ 41275 w 590"/>
              <a:gd name="T5" fmla="*/ 82550 h 1442"/>
              <a:gd name="T6" fmla="*/ 61913 w 590"/>
              <a:gd name="T7" fmla="*/ 146050 h 1442"/>
              <a:gd name="T8" fmla="*/ 103188 w 590"/>
              <a:gd name="T9" fmla="*/ 187325 h 1442"/>
              <a:gd name="T10" fmla="*/ 123825 w 590"/>
              <a:gd name="T11" fmla="*/ 228600 h 1442"/>
              <a:gd name="T12" fmla="*/ 146050 w 590"/>
              <a:gd name="T13" fmla="*/ 269875 h 1442"/>
              <a:gd name="T14" fmla="*/ 166688 w 590"/>
              <a:gd name="T15" fmla="*/ 311150 h 1442"/>
              <a:gd name="T16" fmla="*/ 187325 w 590"/>
              <a:gd name="T17" fmla="*/ 354013 h 1442"/>
              <a:gd name="T18" fmla="*/ 207963 w 590"/>
              <a:gd name="T19" fmla="*/ 415925 h 1442"/>
              <a:gd name="T20" fmla="*/ 228600 w 590"/>
              <a:gd name="T21" fmla="*/ 457200 h 1442"/>
              <a:gd name="T22" fmla="*/ 249238 w 590"/>
              <a:gd name="T23" fmla="*/ 498475 h 1442"/>
              <a:gd name="T24" fmla="*/ 290513 w 590"/>
              <a:gd name="T25" fmla="*/ 541338 h 1442"/>
              <a:gd name="T26" fmla="*/ 312738 w 590"/>
              <a:gd name="T27" fmla="*/ 582613 h 1442"/>
              <a:gd name="T28" fmla="*/ 333375 w 590"/>
              <a:gd name="T29" fmla="*/ 644525 h 1442"/>
              <a:gd name="T30" fmla="*/ 354013 w 590"/>
              <a:gd name="T31" fmla="*/ 685800 h 1442"/>
              <a:gd name="T32" fmla="*/ 374650 w 590"/>
              <a:gd name="T33" fmla="*/ 728663 h 1442"/>
              <a:gd name="T34" fmla="*/ 395288 w 590"/>
              <a:gd name="T35" fmla="*/ 769938 h 1442"/>
              <a:gd name="T36" fmla="*/ 415925 w 590"/>
              <a:gd name="T37" fmla="*/ 831850 h 1442"/>
              <a:gd name="T38" fmla="*/ 436563 w 590"/>
              <a:gd name="T39" fmla="*/ 874713 h 1442"/>
              <a:gd name="T40" fmla="*/ 457200 w 590"/>
              <a:gd name="T41" fmla="*/ 915988 h 1442"/>
              <a:gd name="T42" fmla="*/ 477838 w 590"/>
              <a:gd name="T43" fmla="*/ 957263 h 1442"/>
              <a:gd name="T44" fmla="*/ 500063 w 590"/>
              <a:gd name="T45" fmla="*/ 1019175 h 1442"/>
              <a:gd name="T46" fmla="*/ 520700 w 590"/>
              <a:gd name="T47" fmla="*/ 1062038 h 1442"/>
              <a:gd name="T48" fmla="*/ 541338 w 590"/>
              <a:gd name="T49" fmla="*/ 1103313 h 1442"/>
              <a:gd name="T50" fmla="*/ 561975 w 590"/>
              <a:gd name="T51" fmla="*/ 1144588 h 1442"/>
              <a:gd name="T52" fmla="*/ 582613 w 590"/>
              <a:gd name="T53" fmla="*/ 1206500 h 1442"/>
              <a:gd name="T54" fmla="*/ 603250 w 590"/>
              <a:gd name="T55" fmla="*/ 1249363 h 1442"/>
              <a:gd name="T56" fmla="*/ 623888 w 590"/>
              <a:gd name="T57" fmla="*/ 1290638 h 1442"/>
              <a:gd name="T58" fmla="*/ 644525 w 590"/>
              <a:gd name="T59" fmla="*/ 1352550 h 1442"/>
              <a:gd name="T60" fmla="*/ 665163 w 590"/>
              <a:gd name="T61" fmla="*/ 1393825 h 1442"/>
              <a:gd name="T62" fmla="*/ 687388 w 590"/>
              <a:gd name="T63" fmla="*/ 1436688 h 1442"/>
              <a:gd name="T64" fmla="*/ 708025 w 590"/>
              <a:gd name="T65" fmla="*/ 1498600 h 1442"/>
              <a:gd name="T66" fmla="*/ 728663 w 590"/>
              <a:gd name="T67" fmla="*/ 1539875 h 1442"/>
              <a:gd name="T68" fmla="*/ 749300 w 590"/>
              <a:gd name="T69" fmla="*/ 1581150 h 1442"/>
              <a:gd name="T70" fmla="*/ 749300 w 590"/>
              <a:gd name="T71" fmla="*/ 1644650 h 1442"/>
              <a:gd name="T72" fmla="*/ 769938 w 590"/>
              <a:gd name="T73" fmla="*/ 1685925 h 1442"/>
              <a:gd name="T74" fmla="*/ 790575 w 590"/>
              <a:gd name="T75" fmla="*/ 1727200 h 1442"/>
              <a:gd name="T76" fmla="*/ 811213 w 590"/>
              <a:gd name="T77" fmla="*/ 1790700 h 1442"/>
              <a:gd name="T78" fmla="*/ 811213 w 590"/>
              <a:gd name="T79" fmla="*/ 1831975 h 1442"/>
              <a:gd name="T80" fmla="*/ 831850 w 590"/>
              <a:gd name="T81" fmla="*/ 1873250 h 1442"/>
              <a:gd name="T82" fmla="*/ 852488 w 590"/>
              <a:gd name="T83" fmla="*/ 1935163 h 1442"/>
              <a:gd name="T84" fmla="*/ 874713 w 590"/>
              <a:gd name="T85" fmla="*/ 1978025 h 1442"/>
              <a:gd name="T86" fmla="*/ 874713 w 590"/>
              <a:gd name="T87" fmla="*/ 2039938 h 1442"/>
              <a:gd name="T88" fmla="*/ 895350 w 590"/>
              <a:gd name="T89" fmla="*/ 2081213 h 1442"/>
              <a:gd name="T90" fmla="*/ 895350 w 590"/>
              <a:gd name="T91" fmla="*/ 2143125 h 1442"/>
              <a:gd name="T92" fmla="*/ 915988 w 590"/>
              <a:gd name="T93" fmla="*/ 2185988 h 1442"/>
              <a:gd name="T94" fmla="*/ 936625 w 590"/>
              <a:gd name="T95" fmla="*/ 2247900 h 1442"/>
              <a:gd name="T96" fmla="*/ 936625 w 590"/>
              <a:gd name="T97" fmla="*/ 2289175 h 14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0" h="1442">
                <a:moveTo>
                  <a:pt x="0" y="0"/>
                </a:moveTo>
                <a:lnTo>
                  <a:pt x="13" y="26"/>
                </a:lnTo>
                <a:lnTo>
                  <a:pt x="26" y="52"/>
                </a:lnTo>
                <a:lnTo>
                  <a:pt x="39" y="92"/>
                </a:lnTo>
                <a:lnTo>
                  <a:pt x="65" y="118"/>
                </a:lnTo>
                <a:lnTo>
                  <a:pt x="78" y="144"/>
                </a:lnTo>
                <a:lnTo>
                  <a:pt x="92" y="170"/>
                </a:lnTo>
                <a:lnTo>
                  <a:pt x="105" y="196"/>
                </a:lnTo>
                <a:lnTo>
                  <a:pt x="118" y="223"/>
                </a:lnTo>
                <a:lnTo>
                  <a:pt x="131" y="262"/>
                </a:lnTo>
                <a:lnTo>
                  <a:pt x="144" y="288"/>
                </a:lnTo>
                <a:lnTo>
                  <a:pt x="157" y="314"/>
                </a:lnTo>
                <a:lnTo>
                  <a:pt x="183" y="341"/>
                </a:lnTo>
                <a:lnTo>
                  <a:pt x="197" y="367"/>
                </a:lnTo>
                <a:lnTo>
                  <a:pt x="210" y="406"/>
                </a:lnTo>
                <a:lnTo>
                  <a:pt x="223" y="432"/>
                </a:lnTo>
                <a:lnTo>
                  <a:pt x="236" y="459"/>
                </a:lnTo>
                <a:lnTo>
                  <a:pt x="249" y="485"/>
                </a:lnTo>
                <a:lnTo>
                  <a:pt x="262" y="524"/>
                </a:lnTo>
                <a:lnTo>
                  <a:pt x="275" y="551"/>
                </a:lnTo>
                <a:lnTo>
                  <a:pt x="288" y="577"/>
                </a:lnTo>
                <a:lnTo>
                  <a:pt x="301" y="603"/>
                </a:lnTo>
                <a:lnTo>
                  <a:pt x="315" y="642"/>
                </a:lnTo>
                <a:lnTo>
                  <a:pt x="328" y="669"/>
                </a:lnTo>
                <a:lnTo>
                  <a:pt x="341" y="695"/>
                </a:lnTo>
                <a:lnTo>
                  <a:pt x="354" y="721"/>
                </a:lnTo>
                <a:lnTo>
                  <a:pt x="367" y="760"/>
                </a:lnTo>
                <a:lnTo>
                  <a:pt x="380" y="787"/>
                </a:lnTo>
                <a:lnTo>
                  <a:pt x="393" y="813"/>
                </a:lnTo>
                <a:lnTo>
                  <a:pt x="406" y="852"/>
                </a:lnTo>
                <a:lnTo>
                  <a:pt x="419" y="878"/>
                </a:lnTo>
                <a:lnTo>
                  <a:pt x="433" y="905"/>
                </a:lnTo>
                <a:lnTo>
                  <a:pt x="446" y="944"/>
                </a:lnTo>
                <a:lnTo>
                  <a:pt x="459" y="970"/>
                </a:lnTo>
                <a:lnTo>
                  <a:pt x="472" y="996"/>
                </a:lnTo>
                <a:lnTo>
                  <a:pt x="472" y="1036"/>
                </a:lnTo>
                <a:lnTo>
                  <a:pt x="485" y="1062"/>
                </a:lnTo>
                <a:lnTo>
                  <a:pt x="498" y="1088"/>
                </a:lnTo>
                <a:lnTo>
                  <a:pt x="511" y="1128"/>
                </a:lnTo>
                <a:lnTo>
                  <a:pt x="511" y="1154"/>
                </a:lnTo>
                <a:lnTo>
                  <a:pt x="524" y="1180"/>
                </a:lnTo>
                <a:lnTo>
                  <a:pt x="537" y="1219"/>
                </a:lnTo>
                <a:lnTo>
                  <a:pt x="551" y="1246"/>
                </a:lnTo>
                <a:lnTo>
                  <a:pt x="551" y="1285"/>
                </a:lnTo>
                <a:lnTo>
                  <a:pt x="564" y="1311"/>
                </a:lnTo>
                <a:lnTo>
                  <a:pt x="564" y="1350"/>
                </a:lnTo>
                <a:lnTo>
                  <a:pt x="577" y="1377"/>
                </a:lnTo>
                <a:lnTo>
                  <a:pt x="590" y="1416"/>
                </a:lnTo>
                <a:lnTo>
                  <a:pt x="590" y="144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3451225" y="4551363"/>
            <a:ext cx="129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Carbon</a:t>
            </a:r>
            <a:endParaRPr lang="en-GB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4835525" y="4729163"/>
            <a:ext cx="541338" cy="166687"/>
            <a:chOff x="3046" y="2979"/>
            <a:chExt cx="341" cy="105"/>
          </a:xfrm>
        </p:grpSpPr>
        <p:sp>
          <p:nvSpPr>
            <p:cNvPr id="8489" name="Freeform 13"/>
            <p:cNvSpPr>
              <a:spLocks/>
            </p:cNvSpPr>
            <p:nvPr/>
          </p:nvSpPr>
          <p:spPr bwMode="auto">
            <a:xfrm>
              <a:off x="3046" y="3032"/>
              <a:ext cx="341" cy="52"/>
            </a:xfrm>
            <a:custGeom>
              <a:avLst/>
              <a:gdLst>
                <a:gd name="T0" fmla="*/ 0 w 341"/>
                <a:gd name="T1" fmla="*/ 0 h 52"/>
                <a:gd name="T2" fmla="*/ 341 w 341"/>
                <a:gd name="T3" fmla="*/ 0 h 52"/>
                <a:gd name="T4" fmla="*/ 210 w 341"/>
                <a:gd name="T5" fmla="*/ 52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1" h="52">
                  <a:moveTo>
                    <a:pt x="0" y="0"/>
                  </a:moveTo>
                  <a:lnTo>
                    <a:pt x="341" y="0"/>
                  </a:lnTo>
                  <a:lnTo>
                    <a:pt x="210" y="5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14"/>
            <p:cNvSpPr>
              <a:spLocks noChangeShapeType="1"/>
            </p:cNvSpPr>
            <p:nvPr/>
          </p:nvSpPr>
          <p:spPr bwMode="auto">
            <a:xfrm flipH="1" flipV="1">
              <a:off x="3256" y="2979"/>
              <a:ext cx="13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18"/>
          <p:cNvGrpSpPr>
            <a:grpSpLocks/>
          </p:cNvGrpSpPr>
          <p:nvPr/>
        </p:nvGrpSpPr>
        <p:grpSpPr bwMode="auto">
          <a:xfrm>
            <a:off x="444500" y="711200"/>
            <a:ext cx="165100" cy="749300"/>
            <a:chOff x="280" y="448"/>
            <a:chExt cx="104" cy="472"/>
          </a:xfrm>
        </p:grpSpPr>
        <p:sp>
          <p:nvSpPr>
            <p:cNvPr id="8487" name="Freeform 16"/>
            <p:cNvSpPr>
              <a:spLocks/>
            </p:cNvSpPr>
            <p:nvPr/>
          </p:nvSpPr>
          <p:spPr bwMode="auto">
            <a:xfrm>
              <a:off x="332" y="448"/>
              <a:ext cx="52" cy="472"/>
            </a:xfrm>
            <a:custGeom>
              <a:avLst/>
              <a:gdLst>
                <a:gd name="T0" fmla="*/ 0 w 52"/>
                <a:gd name="T1" fmla="*/ 472 h 472"/>
                <a:gd name="T2" fmla="*/ 0 w 52"/>
                <a:gd name="T3" fmla="*/ 0 h 472"/>
                <a:gd name="T4" fmla="*/ 52 w 52"/>
                <a:gd name="T5" fmla="*/ 131 h 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72">
                  <a:moveTo>
                    <a:pt x="0" y="472"/>
                  </a:moveTo>
                  <a:lnTo>
                    <a:pt x="0" y="0"/>
                  </a:lnTo>
                  <a:lnTo>
                    <a:pt x="52" y="13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17"/>
            <p:cNvSpPr>
              <a:spLocks noChangeShapeType="1"/>
            </p:cNvSpPr>
            <p:nvPr/>
          </p:nvSpPr>
          <p:spPr bwMode="auto">
            <a:xfrm flipH="1">
              <a:off x="280" y="448"/>
              <a:ext cx="52" cy="13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19"/>
          <p:cNvSpPr>
            <a:spLocks noChangeArrowheads="1"/>
          </p:cNvSpPr>
          <p:nvPr/>
        </p:nvSpPr>
        <p:spPr bwMode="auto">
          <a:xfrm rot="-5400000">
            <a:off x="-491331" y="2480469"/>
            <a:ext cx="2030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Geneva" charset="0"/>
              </a:rPr>
              <a:t>Manganese</a:t>
            </a:r>
            <a:endParaRPr lang="en-GB"/>
          </a:p>
        </p:txBody>
      </p:sp>
      <p:sp>
        <p:nvSpPr>
          <p:cNvPr id="8202" name="Line 20"/>
          <p:cNvSpPr>
            <a:spLocks noChangeShapeType="1"/>
          </p:cNvSpPr>
          <p:nvPr/>
        </p:nvSpPr>
        <p:spPr bwMode="auto">
          <a:xfrm flipV="1">
            <a:off x="1338263" y="1481138"/>
            <a:ext cx="271462" cy="1166812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V="1">
            <a:off x="1712913" y="2501900"/>
            <a:ext cx="1228725" cy="977900"/>
          </a:xfrm>
          <a:prstGeom prst="line">
            <a:avLst/>
          </a:prstGeom>
          <a:noFill/>
          <a:ln w="20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1735138" y="3500438"/>
            <a:ext cx="998537" cy="22225"/>
            <a:chOff x="1093" y="2205"/>
            <a:chExt cx="629" cy="14"/>
          </a:xfrm>
        </p:grpSpPr>
        <p:sp>
          <p:nvSpPr>
            <p:cNvPr id="8483" name="Rectangle 32"/>
            <p:cNvSpPr>
              <a:spLocks noChangeArrowheads="1"/>
            </p:cNvSpPr>
            <p:nvPr/>
          </p:nvSpPr>
          <p:spPr bwMode="auto">
            <a:xfrm>
              <a:off x="1093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Rectangle 33"/>
            <p:cNvSpPr>
              <a:spLocks noChangeArrowheads="1"/>
            </p:cNvSpPr>
            <p:nvPr/>
          </p:nvSpPr>
          <p:spPr bwMode="auto">
            <a:xfrm>
              <a:off x="1289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Rectangle 34"/>
            <p:cNvSpPr>
              <a:spLocks noChangeArrowheads="1"/>
            </p:cNvSpPr>
            <p:nvPr/>
          </p:nvSpPr>
          <p:spPr bwMode="auto">
            <a:xfrm>
              <a:off x="1486" y="2205"/>
              <a:ext cx="131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Rectangle 35"/>
            <p:cNvSpPr>
              <a:spLocks noChangeArrowheads="1"/>
            </p:cNvSpPr>
            <p:nvPr/>
          </p:nvSpPr>
          <p:spPr bwMode="auto">
            <a:xfrm>
              <a:off x="1683" y="2205"/>
              <a:ext cx="39" cy="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Oval 37"/>
          <p:cNvSpPr>
            <a:spLocks noChangeArrowheads="1"/>
          </p:cNvSpPr>
          <p:nvPr/>
        </p:nvSpPr>
        <p:spPr bwMode="auto">
          <a:xfrm>
            <a:off x="2233613" y="3417888"/>
            <a:ext cx="166687" cy="166687"/>
          </a:xfrm>
          <a:prstGeom prst="ellipse">
            <a:avLst/>
          </a:prstGeom>
          <a:solidFill>
            <a:srgbClr val="FF0000"/>
          </a:solidFill>
          <a:ln w="20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Rectangle 38"/>
          <p:cNvSpPr>
            <a:spLocks noChangeArrowheads="1"/>
          </p:cNvSpPr>
          <p:nvPr/>
        </p:nvSpPr>
        <p:spPr bwMode="auto">
          <a:xfrm>
            <a:off x="1160463" y="2947988"/>
            <a:ext cx="23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</a:t>
            </a:r>
            <a:endParaRPr lang="en-GB"/>
          </a:p>
        </p:txBody>
      </p:sp>
      <p:sp>
        <p:nvSpPr>
          <p:cNvPr id="8207" name="Rectangle 39"/>
          <p:cNvSpPr>
            <a:spLocks noChangeArrowheads="1"/>
          </p:cNvSpPr>
          <p:nvPr/>
        </p:nvSpPr>
        <p:spPr bwMode="auto">
          <a:xfrm>
            <a:off x="2201863" y="950913"/>
            <a:ext cx="15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g</a:t>
            </a:r>
            <a:endParaRPr lang="en-GB"/>
          </a:p>
        </p:txBody>
      </p:sp>
      <p:sp>
        <p:nvSpPr>
          <p:cNvPr id="8208" name="Rectangle 40"/>
          <p:cNvSpPr>
            <a:spLocks noChangeArrowheads="1"/>
          </p:cNvSpPr>
          <p:nvPr/>
        </p:nvSpPr>
        <p:spPr bwMode="auto">
          <a:xfrm>
            <a:off x="3741738" y="3802063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000">
                <a:solidFill>
                  <a:srgbClr val="000000"/>
                </a:solidFill>
                <a:latin typeface="Symbol" charset="0"/>
              </a:rPr>
              <a:t>a+g</a:t>
            </a:r>
            <a:endParaRPr lang="en-GB"/>
          </a:p>
        </p:txBody>
      </p:sp>
      <p:grpSp>
        <p:nvGrpSpPr>
          <p:cNvPr id="4413" name="Group 317"/>
          <p:cNvGrpSpPr>
            <a:grpSpLocks/>
          </p:cNvGrpSpPr>
          <p:nvPr/>
        </p:nvGrpSpPr>
        <p:grpSpPr bwMode="auto">
          <a:xfrm>
            <a:off x="2754313" y="2522538"/>
            <a:ext cx="3892550" cy="1000125"/>
            <a:chOff x="1735" y="1589"/>
            <a:chExt cx="2452" cy="630"/>
          </a:xfrm>
        </p:grpSpPr>
        <p:grpSp>
          <p:nvGrpSpPr>
            <p:cNvPr id="8354" name="Group 100"/>
            <p:cNvGrpSpPr>
              <a:grpSpLocks/>
            </p:cNvGrpSpPr>
            <p:nvPr/>
          </p:nvGrpSpPr>
          <p:grpSpPr bwMode="auto">
            <a:xfrm>
              <a:off x="1879" y="1589"/>
              <a:ext cx="2295" cy="13"/>
              <a:chOff x="1879" y="1589"/>
              <a:chExt cx="2295" cy="13"/>
            </a:xfrm>
          </p:grpSpPr>
          <p:sp>
            <p:nvSpPr>
              <p:cNvPr id="8424" name="Rectangle 41"/>
              <p:cNvSpPr>
                <a:spLocks noChangeArrowheads="1"/>
              </p:cNvSpPr>
              <p:nvPr/>
            </p:nvSpPr>
            <p:spPr bwMode="auto">
              <a:xfrm>
                <a:off x="187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Rectangle 42"/>
              <p:cNvSpPr>
                <a:spLocks noChangeArrowheads="1"/>
              </p:cNvSpPr>
              <p:nvPr/>
            </p:nvSpPr>
            <p:spPr bwMode="auto">
              <a:xfrm>
                <a:off x="191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Rectangle 43"/>
              <p:cNvSpPr>
                <a:spLocks noChangeArrowheads="1"/>
              </p:cNvSpPr>
              <p:nvPr/>
            </p:nvSpPr>
            <p:spPr bwMode="auto">
              <a:xfrm>
                <a:off x="195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Rectangle 44"/>
              <p:cNvSpPr>
                <a:spLocks noChangeArrowheads="1"/>
              </p:cNvSpPr>
              <p:nvPr/>
            </p:nvSpPr>
            <p:spPr bwMode="auto">
              <a:xfrm>
                <a:off x="199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Rectangle 45"/>
              <p:cNvSpPr>
                <a:spLocks noChangeArrowheads="1"/>
              </p:cNvSpPr>
              <p:nvPr/>
            </p:nvSpPr>
            <p:spPr bwMode="auto">
              <a:xfrm>
                <a:off x="203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Rectangle 46"/>
              <p:cNvSpPr>
                <a:spLocks noChangeArrowheads="1"/>
              </p:cNvSpPr>
              <p:nvPr/>
            </p:nvSpPr>
            <p:spPr bwMode="auto">
              <a:xfrm>
                <a:off x="207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Rectangle 47"/>
              <p:cNvSpPr>
                <a:spLocks noChangeArrowheads="1"/>
              </p:cNvSpPr>
              <p:nvPr/>
            </p:nvSpPr>
            <p:spPr bwMode="auto">
              <a:xfrm>
                <a:off x="211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Rectangle 48"/>
              <p:cNvSpPr>
                <a:spLocks noChangeArrowheads="1"/>
              </p:cNvSpPr>
              <p:nvPr/>
            </p:nvSpPr>
            <p:spPr bwMode="auto">
              <a:xfrm>
                <a:off x="215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Rectangle 49"/>
              <p:cNvSpPr>
                <a:spLocks noChangeArrowheads="1"/>
              </p:cNvSpPr>
              <p:nvPr/>
            </p:nvSpPr>
            <p:spPr bwMode="auto">
              <a:xfrm>
                <a:off x="219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Rectangle 50"/>
              <p:cNvSpPr>
                <a:spLocks noChangeArrowheads="1"/>
              </p:cNvSpPr>
              <p:nvPr/>
            </p:nvSpPr>
            <p:spPr bwMode="auto">
              <a:xfrm>
                <a:off x="223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Rectangle 51"/>
              <p:cNvSpPr>
                <a:spLocks noChangeArrowheads="1"/>
              </p:cNvSpPr>
              <p:nvPr/>
            </p:nvSpPr>
            <p:spPr bwMode="auto">
              <a:xfrm>
                <a:off x="227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Rectangle 52"/>
              <p:cNvSpPr>
                <a:spLocks noChangeArrowheads="1"/>
              </p:cNvSpPr>
              <p:nvPr/>
            </p:nvSpPr>
            <p:spPr bwMode="auto">
              <a:xfrm>
                <a:off x="231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Rectangle 53"/>
              <p:cNvSpPr>
                <a:spLocks noChangeArrowheads="1"/>
              </p:cNvSpPr>
              <p:nvPr/>
            </p:nvSpPr>
            <p:spPr bwMode="auto">
              <a:xfrm>
                <a:off x="235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Rectangle 54"/>
              <p:cNvSpPr>
                <a:spLocks noChangeArrowheads="1"/>
              </p:cNvSpPr>
              <p:nvPr/>
            </p:nvSpPr>
            <p:spPr bwMode="auto">
              <a:xfrm>
                <a:off x="239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Rectangle 55"/>
              <p:cNvSpPr>
                <a:spLocks noChangeArrowheads="1"/>
              </p:cNvSpPr>
              <p:nvPr/>
            </p:nvSpPr>
            <p:spPr bwMode="auto">
              <a:xfrm>
                <a:off x="243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Rectangle 56"/>
              <p:cNvSpPr>
                <a:spLocks noChangeArrowheads="1"/>
              </p:cNvSpPr>
              <p:nvPr/>
            </p:nvSpPr>
            <p:spPr bwMode="auto">
              <a:xfrm>
                <a:off x="246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Rectangle 57"/>
              <p:cNvSpPr>
                <a:spLocks noChangeArrowheads="1"/>
              </p:cNvSpPr>
              <p:nvPr/>
            </p:nvSpPr>
            <p:spPr bwMode="auto">
              <a:xfrm>
                <a:off x="250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Rectangle 58"/>
              <p:cNvSpPr>
                <a:spLocks noChangeArrowheads="1"/>
              </p:cNvSpPr>
              <p:nvPr/>
            </p:nvSpPr>
            <p:spPr bwMode="auto">
              <a:xfrm>
                <a:off x="254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Rectangle 59"/>
              <p:cNvSpPr>
                <a:spLocks noChangeArrowheads="1"/>
              </p:cNvSpPr>
              <p:nvPr/>
            </p:nvSpPr>
            <p:spPr bwMode="auto">
              <a:xfrm>
                <a:off x="258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Rectangle 60"/>
              <p:cNvSpPr>
                <a:spLocks noChangeArrowheads="1"/>
              </p:cNvSpPr>
              <p:nvPr/>
            </p:nvSpPr>
            <p:spPr bwMode="auto">
              <a:xfrm>
                <a:off x="262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Rectangle 61"/>
              <p:cNvSpPr>
                <a:spLocks noChangeArrowheads="1"/>
              </p:cNvSpPr>
              <p:nvPr/>
            </p:nvSpPr>
            <p:spPr bwMode="auto">
              <a:xfrm>
                <a:off x="266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Rectangle 62"/>
              <p:cNvSpPr>
                <a:spLocks noChangeArrowheads="1"/>
              </p:cNvSpPr>
              <p:nvPr/>
            </p:nvSpPr>
            <p:spPr bwMode="auto">
              <a:xfrm>
                <a:off x="270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Rectangle 63"/>
              <p:cNvSpPr>
                <a:spLocks noChangeArrowheads="1"/>
              </p:cNvSpPr>
              <p:nvPr/>
            </p:nvSpPr>
            <p:spPr bwMode="auto">
              <a:xfrm>
                <a:off x="274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Rectangle 64"/>
              <p:cNvSpPr>
                <a:spLocks noChangeArrowheads="1"/>
              </p:cNvSpPr>
              <p:nvPr/>
            </p:nvSpPr>
            <p:spPr bwMode="auto">
              <a:xfrm>
                <a:off x="278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Rectangle 65"/>
              <p:cNvSpPr>
                <a:spLocks noChangeArrowheads="1"/>
              </p:cNvSpPr>
              <p:nvPr/>
            </p:nvSpPr>
            <p:spPr bwMode="auto">
              <a:xfrm>
                <a:off x="282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Rectangle 66"/>
              <p:cNvSpPr>
                <a:spLocks noChangeArrowheads="1"/>
              </p:cNvSpPr>
              <p:nvPr/>
            </p:nvSpPr>
            <p:spPr bwMode="auto">
              <a:xfrm>
                <a:off x="286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Rectangle 67"/>
              <p:cNvSpPr>
                <a:spLocks noChangeArrowheads="1"/>
              </p:cNvSpPr>
              <p:nvPr/>
            </p:nvSpPr>
            <p:spPr bwMode="auto">
              <a:xfrm>
                <a:off x="290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Rectangle 68"/>
              <p:cNvSpPr>
                <a:spLocks noChangeArrowheads="1"/>
              </p:cNvSpPr>
              <p:nvPr/>
            </p:nvSpPr>
            <p:spPr bwMode="auto">
              <a:xfrm>
                <a:off x="294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Rectangle 69"/>
              <p:cNvSpPr>
                <a:spLocks noChangeArrowheads="1"/>
              </p:cNvSpPr>
              <p:nvPr/>
            </p:nvSpPr>
            <p:spPr bwMode="auto">
              <a:xfrm>
                <a:off x="298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Rectangle 70"/>
              <p:cNvSpPr>
                <a:spLocks noChangeArrowheads="1"/>
              </p:cNvSpPr>
              <p:nvPr/>
            </p:nvSpPr>
            <p:spPr bwMode="auto">
              <a:xfrm>
                <a:off x="302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Rectangle 71"/>
              <p:cNvSpPr>
                <a:spLocks noChangeArrowheads="1"/>
              </p:cNvSpPr>
              <p:nvPr/>
            </p:nvSpPr>
            <p:spPr bwMode="auto">
              <a:xfrm>
                <a:off x="305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Rectangle 72"/>
              <p:cNvSpPr>
                <a:spLocks noChangeArrowheads="1"/>
              </p:cNvSpPr>
              <p:nvPr/>
            </p:nvSpPr>
            <p:spPr bwMode="auto">
              <a:xfrm>
                <a:off x="309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Rectangle 73"/>
              <p:cNvSpPr>
                <a:spLocks noChangeArrowheads="1"/>
              </p:cNvSpPr>
              <p:nvPr/>
            </p:nvSpPr>
            <p:spPr bwMode="auto">
              <a:xfrm>
                <a:off x="313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Rectangle 74"/>
              <p:cNvSpPr>
                <a:spLocks noChangeArrowheads="1"/>
              </p:cNvSpPr>
              <p:nvPr/>
            </p:nvSpPr>
            <p:spPr bwMode="auto">
              <a:xfrm>
                <a:off x="317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Rectangle 75"/>
              <p:cNvSpPr>
                <a:spLocks noChangeArrowheads="1"/>
              </p:cNvSpPr>
              <p:nvPr/>
            </p:nvSpPr>
            <p:spPr bwMode="auto">
              <a:xfrm>
                <a:off x="321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Rectangle 76"/>
              <p:cNvSpPr>
                <a:spLocks noChangeArrowheads="1"/>
              </p:cNvSpPr>
              <p:nvPr/>
            </p:nvSpPr>
            <p:spPr bwMode="auto">
              <a:xfrm>
                <a:off x="325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Rectangle 77"/>
              <p:cNvSpPr>
                <a:spLocks noChangeArrowheads="1"/>
              </p:cNvSpPr>
              <p:nvPr/>
            </p:nvSpPr>
            <p:spPr bwMode="auto">
              <a:xfrm>
                <a:off x="329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Rectangle 78"/>
              <p:cNvSpPr>
                <a:spLocks noChangeArrowheads="1"/>
              </p:cNvSpPr>
              <p:nvPr/>
            </p:nvSpPr>
            <p:spPr bwMode="auto">
              <a:xfrm>
                <a:off x="333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Rectangle 79"/>
              <p:cNvSpPr>
                <a:spLocks noChangeArrowheads="1"/>
              </p:cNvSpPr>
              <p:nvPr/>
            </p:nvSpPr>
            <p:spPr bwMode="auto">
              <a:xfrm>
                <a:off x="337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Rectangle 80"/>
              <p:cNvSpPr>
                <a:spLocks noChangeArrowheads="1"/>
              </p:cNvSpPr>
              <p:nvPr/>
            </p:nvSpPr>
            <p:spPr bwMode="auto">
              <a:xfrm>
                <a:off x="341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Rectangle 81"/>
              <p:cNvSpPr>
                <a:spLocks noChangeArrowheads="1"/>
              </p:cNvSpPr>
              <p:nvPr/>
            </p:nvSpPr>
            <p:spPr bwMode="auto">
              <a:xfrm>
                <a:off x="345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Rectangle 82"/>
              <p:cNvSpPr>
                <a:spLocks noChangeArrowheads="1"/>
              </p:cNvSpPr>
              <p:nvPr/>
            </p:nvSpPr>
            <p:spPr bwMode="auto">
              <a:xfrm>
                <a:off x="349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Rectangle 83"/>
              <p:cNvSpPr>
                <a:spLocks noChangeArrowheads="1"/>
              </p:cNvSpPr>
              <p:nvPr/>
            </p:nvSpPr>
            <p:spPr bwMode="auto">
              <a:xfrm>
                <a:off x="353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Rectangle 84"/>
              <p:cNvSpPr>
                <a:spLocks noChangeArrowheads="1"/>
              </p:cNvSpPr>
              <p:nvPr/>
            </p:nvSpPr>
            <p:spPr bwMode="auto">
              <a:xfrm>
                <a:off x="357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Rectangle 85"/>
              <p:cNvSpPr>
                <a:spLocks noChangeArrowheads="1"/>
              </p:cNvSpPr>
              <p:nvPr/>
            </p:nvSpPr>
            <p:spPr bwMode="auto">
              <a:xfrm>
                <a:off x="3610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Rectangle 86"/>
              <p:cNvSpPr>
                <a:spLocks noChangeArrowheads="1"/>
              </p:cNvSpPr>
              <p:nvPr/>
            </p:nvSpPr>
            <p:spPr bwMode="auto">
              <a:xfrm>
                <a:off x="3649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Rectangle 87"/>
              <p:cNvSpPr>
                <a:spLocks noChangeArrowheads="1"/>
              </p:cNvSpPr>
              <p:nvPr/>
            </p:nvSpPr>
            <p:spPr bwMode="auto">
              <a:xfrm>
                <a:off x="3689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Rectangle 88"/>
              <p:cNvSpPr>
                <a:spLocks noChangeArrowheads="1"/>
              </p:cNvSpPr>
              <p:nvPr/>
            </p:nvSpPr>
            <p:spPr bwMode="auto">
              <a:xfrm>
                <a:off x="3728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Rectangle 89"/>
              <p:cNvSpPr>
                <a:spLocks noChangeArrowheads="1"/>
              </p:cNvSpPr>
              <p:nvPr/>
            </p:nvSpPr>
            <p:spPr bwMode="auto">
              <a:xfrm>
                <a:off x="3767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Rectangle 90"/>
              <p:cNvSpPr>
                <a:spLocks noChangeArrowheads="1"/>
              </p:cNvSpPr>
              <p:nvPr/>
            </p:nvSpPr>
            <p:spPr bwMode="auto">
              <a:xfrm>
                <a:off x="3807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Rectangle 91"/>
              <p:cNvSpPr>
                <a:spLocks noChangeArrowheads="1"/>
              </p:cNvSpPr>
              <p:nvPr/>
            </p:nvSpPr>
            <p:spPr bwMode="auto">
              <a:xfrm>
                <a:off x="3846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Rectangle 92"/>
              <p:cNvSpPr>
                <a:spLocks noChangeArrowheads="1"/>
              </p:cNvSpPr>
              <p:nvPr/>
            </p:nvSpPr>
            <p:spPr bwMode="auto">
              <a:xfrm>
                <a:off x="3885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Rectangle 93"/>
              <p:cNvSpPr>
                <a:spLocks noChangeArrowheads="1"/>
              </p:cNvSpPr>
              <p:nvPr/>
            </p:nvSpPr>
            <p:spPr bwMode="auto">
              <a:xfrm>
                <a:off x="3925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Rectangle 94"/>
              <p:cNvSpPr>
                <a:spLocks noChangeArrowheads="1"/>
              </p:cNvSpPr>
              <p:nvPr/>
            </p:nvSpPr>
            <p:spPr bwMode="auto">
              <a:xfrm>
                <a:off x="3964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Rectangle 95"/>
              <p:cNvSpPr>
                <a:spLocks noChangeArrowheads="1"/>
              </p:cNvSpPr>
              <p:nvPr/>
            </p:nvSpPr>
            <p:spPr bwMode="auto">
              <a:xfrm>
                <a:off x="4003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Rectangle 96"/>
              <p:cNvSpPr>
                <a:spLocks noChangeArrowheads="1"/>
              </p:cNvSpPr>
              <p:nvPr/>
            </p:nvSpPr>
            <p:spPr bwMode="auto">
              <a:xfrm>
                <a:off x="4043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Rectangle 97"/>
              <p:cNvSpPr>
                <a:spLocks noChangeArrowheads="1"/>
              </p:cNvSpPr>
              <p:nvPr/>
            </p:nvSpPr>
            <p:spPr bwMode="auto">
              <a:xfrm>
                <a:off x="4082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Rectangle 98"/>
              <p:cNvSpPr>
                <a:spLocks noChangeArrowheads="1"/>
              </p:cNvSpPr>
              <p:nvPr/>
            </p:nvSpPr>
            <p:spPr bwMode="auto">
              <a:xfrm>
                <a:off x="4121" y="1589"/>
                <a:ext cx="14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Rectangle 99"/>
              <p:cNvSpPr>
                <a:spLocks noChangeArrowheads="1"/>
              </p:cNvSpPr>
              <p:nvPr/>
            </p:nvSpPr>
            <p:spPr bwMode="auto">
              <a:xfrm>
                <a:off x="4161" y="1589"/>
                <a:ext cx="13" cy="1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55" name="Group 164"/>
            <p:cNvGrpSpPr>
              <a:grpSpLocks/>
            </p:cNvGrpSpPr>
            <p:nvPr/>
          </p:nvGrpSpPr>
          <p:grpSpPr bwMode="auto">
            <a:xfrm>
              <a:off x="1735" y="2205"/>
              <a:ext cx="2452" cy="14"/>
              <a:chOff x="1735" y="2205"/>
              <a:chExt cx="2452" cy="14"/>
            </a:xfrm>
          </p:grpSpPr>
          <p:sp>
            <p:nvSpPr>
              <p:cNvPr id="8361" name="Rectangle 101"/>
              <p:cNvSpPr>
                <a:spLocks noChangeArrowheads="1"/>
              </p:cNvSpPr>
              <p:nvPr/>
            </p:nvSpPr>
            <p:spPr bwMode="auto">
              <a:xfrm>
                <a:off x="17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Rectangle 102"/>
              <p:cNvSpPr>
                <a:spLocks noChangeArrowheads="1"/>
              </p:cNvSpPr>
              <p:nvPr/>
            </p:nvSpPr>
            <p:spPr bwMode="auto">
              <a:xfrm>
                <a:off x="17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Rectangle 103"/>
              <p:cNvSpPr>
                <a:spLocks noChangeArrowheads="1"/>
              </p:cNvSpPr>
              <p:nvPr/>
            </p:nvSpPr>
            <p:spPr bwMode="auto">
              <a:xfrm>
                <a:off x="181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Rectangle 104"/>
              <p:cNvSpPr>
                <a:spLocks noChangeArrowheads="1"/>
              </p:cNvSpPr>
              <p:nvPr/>
            </p:nvSpPr>
            <p:spPr bwMode="auto">
              <a:xfrm>
                <a:off x="185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Rectangle 105"/>
              <p:cNvSpPr>
                <a:spLocks noChangeArrowheads="1"/>
              </p:cNvSpPr>
              <p:nvPr/>
            </p:nvSpPr>
            <p:spPr bwMode="auto">
              <a:xfrm>
                <a:off x="189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Rectangle 106"/>
              <p:cNvSpPr>
                <a:spLocks noChangeArrowheads="1"/>
              </p:cNvSpPr>
              <p:nvPr/>
            </p:nvSpPr>
            <p:spPr bwMode="auto">
              <a:xfrm>
                <a:off x="193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Rectangle 107"/>
              <p:cNvSpPr>
                <a:spLocks noChangeArrowheads="1"/>
              </p:cNvSpPr>
              <p:nvPr/>
            </p:nvSpPr>
            <p:spPr bwMode="auto">
              <a:xfrm>
                <a:off x="197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Rectangle 108"/>
              <p:cNvSpPr>
                <a:spLocks noChangeArrowheads="1"/>
              </p:cNvSpPr>
              <p:nvPr/>
            </p:nvSpPr>
            <p:spPr bwMode="auto">
              <a:xfrm>
                <a:off x="201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Rectangle 109"/>
              <p:cNvSpPr>
                <a:spLocks noChangeArrowheads="1"/>
              </p:cNvSpPr>
              <p:nvPr/>
            </p:nvSpPr>
            <p:spPr bwMode="auto">
              <a:xfrm>
                <a:off x="205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Rectangle 110"/>
              <p:cNvSpPr>
                <a:spLocks noChangeArrowheads="1"/>
              </p:cNvSpPr>
              <p:nvPr/>
            </p:nvSpPr>
            <p:spPr bwMode="auto">
              <a:xfrm>
                <a:off x="208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Rectangle 111"/>
              <p:cNvSpPr>
                <a:spLocks noChangeArrowheads="1"/>
              </p:cNvSpPr>
              <p:nvPr/>
            </p:nvSpPr>
            <p:spPr bwMode="auto">
              <a:xfrm>
                <a:off x="212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Rectangle 112"/>
              <p:cNvSpPr>
                <a:spLocks noChangeArrowheads="1"/>
              </p:cNvSpPr>
              <p:nvPr/>
            </p:nvSpPr>
            <p:spPr bwMode="auto">
              <a:xfrm>
                <a:off x="216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Rectangle 113"/>
              <p:cNvSpPr>
                <a:spLocks noChangeArrowheads="1"/>
              </p:cNvSpPr>
              <p:nvPr/>
            </p:nvSpPr>
            <p:spPr bwMode="auto">
              <a:xfrm>
                <a:off x="220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Rectangle 114"/>
              <p:cNvSpPr>
                <a:spLocks noChangeArrowheads="1"/>
              </p:cNvSpPr>
              <p:nvPr/>
            </p:nvSpPr>
            <p:spPr bwMode="auto">
              <a:xfrm>
                <a:off x="224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Rectangle 115"/>
              <p:cNvSpPr>
                <a:spLocks noChangeArrowheads="1"/>
              </p:cNvSpPr>
              <p:nvPr/>
            </p:nvSpPr>
            <p:spPr bwMode="auto">
              <a:xfrm>
                <a:off x="228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Rectangle 116"/>
              <p:cNvSpPr>
                <a:spLocks noChangeArrowheads="1"/>
              </p:cNvSpPr>
              <p:nvPr/>
            </p:nvSpPr>
            <p:spPr bwMode="auto">
              <a:xfrm>
                <a:off x="232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Rectangle 117"/>
              <p:cNvSpPr>
                <a:spLocks noChangeArrowheads="1"/>
              </p:cNvSpPr>
              <p:nvPr/>
            </p:nvSpPr>
            <p:spPr bwMode="auto">
              <a:xfrm>
                <a:off x="236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Rectangle 118"/>
              <p:cNvSpPr>
                <a:spLocks noChangeArrowheads="1"/>
              </p:cNvSpPr>
              <p:nvPr/>
            </p:nvSpPr>
            <p:spPr bwMode="auto">
              <a:xfrm>
                <a:off x="240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Rectangle 119"/>
              <p:cNvSpPr>
                <a:spLocks noChangeArrowheads="1"/>
              </p:cNvSpPr>
              <p:nvPr/>
            </p:nvSpPr>
            <p:spPr bwMode="auto">
              <a:xfrm>
                <a:off x="244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Rectangle 120"/>
              <p:cNvSpPr>
                <a:spLocks noChangeArrowheads="1"/>
              </p:cNvSpPr>
              <p:nvPr/>
            </p:nvSpPr>
            <p:spPr bwMode="auto">
              <a:xfrm>
                <a:off x="248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Rectangle 121"/>
              <p:cNvSpPr>
                <a:spLocks noChangeArrowheads="1"/>
              </p:cNvSpPr>
              <p:nvPr/>
            </p:nvSpPr>
            <p:spPr bwMode="auto">
              <a:xfrm>
                <a:off x="252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Rectangle 122"/>
              <p:cNvSpPr>
                <a:spLocks noChangeArrowheads="1"/>
              </p:cNvSpPr>
              <p:nvPr/>
            </p:nvSpPr>
            <p:spPr bwMode="auto">
              <a:xfrm>
                <a:off x="256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Rectangle 123"/>
              <p:cNvSpPr>
                <a:spLocks noChangeArrowheads="1"/>
              </p:cNvSpPr>
              <p:nvPr/>
            </p:nvSpPr>
            <p:spPr bwMode="auto">
              <a:xfrm>
                <a:off x="260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Rectangle 124"/>
              <p:cNvSpPr>
                <a:spLocks noChangeArrowheads="1"/>
              </p:cNvSpPr>
              <p:nvPr/>
            </p:nvSpPr>
            <p:spPr bwMode="auto">
              <a:xfrm>
                <a:off x="264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Rectangle 125"/>
              <p:cNvSpPr>
                <a:spLocks noChangeArrowheads="1"/>
              </p:cNvSpPr>
              <p:nvPr/>
            </p:nvSpPr>
            <p:spPr bwMode="auto">
              <a:xfrm>
                <a:off x="267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Rectangle 126"/>
              <p:cNvSpPr>
                <a:spLocks noChangeArrowheads="1"/>
              </p:cNvSpPr>
              <p:nvPr/>
            </p:nvSpPr>
            <p:spPr bwMode="auto">
              <a:xfrm>
                <a:off x="271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Rectangle 127"/>
              <p:cNvSpPr>
                <a:spLocks noChangeArrowheads="1"/>
              </p:cNvSpPr>
              <p:nvPr/>
            </p:nvSpPr>
            <p:spPr bwMode="auto">
              <a:xfrm>
                <a:off x="275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Rectangle 128"/>
              <p:cNvSpPr>
                <a:spLocks noChangeArrowheads="1"/>
              </p:cNvSpPr>
              <p:nvPr/>
            </p:nvSpPr>
            <p:spPr bwMode="auto">
              <a:xfrm>
                <a:off x="279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Rectangle 129"/>
              <p:cNvSpPr>
                <a:spLocks noChangeArrowheads="1"/>
              </p:cNvSpPr>
              <p:nvPr/>
            </p:nvSpPr>
            <p:spPr bwMode="auto">
              <a:xfrm>
                <a:off x="283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Rectangle 130"/>
              <p:cNvSpPr>
                <a:spLocks noChangeArrowheads="1"/>
              </p:cNvSpPr>
              <p:nvPr/>
            </p:nvSpPr>
            <p:spPr bwMode="auto">
              <a:xfrm>
                <a:off x="287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Rectangle 131"/>
              <p:cNvSpPr>
                <a:spLocks noChangeArrowheads="1"/>
              </p:cNvSpPr>
              <p:nvPr/>
            </p:nvSpPr>
            <p:spPr bwMode="auto">
              <a:xfrm>
                <a:off x="291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Rectangle 132"/>
              <p:cNvSpPr>
                <a:spLocks noChangeArrowheads="1"/>
              </p:cNvSpPr>
              <p:nvPr/>
            </p:nvSpPr>
            <p:spPr bwMode="auto">
              <a:xfrm>
                <a:off x="2954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Rectangle 133"/>
              <p:cNvSpPr>
                <a:spLocks noChangeArrowheads="1"/>
              </p:cNvSpPr>
              <p:nvPr/>
            </p:nvSpPr>
            <p:spPr bwMode="auto">
              <a:xfrm>
                <a:off x="299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Rectangle 134"/>
              <p:cNvSpPr>
                <a:spLocks noChangeArrowheads="1"/>
              </p:cNvSpPr>
              <p:nvPr/>
            </p:nvSpPr>
            <p:spPr bwMode="auto">
              <a:xfrm>
                <a:off x="303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Rectangle 135"/>
              <p:cNvSpPr>
                <a:spLocks noChangeArrowheads="1"/>
              </p:cNvSpPr>
              <p:nvPr/>
            </p:nvSpPr>
            <p:spPr bwMode="auto">
              <a:xfrm>
                <a:off x="3072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Rectangle 136"/>
              <p:cNvSpPr>
                <a:spLocks noChangeArrowheads="1"/>
              </p:cNvSpPr>
              <p:nvPr/>
            </p:nvSpPr>
            <p:spPr bwMode="auto">
              <a:xfrm>
                <a:off x="311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Rectangle 137"/>
              <p:cNvSpPr>
                <a:spLocks noChangeArrowheads="1"/>
              </p:cNvSpPr>
              <p:nvPr/>
            </p:nvSpPr>
            <p:spPr bwMode="auto">
              <a:xfrm>
                <a:off x="315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Rectangle 138"/>
              <p:cNvSpPr>
                <a:spLocks noChangeArrowheads="1"/>
              </p:cNvSpPr>
              <p:nvPr/>
            </p:nvSpPr>
            <p:spPr bwMode="auto">
              <a:xfrm>
                <a:off x="3190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Rectangle 139"/>
              <p:cNvSpPr>
                <a:spLocks noChangeArrowheads="1"/>
              </p:cNvSpPr>
              <p:nvPr/>
            </p:nvSpPr>
            <p:spPr bwMode="auto">
              <a:xfrm>
                <a:off x="323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Rectangle 140"/>
              <p:cNvSpPr>
                <a:spLocks noChangeArrowheads="1"/>
              </p:cNvSpPr>
              <p:nvPr/>
            </p:nvSpPr>
            <p:spPr bwMode="auto">
              <a:xfrm>
                <a:off x="326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Rectangle 141"/>
              <p:cNvSpPr>
                <a:spLocks noChangeArrowheads="1"/>
              </p:cNvSpPr>
              <p:nvPr/>
            </p:nvSpPr>
            <p:spPr bwMode="auto">
              <a:xfrm>
                <a:off x="3308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Rectangle 142"/>
              <p:cNvSpPr>
                <a:spLocks noChangeArrowheads="1"/>
              </p:cNvSpPr>
              <p:nvPr/>
            </p:nvSpPr>
            <p:spPr bwMode="auto">
              <a:xfrm>
                <a:off x="334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Rectangle 143"/>
              <p:cNvSpPr>
                <a:spLocks noChangeArrowheads="1"/>
              </p:cNvSpPr>
              <p:nvPr/>
            </p:nvSpPr>
            <p:spPr bwMode="auto">
              <a:xfrm>
                <a:off x="338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Rectangle 144"/>
              <p:cNvSpPr>
                <a:spLocks noChangeArrowheads="1"/>
              </p:cNvSpPr>
              <p:nvPr/>
            </p:nvSpPr>
            <p:spPr bwMode="auto">
              <a:xfrm>
                <a:off x="3426" y="2205"/>
                <a:ext cx="14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Rectangle 145"/>
              <p:cNvSpPr>
                <a:spLocks noChangeArrowheads="1"/>
              </p:cNvSpPr>
              <p:nvPr/>
            </p:nvSpPr>
            <p:spPr bwMode="auto">
              <a:xfrm>
                <a:off x="346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Rectangle 146"/>
              <p:cNvSpPr>
                <a:spLocks noChangeArrowheads="1"/>
              </p:cNvSpPr>
              <p:nvPr/>
            </p:nvSpPr>
            <p:spPr bwMode="auto">
              <a:xfrm>
                <a:off x="350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Rectangle 147"/>
              <p:cNvSpPr>
                <a:spLocks noChangeArrowheads="1"/>
              </p:cNvSpPr>
              <p:nvPr/>
            </p:nvSpPr>
            <p:spPr bwMode="auto">
              <a:xfrm>
                <a:off x="354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Rectangle 148"/>
              <p:cNvSpPr>
                <a:spLocks noChangeArrowheads="1"/>
              </p:cNvSpPr>
              <p:nvPr/>
            </p:nvSpPr>
            <p:spPr bwMode="auto">
              <a:xfrm>
                <a:off x="358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Rectangle 149"/>
              <p:cNvSpPr>
                <a:spLocks noChangeArrowheads="1"/>
              </p:cNvSpPr>
              <p:nvPr/>
            </p:nvSpPr>
            <p:spPr bwMode="auto">
              <a:xfrm>
                <a:off x="362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Rectangle 150"/>
              <p:cNvSpPr>
                <a:spLocks noChangeArrowheads="1"/>
              </p:cNvSpPr>
              <p:nvPr/>
            </p:nvSpPr>
            <p:spPr bwMode="auto">
              <a:xfrm>
                <a:off x="3663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Rectangle 151"/>
              <p:cNvSpPr>
                <a:spLocks noChangeArrowheads="1"/>
              </p:cNvSpPr>
              <p:nvPr/>
            </p:nvSpPr>
            <p:spPr bwMode="auto">
              <a:xfrm>
                <a:off x="3702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Rectangle 152"/>
              <p:cNvSpPr>
                <a:spLocks noChangeArrowheads="1"/>
              </p:cNvSpPr>
              <p:nvPr/>
            </p:nvSpPr>
            <p:spPr bwMode="auto">
              <a:xfrm>
                <a:off x="374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Rectangle 153"/>
              <p:cNvSpPr>
                <a:spLocks noChangeArrowheads="1"/>
              </p:cNvSpPr>
              <p:nvPr/>
            </p:nvSpPr>
            <p:spPr bwMode="auto">
              <a:xfrm>
                <a:off x="3781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Rectangle 154"/>
              <p:cNvSpPr>
                <a:spLocks noChangeArrowheads="1"/>
              </p:cNvSpPr>
              <p:nvPr/>
            </p:nvSpPr>
            <p:spPr bwMode="auto">
              <a:xfrm>
                <a:off x="3820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Rectangle 155"/>
              <p:cNvSpPr>
                <a:spLocks noChangeArrowheads="1"/>
              </p:cNvSpPr>
              <p:nvPr/>
            </p:nvSpPr>
            <p:spPr bwMode="auto">
              <a:xfrm>
                <a:off x="385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Rectangle 156"/>
              <p:cNvSpPr>
                <a:spLocks noChangeArrowheads="1"/>
              </p:cNvSpPr>
              <p:nvPr/>
            </p:nvSpPr>
            <p:spPr bwMode="auto">
              <a:xfrm>
                <a:off x="3899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Rectangle 157"/>
              <p:cNvSpPr>
                <a:spLocks noChangeArrowheads="1"/>
              </p:cNvSpPr>
              <p:nvPr/>
            </p:nvSpPr>
            <p:spPr bwMode="auto">
              <a:xfrm>
                <a:off x="3938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Rectangle 158"/>
              <p:cNvSpPr>
                <a:spLocks noChangeArrowheads="1"/>
              </p:cNvSpPr>
              <p:nvPr/>
            </p:nvSpPr>
            <p:spPr bwMode="auto">
              <a:xfrm>
                <a:off x="397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Rectangle 159"/>
              <p:cNvSpPr>
                <a:spLocks noChangeArrowheads="1"/>
              </p:cNvSpPr>
              <p:nvPr/>
            </p:nvSpPr>
            <p:spPr bwMode="auto">
              <a:xfrm>
                <a:off x="4017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Rectangle 160"/>
              <p:cNvSpPr>
                <a:spLocks noChangeArrowheads="1"/>
              </p:cNvSpPr>
              <p:nvPr/>
            </p:nvSpPr>
            <p:spPr bwMode="auto">
              <a:xfrm>
                <a:off x="4056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Rectangle 161"/>
              <p:cNvSpPr>
                <a:spLocks noChangeArrowheads="1"/>
              </p:cNvSpPr>
              <p:nvPr/>
            </p:nvSpPr>
            <p:spPr bwMode="auto">
              <a:xfrm>
                <a:off x="409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Rectangle 162"/>
              <p:cNvSpPr>
                <a:spLocks noChangeArrowheads="1"/>
              </p:cNvSpPr>
              <p:nvPr/>
            </p:nvSpPr>
            <p:spPr bwMode="auto">
              <a:xfrm>
                <a:off x="4135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Rectangle 163"/>
              <p:cNvSpPr>
                <a:spLocks noChangeArrowheads="1"/>
              </p:cNvSpPr>
              <p:nvPr/>
            </p:nvSpPr>
            <p:spPr bwMode="auto">
              <a:xfrm>
                <a:off x="4174" y="2205"/>
                <a:ext cx="13" cy="1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56" name="Freeform 300"/>
            <p:cNvSpPr>
              <a:spLocks/>
            </p:cNvSpPr>
            <p:nvPr/>
          </p:nvSpPr>
          <p:spPr bwMode="auto">
            <a:xfrm>
              <a:off x="3387" y="1589"/>
              <a:ext cx="210" cy="616"/>
            </a:xfrm>
            <a:custGeom>
              <a:avLst/>
              <a:gdLst>
                <a:gd name="T0" fmla="*/ 0 w 210"/>
                <a:gd name="T1" fmla="*/ 616 h 616"/>
                <a:gd name="T2" fmla="*/ 210 w 210"/>
                <a:gd name="T3" fmla="*/ 616 h 616"/>
                <a:gd name="T4" fmla="*/ 210 w 210"/>
                <a:gd name="T5" fmla="*/ 0 h 6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616">
                  <a:moveTo>
                    <a:pt x="0" y="616"/>
                  </a:moveTo>
                  <a:lnTo>
                    <a:pt x="210" y="616"/>
                  </a:lnTo>
                  <a:lnTo>
                    <a:pt x="21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301"/>
            <p:cNvSpPr>
              <a:spLocks noChangeShapeType="1"/>
            </p:cNvSpPr>
            <p:nvPr/>
          </p:nvSpPr>
          <p:spPr bwMode="auto">
            <a:xfrm>
              <a:off x="3728" y="2205"/>
              <a:ext cx="30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Arc 302"/>
            <p:cNvSpPr>
              <a:spLocks/>
            </p:cNvSpPr>
            <p:nvPr/>
          </p:nvSpPr>
          <p:spPr bwMode="auto">
            <a:xfrm>
              <a:off x="3597" y="1589"/>
              <a:ext cx="92" cy="603"/>
            </a:xfrm>
            <a:custGeom>
              <a:avLst/>
              <a:gdLst>
                <a:gd name="T0" fmla="*/ 92 w 21600"/>
                <a:gd name="T1" fmla="*/ 603 h 21600"/>
                <a:gd name="T2" fmla="*/ 0 w 21600"/>
                <a:gd name="T3" fmla="*/ 0 h 21600"/>
                <a:gd name="T4" fmla="*/ 9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Rectangle 308"/>
            <p:cNvSpPr>
              <a:spLocks noChangeArrowheads="1"/>
            </p:cNvSpPr>
            <p:nvPr/>
          </p:nvSpPr>
          <p:spPr bwMode="auto">
            <a:xfrm>
              <a:off x="3459" y="189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a</a:t>
              </a:r>
              <a:endParaRPr lang="en-GB"/>
            </a:p>
          </p:txBody>
        </p:sp>
        <p:sp>
          <p:nvSpPr>
            <p:cNvPr id="8360" name="Rectangle 309"/>
            <p:cNvSpPr>
              <a:spLocks noChangeArrowheads="1"/>
            </p:cNvSpPr>
            <p:nvPr/>
          </p:nvSpPr>
          <p:spPr bwMode="auto">
            <a:xfrm>
              <a:off x="3787" y="18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  <a:latin typeface="Symbol" charset="0"/>
                </a:rPr>
                <a:t>g</a:t>
              </a:r>
              <a:endParaRPr lang="en-GB"/>
            </a:p>
          </p:txBody>
        </p:sp>
      </p:grpSp>
      <p:sp>
        <p:nvSpPr>
          <p:cNvPr id="8210" name="Rectangle 314"/>
          <p:cNvSpPr>
            <a:spLocks noChangeArrowheads="1"/>
          </p:cNvSpPr>
          <p:nvPr/>
        </p:nvSpPr>
        <p:spPr bwMode="auto">
          <a:xfrm>
            <a:off x="5657850" y="909638"/>
            <a:ext cx="254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High supersaturation</a:t>
            </a:r>
            <a:endParaRPr lang="en-GB"/>
          </a:p>
        </p:txBody>
      </p:sp>
      <p:sp>
        <p:nvSpPr>
          <p:cNvPr id="8211" name="Rectangle 315"/>
          <p:cNvSpPr>
            <a:spLocks noChangeArrowheads="1"/>
          </p:cNvSpPr>
          <p:nvPr/>
        </p:nvSpPr>
        <p:spPr bwMode="auto">
          <a:xfrm>
            <a:off x="5657850" y="1243013"/>
            <a:ext cx="1481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Geneva" charset="0"/>
              </a:rPr>
              <a:t>NP-LE mode</a:t>
            </a:r>
            <a:endParaRPr lang="en-GB"/>
          </a:p>
        </p:txBody>
      </p:sp>
      <p:grpSp>
        <p:nvGrpSpPr>
          <p:cNvPr id="4415" name="Group 319"/>
          <p:cNvGrpSpPr>
            <a:grpSpLocks/>
          </p:cNvGrpSpPr>
          <p:nvPr/>
        </p:nvGrpSpPr>
        <p:grpSpPr bwMode="auto">
          <a:xfrm>
            <a:off x="1692275" y="2543175"/>
            <a:ext cx="1311275" cy="3455988"/>
            <a:chOff x="1066" y="1602"/>
            <a:chExt cx="826" cy="2177"/>
          </a:xfrm>
        </p:grpSpPr>
        <p:sp>
          <p:nvSpPr>
            <p:cNvPr id="8213" name="Line 304"/>
            <p:cNvSpPr>
              <a:spLocks noChangeShapeType="1"/>
            </p:cNvSpPr>
            <p:nvPr/>
          </p:nvSpPr>
          <p:spPr bwMode="auto">
            <a:xfrm>
              <a:off x="1447" y="3635"/>
              <a:ext cx="1" cy="14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14" name="Group 318"/>
            <p:cNvGrpSpPr>
              <a:grpSpLocks/>
            </p:cNvGrpSpPr>
            <p:nvPr/>
          </p:nvGrpSpPr>
          <p:grpSpPr bwMode="auto">
            <a:xfrm>
              <a:off x="1066" y="1602"/>
              <a:ext cx="826" cy="2138"/>
              <a:chOff x="1066" y="1602"/>
              <a:chExt cx="826" cy="2138"/>
            </a:xfrm>
          </p:grpSpPr>
          <p:grpSp>
            <p:nvGrpSpPr>
              <p:cNvPr id="8215" name="Group 203"/>
              <p:cNvGrpSpPr>
                <a:grpSpLocks/>
              </p:cNvGrpSpPr>
              <p:nvPr/>
            </p:nvGrpSpPr>
            <p:grpSpPr bwMode="auto">
              <a:xfrm>
                <a:off x="1066" y="2258"/>
                <a:ext cx="13" cy="1469"/>
                <a:chOff x="1066" y="2258"/>
                <a:chExt cx="13" cy="1469"/>
              </a:xfrm>
            </p:grpSpPr>
            <p:sp>
              <p:nvSpPr>
                <p:cNvPr id="831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066" y="22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7" name="Rectangle 166"/>
                <p:cNvSpPr>
                  <a:spLocks noChangeArrowheads="1"/>
                </p:cNvSpPr>
                <p:nvPr/>
              </p:nvSpPr>
              <p:spPr bwMode="auto">
                <a:xfrm>
                  <a:off x="1066" y="22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66" y="23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066" y="23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066" y="24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66" y="24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066" y="24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3" name="Rectangle 172"/>
                <p:cNvSpPr>
                  <a:spLocks noChangeArrowheads="1"/>
                </p:cNvSpPr>
                <p:nvPr/>
              </p:nvSpPr>
              <p:spPr bwMode="auto">
                <a:xfrm>
                  <a:off x="1066" y="25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066" y="25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66" y="26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066" y="26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066" y="26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066" y="27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66" y="27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066" y="28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066" y="28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66" y="28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066" y="29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66" y="296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5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66" y="300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6" name="Rectangle 185"/>
                <p:cNvSpPr>
                  <a:spLocks noChangeArrowheads="1"/>
                </p:cNvSpPr>
                <p:nvPr/>
              </p:nvSpPr>
              <p:spPr bwMode="auto">
                <a:xfrm>
                  <a:off x="1066" y="30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7" name="Rectangle 186"/>
                <p:cNvSpPr>
                  <a:spLocks noChangeArrowheads="1"/>
                </p:cNvSpPr>
                <p:nvPr/>
              </p:nvSpPr>
              <p:spPr bwMode="auto">
                <a:xfrm>
                  <a:off x="1066" y="30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8" name="Rectangle 187"/>
                <p:cNvSpPr>
                  <a:spLocks noChangeArrowheads="1"/>
                </p:cNvSpPr>
                <p:nvPr/>
              </p:nvSpPr>
              <p:spPr bwMode="auto">
                <a:xfrm>
                  <a:off x="1066" y="31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066" y="31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066" y="32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66" y="3241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066" y="32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3" name="Rectangle 192"/>
                <p:cNvSpPr>
                  <a:spLocks noChangeArrowheads="1"/>
                </p:cNvSpPr>
                <p:nvPr/>
              </p:nvSpPr>
              <p:spPr bwMode="auto">
                <a:xfrm>
                  <a:off x="1066" y="33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4" name="Rectangle 193"/>
                <p:cNvSpPr>
                  <a:spLocks noChangeArrowheads="1"/>
                </p:cNvSpPr>
                <p:nvPr/>
              </p:nvSpPr>
              <p:spPr bwMode="auto">
                <a:xfrm>
                  <a:off x="1066" y="3359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5" name="Rectangle 194"/>
                <p:cNvSpPr>
                  <a:spLocks noChangeArrowheads="1"/>
                </p:cNvSpPr>
                <p:nvPr/>
              </p:nvSpPr>
              <p:spPr bwMode="auto">
                <a:xfrm>
                  <a:off x="1066" y="33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6" name="Rectangle 195"/>
                <p:cNvSpPr>
                  <a:spLocks noChangeArrowheads="1"/>
                </p:cNvSpPr>
                <p:nvPr/>
              </p:nvSpPr>
              <p:spPr bwMode="auto">
                <a:xfrm>
                  <a:off x="1066" y="34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7" name="Rectangle 196"/>
                <p:cNvSpPr>
                  <a:spLocks noChangeArrowheads="1"/>
                </p:cNvSpPr>
                <p:nvPr/>
              </p:nvSpPr>
              <p:spPr bwMode="auto">
                <a:xfrm>
                  <a:off x="1066" y="3477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066" y="35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066" y="35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066" y="359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066" y="36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066" y="36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3" name="Rectangle 202"/>
                <p:cNvSpPr>
                  <a:spLocks noChangeArrowheads="1"/>
                </p:cNvSpPr>
                <p:nvPr/>
              </p:nvSpPr>
              <p:spPr bwMode="auto">
                <a:xfrm>
                  <a:off x="1066" y="37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243"/>
              <p:cNvGrpSpPr>
                <a:grpSpLocks/>
              </p:cNvGrpSpPr>
              <p:nvPr/>
            </p:nvGrpSpPr>
            <p:grpSpPr bwMode="auto">
              <a:xfrm>
                <a:off x="1447" y="2205"/>
                <a:ext cx="13" cy="1509"/>
                <a:chOff x="1447" y="2205"/>
                <a:chExt cx="13" cy="1509"/>
              </a:xfrm>
            </p:grpSpPr>
            <p:sp>
              <p:nvSpPr>
                <p:cNvPr id="8277" name="Rectangle 204"/>
                <p:cNvSpPr>
                  <a:spLocks noChangeArrowheads="1"/>
                </p:cNvSpPr>
                <p:nvPr/>
              </p:nvSpPr>
              <p:spPr bwMode="auto">
                <a:xfrm>
                  <a:off x="1447" y="2205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1447" y="224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447" y="228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447" y="2323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447" y="236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447" y="24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447" y="24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447" y="24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447" y="25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6" name="Rectangle 213"/>
                <p:cNvSpPr>
                  <a:spLocks noChangeArrowheads="1"/>
                </p:cNvSpPr>
                <p:nvPr/>
              </p:nvSpPr>
              <p:spPr bwMode="auto">
                <a:xfrm>
                  <a:off x="1447" y="25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7" name="Rectangle 214"/>
                <p:cNvSpPr>
                  <a:spLocks noChangeArrowheads="1"/>
                </p:cNvSpPr>
                <p:nvPr/>
              </p:nvSpPr>
              <p:spPr bwMode="auto">
                <a:xfrm>
                  <a:off x="1447" y="25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447" y="26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447" y="26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447" y="27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447" y="27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2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47" y="27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447" y="28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447" y="28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447" y="29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6" name="Rectangle 223"/>
                <p:cNvSpPr>
                  <a:spLocks noChangeArrowheads="1"/>
                </p:cNvSpPr>
                <p:nvPr/>
              </p:nvSpPr>
              <p:spPr bwMode="auto">
                <a:xfrm>
                  <a:off x="1447" y="29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447" y="29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8" name="Rectangle 225"/>
                <p:cNvSpPr>
                  <a:spLocks noChangeArrowheads="1"/>
                </p:cNvSpPr>
                <p:nvPr/>
              </p:nvSpPr>
              <p:spPr bwMode="auto">
                <a:xfrm>
                  <a:off x="1447" y="30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447" y="30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447" y="31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447" y="31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447" y="31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447" y="322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4" name="Rectangle 231"/>
                <p:cNvSpPr>
                  <a:spLocks noChangeArrowheads="1"/>
                </p:cNvSpPr>
                <p:nvPr/>
              </p:nvSpPr>
              <p:spPr bwMode="auto">
                <a:xfrm>
                  <a:off x="1447" y="32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1447" y="33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447" y="334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7" name="Rectangle 234"/>
                <p:cNvSpPr>
                  <a:spLocks noChangeArrowheads="1"/>
                </p:cNvSpPr>
                <p:nvPr/>
              </p:nvSpPr>
              <p:spPr bwMode="auto">
                <a:xfrm>
                  <a:off x="1447" y="33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447" y="34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9" name="Rectangle 236"/>
                <p:cNvSpPr>
                  <a:spLocks noChangeArrowheads="1"/>
                </p:cNvSpPr>
                <p:nvPr/>
              </p:nvSpPr>
              <p:spPr bwMode="auto">
                <a:xfrm>
                  <a:off x="1447" y="346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0" name="Rectangle 237"/>
                <p:cNvSpPr>
                  <a:spLocks noChangeArrowheads="1"/>
                </p:cNvSpPr>
                <p:nvPr/>
              </p:nvSpPr>
              <p:spPr bwMode="auto">
                <a:xfrm>
                  <a:off x="1447" y="35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1" name="Rectangle 238"/>
                <p:cNvSpPr>
                  <a:spLocks noChangeArrowheads="1"/>
                </p:cNvSpPr>
                <p:nvPr/>
              </p:nvSpPr>
              <p:spPr bwMode="auto">
                <a:xfrm>
                  <a:off x="1447" y="35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447" y="358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" name="Rectangle 240"/>
                <p:cNvSpPr>
                  <a:spLocks noChangeArrowheads="1"/>
                </p:cNvSpPr>
                <p:nvPr/>
              </p:nvSpPr>
              <p:spPr bwMode="auto">
                <a:xfrm>
                  <a:off x="1447" y="36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" name="Rectangle 241"/>
                <p:cNvSpPr>
                  <a:spLocks noChangeArrowheads="1"/>
                </p:cNvSpPr>
                <p:nvPr/>
              </p:nvSpPr>
              <p:spPr bwMode="auto">
                <a:xfrm>
                  <a:off x="1447" y="36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5" name="Rectangle 242"/>
                <p:cNvSpPr>
                  <a:spLocks noChangeArrowheads="1"/>
                </p:cNvSpPr>
                <p:nvPr/>
              </p:nvSpPr>
              <p:spPr bwMode="auto">
                <a:xfrm>
                  <a:off x="1447" y="37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7" name="Group 299"/>
              <p:cNvGrpSpPr>
                <a:grpSpLocks/>
              </p:cNvGrpSpPr>
              <p:nvPr/>
            </p:nvGrpSpPr>
            <p:grpSpPr bwMode="auto">
              <a:xfrm>
                <a:off x="1879" y="1602"/>
                <a:ext cx="13" cy="2138"/>
                <a:chOff x="1879" y="1602"/>
                <a:chExt cx="13" cy="2138"/>
              </a:xfrm>
            </p:grpSpPr>
            <p:sp>
              <p:nvSpPr>
                <p:cNvPr id="822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879" y="160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9" y="164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879" y="168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879" y="172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6" name="Rectangle 248"/>
                <p:cNvSpPr>
                  <a:spLocks noChangeArrowheads="1"/>
                </p:cNvSpPr>
                <p:nvPr/>
              </p:nvSpPr>
              <p:spPr bwMode="auto">
                <a:xfrm>
                  <a:off x="1879" y="176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7" name="Rectangle 249"/>
                <p:cNvSpPr>
                  <a:spLocks noChangeArrowheads="1"/>
                </p:cNvSpPr>
                <p:nvPr/>
              </p:nvSpPr>
              <p:spPr bwMode="auto">
                <a:xfrm>
                  <a:off x="1879" y="179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8" name="Rectangle 250"/>
                <p:cNvSpPr>
                  <a:spLocks noChangeArrowheads="1"/>
                </p:cNvSpPr>
                <p:nvPr/>
              </p:nvSpPr>
              <p:spPr bwMode="auto">
                <a:xfrm>
                  <a:off x="1879" y="183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9" name="Rectangle 251"/>
                <p:cNvSpPr>
                  <a:spLocks noChangeArrowheads="1"/>
                </p:cNvSpPr>
                <p:nvPr/>
              </p:nvSpPr>
              <p:spPr bwMode="auto">
                <a:xfrm>
                  <a:off x="1879" y="187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0" name="Rectangle 252"/>
                <p:cNvSpPr>
                  <a:spLocks noChangeArrowheads="1"/>
                </p:cNvSpPr>
                <p:nvPr/>
              </p:nvSpPr>
              <p:spPr bwMode="auto">
                <a:xfrm>
                  <a:off x="1879" y="191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79" y="195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Rectangle 254"/>
                <p:cNvSpPr>
                  <a:spLocks noChangeArrowheads="1"/>
                </p:cNvSpPr>
                <p:nvPr/>
              </p:nvSpPr>
              <p:spPr bwMode="auto">
                <a:xfrm>
                  <a:off x="1879" y="199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Rectangle 255"/>
                <p:cNvSpPr>
                  <a:spLocks noChangeArrowheads="1"/>
                </p:cNvSpPr>
                <p:nvPr/>
              </p:nvSpPr>
              <p:spPr bwMode="auto">
                <a:xfrm>
                  <a:off x="1879" y="203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9" y="207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Rectangle 257"/>
                <p:cNvSpPr>
                  <a:spLocks noChangeArrowheads="1"/>
                </p:cNvSpPr>
                <p:nvPr/>
              </p:nvSpPr>
              <p:spPr bwMode="auto">
                <a:xfrm>
                  <a:off x="1879" y="211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Rectangle 258"/>
                <p:cNvSpPr>
                  <a:spLocks noChangeArrowheads="1"/>
                </p:cNvSpPr>
                <p:nvPr/>
              </p:nvSpPr>
              <p:spPr bwMode="auto">
                <a:xfrm>
                  <a:off x="1879" y="215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879" y="219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879" y="223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Rectangle 261"/>
                <p:cNvSpPr>
                  <a:spLocks noChangeArrowheads="1"/>
                </p:cNvSpPr>
                <p:nvPr/>
              </p:nvSpPr>
              <p:spPr bwMode="auto">
                <a:xfrm>
                  <a:off x="1879" y="227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Rectangle 262"/>
                <p:cNvSpPr>
                  <a:spLocks noChangeArrowheads="1"/>
                </p:cNvSpPr>
                <p:nvPr/>
              </p:nvSpPr>
              <p:spPr bwMode="auto">
                <a:xfrm>
                  <a:off x="1879" y="231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Rectangle 263"/>
                <p:cNvSpPr>
                  <a:spLocks noChangeArrowheads="1"/>
                </p:cNvSpPr>
                <p:nvPr/>
              </p:nvSpPr>
              <p:spPr bwMode="auto">
                <a:xfrm>
                  <a:off x="1879" y="235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264"/>
                <p:cNvSpPr>
                  <a:spLocks noChangeArrowheads="1"/>
                </p:cNvSpPr>
                <p:nvPr/>
              </p:nvSpPr>
              <p:spPr bwMode="auto">
                <a:xfrm>
                  <a:off x="1879" y="238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3" name="Rectangle 265"/>
                <p:cNvSpPr>
                  <a:spLocks noChangeArrowheads="1"/>
                </p:cNvSpPr>
                <p:nvPr/>
              </p:nvSpPr>
              <p:spPr bwMode="auto">
                <a:xfrm>
                  <a:off x="1879" y="242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Rectangle 266"/>
                <p:cNvSpPr>
                  <a:spLocks noChangeArrowheads="1"/>
                </p:cNvSpPr>
                <p:nvPr/>
              </p:nvSpPr>
              <p:spPr bwMode="auto">
                <a:xfrm>
                  <a:off x="1879" y="246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Rectangle 267"/>
                <p:cNvSpPr>
                  <a:spLocks noChangeArrowheads="1"/>
                </p:cNvSpPr>
                <p:nvPr/>
              </p:nvSpPr>
              <p:spPr bwMode="auto">
                <a:xfrm>
                  <a:off x="1879" y="250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Rectangle 268"/>
                <p:cNvSpPr>
                  <a:spLocks noChangeArrowheads="1"/>
                </p:cNvSpPr>
                <p:nvPr/>
              </p:nvSpPr>
              <p:spPr bwMode="auto">
                <a:xfrm>
                  <a:off x="1879" y="2546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Rectangle 269"/>
                <p:cNvSpPr>
                  <a:spLocks noChangeArrowheads="1"/>
                </p:cNvSpPr>
                <p:nvPr/>
              </p:nvSpPr>
              <p:spPr bwMode="auto">
                <a:xfrm>
                  <a:off x="1879" y="258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879" y="262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Rectangle 271"/>
                <p:cNvSpPr>
                  <a:spLocks noChangeArrowheads="1"/>
                </p:cNvSpPr>
                <p:nvPr/>
              </p:nvSpPr>
              <p:spPr bwMode="auto">
                <a:xfrm>
                  <a:off x="1879" y="2664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879" y="270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879" y="274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879" y="2782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79" y="282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Rectangle 276"/>
                <p:cNvSpPr>
                  <a:spLocks noChangeArrowheads="1"/>
                </p:cNvSpPr>
                <p:nvPr/>
              </p:nvSpPr>
              <p:spPr bwMode="auto">
                <a:xfrm>
                  <a:off x="1879" y="286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Rectangle 277"/>
                <p:cNvSpPr>
                  <a:spLocks noChangeArrowheads="1"/>
                </p:cNvSpPr>
                <p:nvPr/>
              </p:nvSpPr>
              <p:spPr bwMode="auto">
                <a:xfrm>
                  <a:off x="1879" y="2900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Rectangle 278"/>
                <p:cNvSpPr>
                  <a:spLocks noChangeArrowheads="1"/>
                </p:cNvSpPr>
                <p:nvPr/>
              </p:nvSpPr>
              <p:spPr bwMode="auto">
                <a:xfrm>
                  <a:off x="1879" y="294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Rectangle 279"/>
                <p:cNvSpPr>
                  <a:spLocks noChangeArrowheads="1"/>
                </p:cNvSpPr>
                <p:nvPr/>
              </p:nvSpPr>
              <p:spPr bwMode="auto">
                <a:xfrm>
                  <a:off x="1879" y="297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Rectangle 280"/>
                <p:cNvSpPr>
                  <a:spLocks noChangeArrowheads="1"/>
                </p:cNvSpPr>
                <p:nvPr/>
              </p:nvSpPr>
              <p:spPr bwMode="auto">
                <a:xfrm>
                  <a:off x="1879" y="3018"/>
                  <a:ext cx="13" cy="1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Rectangle 281"/>
                <p:cNvSpPr>
                  <a:spLocks noChangeArrowheads="1"/>
                </p:cNvSpPr>
                <p:nvPr/>
              </p:nvSpPr>
              <p:spPr bwMode="auto">
                <a:xfrm>
                  <a:off x="1879" y="305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Rectangle 282"/>
                <p:cNvSpPr>
                  <a:spLocks noChangeArrowheads="1"/>
                </p:cNvSpPr>
                <p:nvPr/>
              </p:nvSpPr>
              <p:spPr bwMode="auto">
                <a:xfrm>
                  <a:off x="1879" y="309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1" name="Rectangle 283"/>
                <p:cNvSpPr>
                  <a:spLocks noChangeArrowheads="1"/>
                </p:cNvSpPr>
                <p:nvPr/>
              </p:nvSpPr>
              <p:spPr bwMode="auto">
                <a:xfrm>
                  <a:off x="1879" y="313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2" name="Rectangle 284"/>
                <p:cNvSpPr>
                  <a:spLocks noChangeArrowheads="1"/>
                </p:cNvSpPr>
                <p:nvPr/>
              </p:nvSpPr>
              <p:spPr bwMode="auto">
                <a:xfrm>
                  <a:off x="1879" y="3176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3" name="Rectangle 285"/>
                <p:cNvSpPr>
                  <a:spLocks noChangeArrowheads="1"/>
                </p:cNvSpPr>
                <p:nvPr/>
              </p:nvSpPr>
              <p:spPr bwMode="auto">
                <a:xfrm>
                  <a:off x="1879" y="321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4" name="Rectangle 286"/>
                <p:cNvSpPr>
                  <a:spLocks noChangeArrowheads="1"/>
                </p:cNvSpPr>
                <p:nvPr/>
              </p:nvSpPr>
              <p:spPr bwMode="auto">
                <a:xfrm>
                  <a:off x="1879" y="3255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5" name="Rectangle 287"/>
                <p:cNvSpPr>
                  <a:spLocks noChangeArrowheads="1"/>
                </p:cNvSpPr>
                <p:nvPr/>
              </p:nvSpPr>
              <p:spPr bwMode="auto">
                <a:xfrm>
                  <a:off x="1879" y="3294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879" y="333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879" y="3373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879" y="3412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879" y="345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0" name="Rectangle 292"/>
                <p:cNvSpPr>
                  <a:spLocks noChangeArrowheads="1"/>
                </p:cNvSpPr>
                <p:nvPr/>
              </p:nvSpPr>
              <p:spPr bwMode="auto">
                <a:xfrm>
                  <a:off x="1879" y="3491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1" name="Rectangle 293"/>
                <p:cNvSpPr>
                  <a:spLocks noChangeArrowheads="1"/>
                </p:cNvSpPr>
                <p:nvPr/>
              </p:nvSpPr>
              <p:spPr bwMode="auto">
                <a:xfrm>
                  <a:off x="1879" y="3530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2" name="Rectangle 294"/>
                <p:cNvSpPr>
                  <a:spLocks noChangeArrowheads="1"/>
                </p:cNvSpPr>
                <p:nvPr/>
              </p:nvSpPr>
              <p:spPr bwMode="auto">
                <a:xfrm>
                  <a:off x="1879" y="356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3" name="Rectangle 295"/>
                <p:cNvSpPr>
                  <a:spLocks noChangeArrowheads="1"/>
                </p:cNvSpPr>
                <p:nvPr/>
              </p:nvSpPr>
              <p:spPr bwMode="auto">
                <a:xfrm>
                  <a:off x="1879" y="3609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4" name="Rectangle 296"/>
                <p:cNvSpPr>
                  <a:spLocks noChangeArrowheads="1"/>
                </p:cNvSpPr>
                <p:nvPr/>
              </p:nvSpPr>
              <p:spPr bwMode="auto">
                <a:xfrm>
                  <a:off x="1879" y="3648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5" name="Rectangle 297"/>
                <p:cNvSpPr>
                  <a:spLocks noChangeArrowheads="1"/>
                </p:cNvSpPr>
                <p:nvPr/>
              </p:nvSpPr>
              <p:spPr bwMode="auto">
                <a:xfrm>
                  <a:off x="1879" y="368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6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79" y="3727"/>
                  <a:ext cx="13" cy="1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8" name="Freeform 303"/>
              <p:cNvSpPr>
                <a:spLocks/>
              </p:cNvSpPr>
              <p:nvPr/>
            </p:nvSpPr>
            <p:spPr bwMode="auto">
              <a:xfrm>
                <a:off x="1066" y="3018"/>
                <a:ext cx="813" cy="250"/>
              </a:xfrm>
              <a:custGeom>
                <a:avLst/>
                <a:gdLst>
                  <a:gd name="T0" fmla="*/ 0 w 813"/>
                  <a:gd name="T1" fmla="*/ 0 h 250"/>
                  <a:gd name="T2" fmla="*/ 0 w 813"/>
                  <a:gd name="T3" fmla="*/ 250 h 250"/>
                  <a:gd name="T4" fmla="*/ 813 w 813"/>
                  <a:gd name="T5" fmla="*/ 250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3" h="250">
                    <a:moveTo>
                      <a:pt x="0" y="0"/>
                    </a:moveTo>
                    <a:lnTo>
                      <a:pt x="0" y="250"/>
                    </a:lnTo>
                    <a:lnTo>
                      <a:pt x="813" y="25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Rectangle 306"/>
              <p:cNvSpPr>
                <a:spLocks noChangeArrowheads="1"/>
              </p:cNvSpPr>
              <p:nvPr/>
            </p:nvSpPr>
            <p:spPr bwMode="auto">
              <a:xfrm rot="5400000">
                <a:off x="1354" y="3043"/>
                <a:ext cx="10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a</a:t>
                </a:r>
                <a:endParaRPr lang="en-GB"/>
              </a:p>
            </p:txBody>
          </p:sp>
          <p:sp>
            <p:nvSpPr>
              <p:cNvPr id="8220" name="Rectangle 307"/>
              <p:cNvSpPr>
                <a:spLocks noChangeArrowheads="1"/>
              </p:cNvSpPr>
              <p:nvPr/>
            </p:nvSpPr>
            <p:spPr bwMode="auto">
              <a:xfrm rot="5400000">
                <a:off x="1661" y="3458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2000">
                    <a:solidFill>
                      <a:srgbClr val="000000"/>
                    </a:solidFill>
                    <a:latin typeface="Symbol" charset="0"/>
                  </a:rPr>
                  <a:t>g</a:t>
                </a:r>
                <a:endParaRPr lang="en-GB"/>
              </a:p>
            </p:txBody>
          </p:sp>
          <p:sp>
            <p:nvSpPr>
              <p:cNvPr id="8221" name="Arc 316"/>
              <p:cNvSpPr>
                <a:spLocks/>
              </p:cNvSpPr>
              <p:nvPr/>
            </p:nvSpPr>
            <p:spPr bwMode="auto">
              <a:xfrm>
                <a:off x="1447" y="3268"/>
                <a:ext cx="433" cy="380"/>
              </a:xfrm>
              <a:custGeom>
                <a:avLst/>
                <a:gdLst>
                  <a:gd name="T0" fmla="*/ 0 w 21600"/>
                  <a:gd name="T1" fmla="*/ 380 h 21599"/>
                  <a:gd name="T2" fmla="*/ 432 w 21600"/>
                  <a:gd name="T3" fmla="*/ 0 h 21599"/>
                  <a:gd name="T4" fmla="*/ 433 w 21600"/>
                  <a:gd name="T5" fmla="*/ 38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688"/>
                      <a:pt x="9640" y="26"/>
                      <a:pt x="21550" y="-1"/>
                    </a:cubicBezTo>
                    <a:lnTo>
                      <a:pt x="21600" y="21599"/>
                    </a:lnTo>
                    <a:lnTo>
                      <a:pt x="-1" y="21598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8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47" y="702977"/>
            <a:ext cx="906565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Metall. Mater. Trans. A 43 (2012) 833</a:t>
            </a:r>
          </a:p>
          <a:p>
            <a:r>
              <a:rPr lang="en-US" sz="4400" dirty="0" smtClean="0"/>
              <a:t>diffusion distance </a:t>
            </a:r>
            <a:r>
              <a:rPr lang="en-US" sz="4400" b="1" dirty="0" smtClean="0">
                <a:solidFill>
                  <a:srgbClr val="FF0000"/>
                </a:solidFill>
              </a:rPr>
              <a:t>0.03 nm</a:t>
            </a:r>
          </a:p>
          <a:p>
            <a:endParaRPr lang="en-US" sz="4400" dirty="0"/>
          </a:p>
          <a:p>
            <a:r>
              <a:rPr lang="en-US" sz="4400" dirty="0" smtClean="0"/>
              <a:t>Metall. Mater. Trans. A 46 (2015) 2347</a:t>
            </a:r>
          </a:p>
          <a:p>
            <a:r>
              <a:rPr lang="en-US" sz="4400" dirty="0" smtClean="0"/>
              <a:t>diffusion distance </a:t>
            </a:r>
            <a:r>
              <a:rPr lang="en-US" sz="4400" b="1" dirty="0" smtClean="0">
                <a:solidFill>
                  <a:srgbClr val="FF0000"/>
                </a:solidFill>
              </a:rPr>
              <a:t>0.002-0.04 nm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146" y="5149069"/>
            <a:ext cx="73950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how do we proceed?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7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61" y="838198"/>
            <a:ext cx="5967984" cy="51633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01343" y="906964"/>
            <a:ext cx="2486785" cy="796784"/>
            <a:chOff x="3801343" y="906964"/>
            <a:chExt cx="2486785" cy="796784"/>
          </a:xfrm>
        </p:grpSpPr>
        <p:sp>
          <p:nvSpPr>
            <p:cNvPr id="5" name="Oval 4"/>
            <p:cNvSpPr/>
            <p:nvPr/>
          </p:nvSpPr>
          <p:spPr bwMode="auto">
            <a:xfrm>
              <a:off x="5060761" y="906964"/>
              <a:ext cx="265387" cy="2653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01343" y="1524442"/>
              <a:ext cx="179335" cy="17930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3899673" y="1564575"/>
              <a:ext cx="2270350" cy="59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/>
          </p:nvSpPr>
          <p:spPr bwMode="auto">
            <a:xfrm>
              <a:off x="6108793" y="1466453"/>
              <a:ext cx="179335" cy="17930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5161627" y="1129990"/>
              <a:ext cx="9478" cy="43385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493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twork of Domain Walls in the Very Early Univer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5494" y="3895467"/>
            <a:ext cx="3506887" cy="2630165"/>
          </a:xfrm>
          <a:prstGeom prst="rect">
            <a:avLst/>
          </a:prstGeom>
        </p:spPr>
      </p:pic>
      <p:pic>
        <p:nvPicPr>
          <p:cNvPr id="10" name="spinodal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5494" y="509107"/>
            <a:ext cx="3789178" cy="2813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889" y="301148"/>
            <a:ext cx="2371344" cy="5663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5400000">
            <a:off x="3920270" y="2850706"/>
            <a:ext cx="959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time</a:t>
            </a:r>
            <a:endParaRPr lang="en-US" sz="3200" baseline="-25000" dirty="0">
              <a:latin typeface="Arial"/>
              <a:cs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999760" y="983681"/>
            <a:ext cx="0" cy="4369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59959" y="1580750"/>
            <a:ext cx="0" cy="362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1650" y="887970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Cr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9106" y="5964332"/>
            <a:ext cx="190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distance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1731" y="66059"/>
            <a:ext cx="17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Yoshiyuki Saito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1133" y="3526135"/>
            <a:ext cx="16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Carlos Martins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93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4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7987" y="3291126"/>
            <a:ext cx="794265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chemical interfacial energy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larger with steeper gradients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STEEP GRADIENTS RETARD DIFFUSION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517" y="998155"/>
            <a:ext cx="816899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/>
                <a:cs typeface="Arial"/>
              </a:rPr>
              <a:t>Most rapidly growing Fourier components have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infinitely small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62" y="2141762"/>
            <a:ext cx="1666945" cy="39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5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276413"/>
            <a:ext cx="8795907" cy="2002116"/>
          </a:xfrm>
          <a:prstGeom prst="rect">
            <a:avLst/>
          </a:prstGeom>
        </p:spPr>
      </p:pic>
      <p:pic>
        <p:nvPicPr>
          <p:cNvPr id="6" name="Picture 5" descr="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" y="2509899"/>
            <a:ext cx="3790611" cy="6199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2408" y="3353918"/>
            <a:ext cx="8536222" cy="3398479"/>
            <a:chOff x="272408" y="3353918"/>
            <a:chExt cx="8536222" cy="3398479"/>
          </a:xfrm>
        </p:grpSpPr>
        <p:pic>
          <p:nvPicPr>
            <p:cNvPr id="7" name="Picture 6" descr="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889" y="4982883"/>
              <a:ext cx="1798741" cy="1769514"/>
            </a:xfrm>
            <a:prstGeom prst="rect">
              <a:avLst/>
            </a:prstGeom>
          </p:spPr>
        </p:pic>
        <p:pic>
          <p:nvPicPr>
            <p:cNvPr id="8" name="Picture 7" descr="b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08" y="3353918"/>
              <a:ext cx="8262784" cy="152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51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2" y="1585595"/>
            <a:ext cx="8525235" cy="193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07" y="329316"/>
            <a:ext cx="8464083" cy="906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7397" y="67706"/>
            <a:ext cx="122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(1855)</a:t>
            </a: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07" y="3883618"/>
            <a:ext cx="3650872" cy="1772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9870" y="5863110"/>
            <a:ext cx="6389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Flux is proportional to the gradient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14" y="4131051"/>
            <a:ext cx="3551225" cy="13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6"/>
          <a:stretch/>
        </p:blipFill>
        <p:spPr>
          <a:xfrm>
            <a:off x="368015" y="467330"/>
            <a:ext cx="7259456" cy="1534788"/>
          </a:xfrm>
          <a:prstGeom prst="rect">
            <a:avLst/>
          </a:prstGeom>
        </p:spPr>
      </p:pic>
      <p:pic>
        <p:nvPicPr>
          <p:cNvPr id="3" name="Picture 2" descr="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4" y="2397311"/>
            <a:ext cx="5498304" cy="1143747"/>
          </a:xfrm>
          <a:prstGeom prst="rect">
            <a:avLst/>
          </a:prstGeom>
        </p:spPr>
      </p:pic>
      <p:pic>
        <p:nvPicPr>
          <p:cNvPr id="4" name="Picture 3" descr="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2" y="4384786"/>
            <a:ext cx="7418607" cy="17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ient_energ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552"/>
            <a:ext cx="5548923" cy="4910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7038" y="1923072"/>
            <a:ext cx="39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mpossible to avoid partitioning </a:t>
            </a:r>
            <a:r>
              <a:rPr lang="en-US" sz="2400" dirty="0" err="1" smtClean="0">
                <a:latin typeface="Arial"/>
                <a:cs typeface="Arial"/>
              </a:rPr>
              <a:t>substitutional</a:t>
            </a:r>
            <a:r>
              <a:rPr lang="en-US" sz="2400" dirty="0" smtClean="0">
                <a:latin typeface="Arial"/>
                <a:cs typeface="Arial"/>
              </a:rPr>
              <a:t> solutes if local equilibrium is demanded. 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1" y="148963"/>
            <a:ext cx="7418607" cy="17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077" y="1661360"/>
            <a:ext cx="7644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Current Opinion in Solid State and Materials Science, </a:t>
            </a:r>
          </a:p>
          <a:p>
            <a:r>
              <a:rPr lang="en-US" sz="4000" dirty="0" smtClean="0"/>
              <a:t>20 (2016) 396-400</a:t>
            </a:r>
          </a:p>
          <a:p>
            <a:endParaRPr lang="en-US" sz="4000" dirty="0"/>
          </a:p>
          <a:p>
            <a:r>
              <a:rPr lang="en-US" sz="4000" dirty="0" err="1" smtClean="0"/>
              <a:t>Physica</a:t>
            </a:r>
            <a:r>
              <a:rPr lang="en-US" sz="4000" dirty="0" smtClean="0"/>
              <a:t> </a:t>
            </a:r>
            <a:r>
              <a:rPr lang="en-US" sz="4000" dirty="0" smtClean="0"/>
              <a:t>Status Solidi (a)</a:t>
            </a:r>
          </a:p>
          <a:p>
            <a:r>
              <a:rPr lang="en-US" sz="4000" dirty="0" smtClean="0"/>
              <a:t>69 (1982) 745-750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3286" y="5447012"/>
            <a:ext cx="8763227" cy="8744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solidFill>
                  <a:srgbClr val="0000FF"/>
                </a:solidFill>
              </a:rPr>
              <a:t>www.phase-trans.msm.cam.ac.uk</a:t>
            </a:r>
            <a:endParaRPr lang="en-US" sz="44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80" y="298850"/>
            <a:ext cx="812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Conclusion: NPLE mode does not exist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21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 flipV="1">
            <a:off x="-149225" y="592138"/>
            <a:ext cx="12700" cy="127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Arc 4"/>
          <p:cNvSpPr>
            <a:spLocks/>
          </p:cNvSpPr>
          <p:nvPr/>
        </p:nvSpPr>
        <p:spPr bwMode="auto">
          <a:xfrm>
            <a:off x="3013075" y="2751138"/>
            <a:ext cx="1638300" cy="14478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>
            <a:off x="4651375" y="1747838"/>
            <a:ext cx="1625600" cy="24511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013075" y="858838"/>
            <a:ext cx="3276600" cy="4254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695575" y="2636838"/>
            <a:ext cx="92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556375" y="1582738"/>
            <a:ext cx="92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695575" y="2814638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581775" y="1824038"/>
            <a:ext cx="112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936875" y="5113338"/>
            <a:ext cx="166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6200775" y="5138738"/>
            <a:ext cx="14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105275" y="5278438"/>
            <a:ext cx="120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x</a:t>
            </a:r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181475" y="5113338"/>
            <a:ext cx="1588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 rot="16200000">
            <a:off x="190351" y="2770089"/>
            <a:ext cx="2989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Geneva" charset="0"/>
              </a:rPr>
              <a:t>Gibbs free energy per mole</a:t>
            </a:r>
            <a:endParaRPr lang="en-GB" dirty="0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863975" y="5621338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Composition</a:t>
            </a:r>
            <a:endParaRPr lang="en-GB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2974975" y="2674938"/>
            <a:ext cx="1143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6213475" y="1633538"/>
            <a:ext cx="101600" cy="114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4130675" y="4059238"/>
            <a:ext cx="114300" cy="1270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048000" y="3860800"/>
            <a:ext cx="3216275" cy="75723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2962275" y="3792538"/>
            <a:ext cx="127000" cy="127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6226175" y="4567238"/>
            <a:ext cx="114300" cy="1397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2483768" y="3645024"/>
            <a:ext cx="330200" cy="369888"/>
            <a:chOff x="672" y="3456"/>
            <a:chExt cx="208" cy="233"/>
          </a:xfrm>
        </p:grpSpPr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672" y="3456"/>
              <a:ext cx="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grpSp>
          <p:nvGrpSpPr>
            <p:cNvPr id="46106" name="Group 26"/>
            <p:cNvGrpSpPr>
              <a:grpSpLocks/>
            </p:cNvGrpSpPr>
            <p:nvPr/>
          </p:nvGrpSpPr>
          <p:grpSpPr bwMode="auto">
            <a:xfrm>
              <a:off x="768" y="3456"/>
              <a:ext cx="112" cy="233"/>
              <a:chOff x="1434" y="2245"/>
              <a:chExt cx="112" cy="233"/>
            </a:xfrm>
          </p:grpSpPr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1546" y="224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46108" name="Rectangle 28"/>
              <p:cNvSpPr>
                <a:spLocks noChangeArrowheads="1"/>
              </p:cNvSpPr>
              <p:nvPr/>
            </p:nvSpPr>
            <p:spPr bwMode="auto">
              <a:xfrm>
                <a:off x="1434" y="2309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GB"/>
              </a:p>
            </p:txBody>
          </p:sp>
        </p:grpSp>
      </p:grpSp>
      <p:grpSp>
        <p:nvGrpSpPr>
          <p:cNvPr id="46109" name="Group 29"/>
          <p:cNvGrpSpPr>
            <a:grpSpLocks/>
          </p:cNvGrpSpPr>
          <p:nvPr/>
        </p:nvGrpSpPr>
        <p:grpSpPr bwMode="auto">
          <a:xfrm>
            <a:off x="6444208" y="4437112"/>
            <a:ext cx="381000" cy="382588"/>
            <a:chOff x="4002" y="2805"/>
            <a:chExt cx="240" cy="241"/>
          </a:xfrm>
        </p:grpSpPr>
        <p:sp>
          <p:nvSpPr>
            <p:cNvPr id="46110" name="Rectangle 30"/>
            <p:cNvSpPr>
              <a:spLocks noChangeArrowheads="1"/>
            </p:cNvSpPr>
            <p:nvPr/>
          </p:nvSpPr>
          <p:spPr bwMode="auto">
            <a:xfrm>
              <a:off x="4002" y="2805"/>
              <a:ext cx="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  <a:latin typeface="Symbol" charset="0"/>
                </a:rPr>
                <a:t>m  </a:t>
              </a:r>
              <a:endParaRPr lang="en-GB" dirty="0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4242" y="281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GB" dirty="0"/>
            </a:p>
          </p:txBody>
        </p:sp>
        <p:sp>
          <p:nvSpPr>
            <p:cNvPr id="46112" name="Rectangle 32"/>
            <p:cNvSpPr>
              <a:spLocks noChangeArrowheads="1"/>
            </p:cNvSpPr>
            <p:nvPr/>
          </p:nvSpPr>
          <p:spPr bwMode="auto">
            <a:xfrm>
              <a:off x="4098" y="2885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Geneva" charset="0"/>
                </a:rPr>
                <a:t>B</a:t>
              </a:r>
              <a:endParaRPr lang="en-GB" dirty="0"/>
            </a:p>
          </p:txBody>
        </p:sp>
      </p:grp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4181475" y="4135438"/>
            <a:ext cx="12700" cy="939800"/>
            <a:chOff x="2634" y="2605"/>
            <a:chExt cx="8" cy="592"/>
          </a:xfrm>
        </p:grpSpPr>
        <p:sp>
          <p:nvSpPr>
            <p:cNvPr id="46114" name="Rectangle 34"/>
            <p:cNvSpPr>
              <a:spLocks noChangeArrowheads="1"/>
            </p:cNvSpPr>
            <p:nvPr/>
          </p:nvSpPr>
          <p:spPr bwMode="auto">
            <a:xfrm>
              <a:off x="2634" y="317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2634" y="312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2634" y="307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Rectangle 37"/>
            <p:cNvSpPr>
              <a:spLocks noChangeArrowheads="1"/>
            </p:cNvSpPr>
            <p:nvPr/>
          </p:nvSpPr>
          <p:spPr bwMode="auto">
            <a:xfrm>
              <a:off x="2634" y="302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2634" y="298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2634" y="293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2634" y="288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Rectangle 41"/>
            <p:cNvSpPr>
              <a:spLocks noChangeArrowheads="1"/>
            </p:cNvSpPr>
            <p:nvPr/>
          </p:nvSpPr>
          <p:spPr bwMode="auto">
            <a:xfrm>
              <a:off x="2634" y="2837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42"/>
            <p:cNvSpPr>
              <a:spLocks noChangeArrowheads="1"/>
            </p:cNvSpPr>
            <p:nvPr/>
          </p:nvSpPr>
          <p:spPr bwMode="auto">
            <a:xfrm>
              <a:off x="2634" y="2789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2634" y="2741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2634" y="2693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2634" y="2645"/>
              <a:ext cx="8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Rectangle 46"/>
            <p:cNvSpPr>
              <a:spLocks noChangeArrowheads="1"/>
            </p:cNvSpPr>
            <p:nvPr/>
          </p:nvSpPr>
          <p:spPr bwMode="auto">
            <a:xfrm>
              <a:off x="2634" y="2605"/>
              <a:ext cx="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2568575" y="2649538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6416675" y="1633538"/>
            <a:ext cx="131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Symbol" charset="0"/>
              </a:rPr>
              <a:t>m</a:t>
            </a:r>
            <a:endParaRPr lang="en-GB"/>
          </a:p>
        </p:txBody>
      </p: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3025775" y="4122738"/>
            <a:ext cx="1155700" cy="12700"/>
            <a:chOff x="1906" y="2597"/>
            <a:chExt cx="728" cy="8"/>
          </a:xfrm>
        </p:grpSpPr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261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 noChangeArrowheads="1"/>
            </p:cNvSpPr>
            <p:nvPr/>
          </p:nvSpPr>
          <p:spPr bwMode="auto">
            <a:xfrm>
              <a:off x="256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251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53"/>
            <p:cNvSpPr>
              <a:spLocks noChangeArrowheads="1"/>
            </p:cNvSpPr>
            <p:nvPr/>
          </p:nvSpPr>
          <p:spPr bwMode="auto">
            <a:xfrm>
              <a:off x="246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241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Rectangle 55"/>
            <p:cNvSpPr>
              <a:spLocks noChangeArrowheads="1"/>
            </p:cNvSpPr>
            <p:nvPr/>
          </p:nvSpPr>
          <p:spPr bwMode="auto">
            <a:xfrm>
              <a:off x="237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Rectangle 56"/>
            <p:cNvSpPr>
              <a:spLocks noChangeArrowheads="1"/>
            </p:cNvSpPr>
            <p:nvPr/>
          </p:nvSpPr>
          <p:spPr bwMode="auto">
            <a:xfrm>
              <a:off x="232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Rectangle 57"/>
            <p:cNvSpPr>
              <a:spLocks noChangeArrowheads="1"/>
            </p:cNvSpPr>
            <p:nvPr/>
          </p:nvSpPr>
          <p:spPr bwMode="auto">
            <a:xfrm>
              <a:off x="227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Rectangle 58"/>
            <p:cNvSpPr>
              <a:spLocks noChangeArrowheads="1"/>
            </p:cNvSpPr>
            <p:nvPr/>
          </p:nvSpPr>
          <p:spPr bwMode="auto">
            <a:xfrm>
              <a:off x="222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59"/>
            <p:cNvSpPr>
              <a:spLocks noChangeArrowheads="1"/>
            </p:cNvSpPr>
            <p:nvPr/>
          </p:nvSpPr>
          <p:spPr bwMode="auto">
            <a:xfrm>
              <a:off x="217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 noChangeArrowheads="1"/>
            </p:cNvSpPr>
            <p:nvPr/>
          </p:nvSpPr>
          <p:spPr bwMode="auto">
            <a:xfrm>
              <a:off x="2130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Rectangle 61"/>
            <p:cNvSpPr>
              <a:spLocks noChangeArrowheads="1"/>
            </p:cNvSpPr>
            <p:nvPr/>
          </p:nvSpPr>
          <p:spPr bwMode="auto">
            <a:xfrm>
              <a:off x="2082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Rectangle 62"/>
            <p:cNvSpPr>
              <a:spLocks noChangeArrowheads="1"/>
            </p:cNvSpPr>
            <p:nvPr/>
          </p:nvSpPr>
          <p:spPr bwMode="auto">
            <a:xfrm>
              <a:off x="2034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1986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Rectangle 64"/>
            <p:cNvSpPr>
              <a:spLocks noChangeArrowheads="1"/>
            </p:cNvSpPr>
            <p:nvPr/>
          </p:nvSpPr>
          <p:spPr bwMode="auto">
            <a:xfrm>
              <a:off x="1938" y="2597"/>
              <a:ext cx="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Rectangle 65"/>
            <p:cNvSpPr>
              <a:spLocks noChangeArrowheads="1"/>
            </p:cNvSpPr>
            <p:nvPr/>
          </p:nvSpPr>
          <p:spPr bwMode="auto">
            <a:xfrm>
              <a:off x="1906" y="259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2479675" y="4071938"/>
            <a:ext cx="481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G{x}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165304"/>
            <a:ext cx="5029200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9" y="620688"/>
            <a:ext cx="89135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Teaching\Part.II\C9\a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6295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6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:\Teaching\Part.II\C9\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2006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F:\Teaching\Part.II\C9\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334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2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0" descr="F:\Teaching\Part.II\C9\a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6864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031" descr="F:\Teaching\Part.II\C9\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76738"/>
            <a:ext cx="64008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0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F:\Teaching\Part.II\C9\a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905000"/>
            <a:ext cx="28146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12" descr="F:\Teaching\Part.II\C9\a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5725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3" descr="F:\Teaching\Part.II\C9\a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5800"/>
            <a:ext cx="4038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0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:\Teaching\Part.II\C9\a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4800"/>
            <a:ext cx="89725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5" descr="F:\Teaching\Part.II\C9\a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0775"/>
            <a:ext cx="53530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184</Words>
  <Application>Microsoft Macintosh PowerPoint</Application>
  <PresentationFormat>On-screen Show (4:3)</PresentationFormat>
  <Paragraphs>59</Paragraphs>
  <Slides>22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Unresolved issues: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Unresolved issues in the theory of solid-state phase transformations and associated experimental techniques  </dc:title>
  <dc:creator>gjgh</dc:creator>
  <cp:lastModifiedBy>gjgh</cp:lastModifiedBy>
  <cp:revision>65</cp:revision>
  <dcterms:created xsi:type="dcterms:W3CDTF">2015-04-30T13:54:51Z</dcterms:created>
  <dcterms:modified xsi:type="dcterms:W3CDTF">2018-11-20T11:26:30Z</dcterms:modified>
</cp:coreProperties>
</file>