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73" r:id="rId5"/>
    <p:sldMasterId id="2147483785" r:id="rId6"/>
  </p:sldMasterIdLst>
  <p:notesMasterIdLst>
    <p:notesMasterId r:id="rId78"/>
  </p:notesMasterIdLst>
  <p:sldIdLst>
    <p:sldId id="326" r:id="rId7"/>
    <p:sldId id="328" r:id="rId8"/>
    <p:sldId id="386" r:id="rId9"/>
    <p:sldId id="342" r:id="rId10"/>
    <p:sldId id="329" r:id="rId11"/>
    <p:sldId id="330" r:id="rId12"/>
    <p:sldId id="345" r:id="rId13"/>
    <p:sldId id="387" r:id="rId14"/>
    <p:sldId id="347" r:id="rId15"/>
    <p:sldId id="343" r:id="rId16"/>
    <p:sldId id="344" r:id="rId17"/>
    <p:sldId id="348" r:id="rId18"/>
    <p:sldId id="312" r:id="rId19"/>
    <p:sldId id="362" r:id="rId20"/>
    <p:sldId id="363" r:id="rId21"/>
    <p:sldId id="365" r:id="rId22"/>
    <p:sldId id="360" r:id="rId23"/>
    <p:sldId id="355" r:id="rId24"/>
    <p:sldId id="315" r:id="rId25"/>
    <p:sldId id="356" r:id="rId26"/>
    <p:sldId id="357" r:id="rId27"/>
    <p:sldId id="339" r:id="rId28"/>
    <p:sldId id="341" r:id="rId29"/>
    <p:sldId id="352" r:id="rId30"/>
    <p:sldId id="353" r:id="rId31"/>
    <p:sldId id="354" r:id="rId32"/>
    <p:sldId id="301" r:id="rId33"/>
    <p:sldId id="302" r:id="rId34"/>
    <p:sldId id="300" r:id="rId35"/>
    <p:sldId id="310" r:id="rId36"/>
    <p:sldId id="303" r:id="rId37"/>
    <p:sldId id="316" r:id="rId38"/>
    <p:sldId id="319" r:id="rId39"/>
    <p:sldId id="318" r:id="rId40"/>
    <p:sldId id="320" r:id="rId41"/>
    <p:sldId id="321" r:id="rId42"/>
    <p:sldId id="364" r:id="rId43"/>
    <p:sldId id="396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66" r:id="rId53"/>
    <p:sldId id="367" r:id="rId54"/>
    <p:sldId id="368" r:id="rId55"/>
    <p:sldId id="37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79" r:id="rId64"/>
    <p:sldId id="380" r:id="rId65"/>
    <p:sldId id="381" r:id="rId66"/>
    <p:sldId id="382" r:id="rId67"/>
    <p:sldId id="383" r:id="rId68"/>
    <p:sldId id="384" r:id="rId69"/>
    <p:sldId id="385" r:id="rId70"/>
    <p:sldId id="397" r:id="rId71"/>
    <p:sldId id="398" r:id="rId72"/>
    <p:sldId id="399" r:id="rId73"/>
    <p:sldId id="400" r:id="rId74"/>
    <p:sldId id="401" r:id="rId75"/>
    <p:sldId id="402" r:id="rId76"/>
    <p:sldId id="403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105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BF7147F-1A86-A842-AAB9-79DF286DB667}" type="datetime1">
              <a:rPr lang="en-US"/>
              <a:pPr>
                <a:defRPr/>
              </a:pPr>
              <a:t>12/03/18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272E697-3A24-DE4F-9BF0-3D02A3B22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15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682285-0965-8049-BB62-7897161A588E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B5CF4-F5E1-1B4B-B354-CC5CDB9051FE}" type="slidenum">
              <a:rPr lang="en-US"/>
              <a:pPr/>
              <a:t>12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5E3D48B-7FCA-694F-A0E3-D2D6ECCB1963}" type="slidenum">
              <a:rPr lang="en-US" sz="1200">
                <a:latin typeface="Calibri" charset="0"/>
              </a:rPr>
              <a:pPr algn="r" eaLnBrk="1" hangingPunct="1"/>
              <a:t>13</a:t>
            </a:fld>
            <a:endParaRPr lang="en-US" sz="1200">
              <a:latin typeface="Calibri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BD4514-EC8C-E34E-AA2E-59E12139EDF6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94515-B032-B64F-AA0C-6D9D2E4B9357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96995-2F6F-EA43-9EDE-9170946D842D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13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67237" cy="3427413"/>
          </a:xfrm>
          <a:solidFill>
            <a:srgbClr val="FFFFFF"/>
          </a:solidFill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360651-8103-5346-9449-0FF98148846E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B6FD719-28FE-B849-80C2-829FA0EFD4AE}" type="slidenum">
              <a:rPr lang="en-US" sz="1200"/>
              <a:pPr algn="r" defTabSz="914400"/>
              <a:t>25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934C02-AF53-B744-9775-835111D7CB19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ln w="12700" cap="flat">
            <a:solidFill>
              <a:schemeClr val="tx1"/>
            </a:solidFill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63606F-FF27-A840-994F-4FF01CD293B0}" type="slidenum">
              <a:rPr lang="en-GB" sz="1200" b="0"/>
              <a:pPr/>
              <a:t>47</a:t>
            </a:fld>
            <a:endParaRPr lang="en-GB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E952E3-B584-5F48-8104-FDD114DA0097}" type="slidenum">
              <a:rPr lang="en-GB" sz="1200" b="0"/>
              <a:pPr/>
              <a:t>48</a:t>
            </a:fld>
            <a:endParaRPr lang="en-GB" sz="1200" b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8D410B-1F7A-584B-94A6-BECA22CE207F}" type="slidenum">
              <a:rPr lang="en-GB" sz="1200" b="0"/>
              <a:pPr/>
              <a:t>49</a:t>
            </a:fld>
            <a:endParaRPr lang="en-GB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8918F07-15F9-8B4E-90A7-3C800AF3A12F}" type="slidenum">
              <a:rPr lang="en-GB" sz="1200">
                <a:latin typeface="Times New Roman" charset="0"/>
              </a:rPr>
              <a:pPr/>
              <a:t>50</a:t>
            </a:fld>
            <a:endParaRPr lang="en-GB" sz="120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6DD3589-D8E3-9642-8291-7887E0BEB333}" type="slidenum">
              <a:rPr lang="en-GB" sz="1200">
                <a:latin typeface="Times New Roman" charset="0"/>
              </a:rPr>
              <a:pPr/>
              <a:t>53</a:t>
            </a:fld>
            <a:endParaRPr lang="en-GB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0F80CC-B337-6B49-9227-36553067525F}" type="slidenum">
              <a:rPr lang="en-GB" sz="1200">
                <a:latin typeface="Times New Roman" charset="0"/>
              </a:rPr>
              <a:pPr/>
              <a:t>54</a:t>
            </a:fld>
            <a:endParaRPr lang="en-GB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6186161-9013-C849-9121-7A8BD3891175}" type="slidenum">
              <a:rPr lang="en-GB" sz="1200">
                <a:latin typeface="Times New Roman" charset="0"/>
              </a:rPr>
              <a:pPr algn="r"/>
              <a:t>55</a:t>
            </a:fld>
            <a:endParaRPr lang="en-GB" sz="12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F01BC0-A1F6-3E41-B85D-95102C80D6BF}" type="slidenum">
              <a:rPr lang="en-GB" sz="1200">
                <a:latin typeface="Times New Roman" charset="0"/>
              </a:rPr>
              <a:pPr/>
              <a:t>56</a:t>
            </a:fld>
            <a:endParaRPr lang="en-GB" sz="12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B7A0E29-DF08-3844-9155-50092C249536}" type="slidenum">
              <a:rPr lang="en-GB" sz="1200">
                <a:latin typeface="Times New Roman" charset="0"/>
              </a:rPr>
              <a:pPr/>
              <a:t>57</a:t>
            </a:fld>
            <a:endParaRPr lang="en-GB" sz="120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E0396B-2379-0E4D-A5AB-A176F6D105C1}" type="slidenum">
              <a:rPr lang="en-GB" sz="1200">
                <a:latin typeface="Times New Roman" charset="0"/>
              </a:rPr>
              <a:pPr/>
              <a:t>58</a:t>
            </a:fld>
            <a:endParaRPr lang="en-GB" sz="12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C75355-AE1D-AD44-9E38-96C80D403175}" type="slidenum">
              <a:rPr lang="en-GB" sz="1200">
                <a:latin typeface="Times New Roman" charset="0"/>
              </a:rPr>
              <a:pPr/>
              <a:t>59</a:t>
            </a:fld>
            <a:endParaRPr lang="en-GB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379FA34-9FBB-E045-8273-26CC114398BD}" type="slidenum">
              <a:rPr lang="en-GB" sz="1200">
                <a:latin typeface="Times New Roman" charset="0"/>
              </a:rPr>
              <a:pPr/>
              <a:t>60</a:t>
            </a:fld>
            <a:endParaRPr lang="en-GB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2369F1-F297-3A4F-8032-57F1AEDE1C78}" type="slidenum">
              <a:rPr lang="en-GB" sz="1200">
                <a:latin typeface="Times New Roman" charset="0"/>
              </a:rPr>
              <a:pPr/>
              <a:t>61</a:t>
            </a:fld>
            <a:endParaRPr lang="en-GB" sz="1200">
              <a:latin typeface="Times New Roman" charset="0"/>
            </a:endParaRPr>
          </a:p>
        </p:txBody>
      </p:sp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EAA73BD-6C33-2549-AC82-F78376C01F99}" type="slidenum">
              <a:rPr lang="en-US" sz="1200">
                <a:latin typeface="Arial" charset="0"/>
              </a:rPr>
              <a:pPr algn="r"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D4C6575-CAE4-384B-BAA1-DD428502FD16}" type="slidenum">
              <a:rPr lang="en-GB" sz="1200">
                <a:latin typeface="Times New Roman" charset="0"/>
              </a:rPr>
              <a:pPr/>
              <a:t>63</a:t>
            </a:fld>
            <a:endParaRPr lang="en-GB" sz="1200">
              <a:latin typeface="Times New Roman" charset="0"/>
            </a:endParaRPr>
          </a:p>
        </p:txBody>
      </p:sp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C94C16A-6214-004B-BF65-501211EBD8FD}" type="slidenum">
              <a:rPr lang="en-US" sz="1200">
                <a:latin typeface="Arial" charset="0"/>
              </a:rPr>
              <a:pPr algn="r"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6F19C19-C188-7042-A28D-A840E6D3A0FF}" type="slidenum">
              <a:rPr lang="en-GB" sz="1200">
                <a:latin typeface="Times New Roman" charset="0"/>
              </a:rPr>
              <a:pPr/>
              <a:t>64</a:t>
            </a:fld>
            <a:endParaRPr lang="en-GB" sz="1200">
              <a:latin typeface="Times New Roman" charset="0"/>
            </a:endParaRPr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0D1DA8B-CB32-0F47-967A-8622AE127535}" type="slidenum">
              <a:rPr lang="en-US" sz="1200">
                <a:latin typeface="Arial" charset="0"/>
              </a:rPr>
              <a:pPr algn="r"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E2DE75-32E7-D64E-BB1D-46BF41B1EFF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92835-B4C3-2F43-A32E-924E80A90338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CF385E-08E2-664D-86C7-047351F29750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ADC71A-0B3C-034F-9FE3-A88D67878502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AF383-0B1E-0842-83C8-4BE62B9DD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9883-BC1E-724C-8A4E-07F389691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9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AC706-9AEF-4C43-8757-1A56768B0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5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762EF2-5906-6D4F-BA6C-60A29287B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1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679EE80-C4FF-E340-AEC2-90318706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4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1939276-D702-504A-A956-67F425574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F896594-A427-7041-AF1E-9EBF35C08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1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FDD495-B35B-364B-A84E-21D98A74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6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C57771B-985F-744D-99BD-1677AFD47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3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907232-6522-A940-8723-37ABCDD34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5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B28842B-0CD2-D34A-9F38-6A75C1E3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2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39889-361D-134C-96E0-E38FE8296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8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1BBF7C-E2E5-2F41-B79C-06B5FCB07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7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D2D0B59-0D9B-A545-9D8C-5498D92FF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5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1251FF-CCB1-D846-BC78-5A9A73D0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7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AD7362C-648A-474D-A207-9441C76F9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28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5A6EAF-782C-4542-95BE-6283126D0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9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DD6F05-0590-2D49-BD64-FF386923A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8ED8B96-79AC-0D4C-8636-97DB94188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15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B11E69D-73A8-C947-B37A-9D0F3EAAB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1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C814A7A-FF04-3B45-AF75-BF5A4DA61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63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1B87DE-7D5D-3D49-AF53-04F33A37E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9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2C74-3E3E-7741-A69C-DE3675030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40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6F00DE-1425-BA4C-BBF5-BF7668ACA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9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CF4B68-526C-7A47-B788-6F5EC6F8A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4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B5CF95-F3F9-434E-AEF3-CD538E903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2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E35F90-88CF-4647-A59F-61FEB803E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1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C092CF8-25C0-8446-ACD6-8F4CF7404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5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28BD20F-9BFF-754E-B50C-E536D7D5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6C761D-0DED-CA4F-82CA-45E25095D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5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E28C81F-0693-3741-9410-FFA604F7B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62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29CA90-7E64-174C-A296-EF134B878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09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050798-B2F5-7C4C-8C53-B3B58AAA7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0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56EFC-6729-5141-8E78-C56D7171C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34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B3B7AA-331A-7546-91B5-6018C5C77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4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80579D-60E1-A140-8B6C-03EB05659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82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479AAC-142E-104D-BAEA-CCA680DBA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21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B143688-2DA8-EF48-A014-843E0793A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0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D2BC5CB-1F58-9E49-97CC-5E847DC8F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5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31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02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9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64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38DC8-8AFD-E447-A74F-CBCC77667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38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74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85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1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46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232B-0307-B640-B16B-BBB66107A4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9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BC74-9A84-6B4D-92C6-29680666B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90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096FA-5DA6-4841-B928-C8FD308837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162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5983-D132-7643-AFE1-C53BCDE0D0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0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FE67B-461B-D145-9608-63D92475D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4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7189-C779-3C44-B9B8-E2A187C129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73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DF94-F3DA-2E4E-983C-4D77AFB426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78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D117D-A94B-EC42-9A6A-19B97433A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195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3824-3E33-7E49-ADF7-8D19E25FE8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792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9D78-E7D6-3645-9C53-B9264384F5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45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D3EBC-B38F-AF46-9711-9CB49554A3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91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BE77E-0637-8041-BF6F-8456680142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2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A1993-872D-7249-BCAB-5B11B4B05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D8412-D707-A443-9DE5-E9DAF7A3F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4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560F4-32D2-E04D-B55A-8477B6826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8331EE3-4870-D04D-8F55-1CEC405E9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65D5343D-28A9-9E45-AD90-33E39973A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C99BCA6-2A9D-8E4D-9626-E3619C38D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280EEF04-D3AD-EF46-BDAE-50D0C0500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1D99AFBA-F934-F749-8231-9F61EF29ED2A}" type="slidenum">
              <a:rPr lang="en-US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9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34CDBB71-E8C6-3040-A972-86AF78547EE0}" type="slidenum">
              <a:rPr lang="en-US">
                <a:solidFill>
                  <a:srgbClr val="000000"/>
                </a:solidFill>
                <a:latin typeface="Times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3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dirty="0" smtClean="0">
                <a:solidFill>
                  <a:srgbClr val="0000FF"/>
                </a:solidFill>
              </a:rPr>
              <a:t>Complete </a:t>
            </a:r>
            <a:r>
              <a:rPr lang="en-US" sz="4800" dirty="0">
                <a:solidFill>
                  <a:srgbClr val="0000FF"/>
                </a:solidFill>
              </a:rPr>
              <a:t>theory for </a:t>
            </a:r>
            <a:r>
              <a:rPr lang="en-US" sz="4800" dirty="0" err="1" smtClean="0">
                <a:solidFill>
                  <a:srgbClr val="0000FF"/>
                </a:solidFill>
              </a:rPr>
              <a:t>displacive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>
                <a:solidFill>
                  <a:srgbClr val="0000FF"/>
                </a:solidFill>
              </a:rPr>
              <a:t>transformations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827584" y="2204864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 smtClean="0"/>
              <a:t>www.phase-trans.msm.cam.ac.uk</a:t>
            </a:r>
            <a:endParaRPr lang="en-US" sz="4000" dirty="0"/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4" y="4273281"/>
            <a:ext cx="1765300" cy="1765300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32" y="3871187"/>
            <a:ext cx="3733800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Line 2"/>
          <p:cNvSpPr>
            <a:spLocks noChangeShapeType="1"/>
          </p:cNvSpPr>
          <p:nvPr/>
        </p:nvSpPr>
        <p:spPr bwMode="auto">
          <a:xfrm flipH="1" flipV="1">
            <a:off x="-339725" y="1588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6" name="Line 3"/>
          <p:cNvSpPr>
            <a:spLocks noChangeShapeType="1"/>
          </p:cNvSpPr>
          <p:nvPr/>
        </p:nvSpPr>
        <p:spPr bwMode="auto">
          <a:xfrm flipH="1" flipV="1">
            <a:off x="-339725" y="1588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249" name="Group 105"/>
          <p:cNvGrpSpPr>
            <a:grpSpLocks/>
          </p:cNvGrpSpPr>
          <p:nvPr/>
        </p:nvGrpSpPr>
        <p:grpSpPr bwMode="auto">
          <a:xfrm>
            <a:off x="1743075" y="992188"/>
            <a:ext cx="1471613" cy="1985962"/>
            <a:chOff x="1098" y="625"/>
            <a:chExt cx="927" cy="1251"/>
          </a:xfrm>
        </p:grpSpPr>
        <p:sp>
          <p:nvSpPr>
            <p:cNvPr id="103531" name="Freeform 6"/>
            <p:cNvSpPr>
              <a:spLocks/>
            </p:cNvSpPr>
            <p:nvPr/>
          </p:nvSpPr>
          <p:spPr bwMode="auto">
            <a:xfrm>
              <a:off x="1210" y="673"/>
              <a:ext cx="720" cy="912"/>
            </a:xfrm>
            <a:custGeom>
              <a:avLst/>
              <a:gdLst>
                <a:gd name="T0" fmla="*/ 0 w 720"/>
                <a:gd name="T1" fmla="*/ 912 h 912"/>
                <a:gd name="T2" fmla="*/ 720 w 720"/>
                <a:gd name="T3" fmla="*/ 672 h 912"/>
                <a:gd name="T4" fmla="*/ 720 w 720"/>
                <a:gd name="T5" fmla="*/ 0 h 912"/>
                <a:gd name="T6" fmla="*/ 0 w 720"/>
                <a:gd name="T7" fmla="*/ 240 h 912"/>
                <a:gd name="T8" fmla="*/ 0 w 720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912">
                  <a:moveTo>
                    <a:pt x="0" y="912"/>
                  </a:moveTo>
                  <a:lnTo>
                    <a:pt x="720" y="672"/>
                  </a:lnTo>
                  <a:lnTo>
                    <a:pt x="720" y="0"/>
                  </a:lnTo>
                  <a:lnTo>
                    <a:pt x="0" y="24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2" name="Rectangle 39"/>
            <p:cNvSpPr>
              <a:spLocks noChangeArrowheads="1"/>
            </p:cNvSpPr>
            <p:nvPr/>
          </p:nvSpPr>
          <p:spPr bwMode="auto">
            <a:xfrm>
              <a:off x="1346" y="1073"/>
              <a:ext cx="4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Austenite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3" name="Rectangle 68"/>
            <p:cNvSpPr>
              <a:spLocks noChangeArrowheads="1"/>
            </p:cNvSpPr>
            <p:nvPr/>
          </p:nvSpPr>
          <p:spPr bwMode="auto">
            <a:xfrm>
              <a:off x="1298" y="1761"/>
              <a:ext cx="1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(a)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4" name="Rectangle 71"/>
            <p:cNvSpPr>
              <a:spLocks noChangeArrowheads="1"/>
            </p:cNvSpPr>
            <p:nvPr/>
          </p:nvSpPr>
          <p:spPr bwMode="auto">
            <a:xfrm>
              <a:off x="1098" y="857"/>
              <a:ext cx="7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5" name="Rectangle 72"/>
            <p:cNvSpPr>
              <a:spLocks noChangeArrowheads="1"/>
            </p:cNvSpPr>
            <p:nvPr/>
          </p:nvSpPr>
          <p:spPr bwMode="auto">
            <a:xfrm>
              <a:off x="1122" y="1513"/>
              <a:ext cx="5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6" name="Rectangle 73"/>
            <p:cNvSpPr>
              <a:spLocks noChangeArrowheads="1"/>
            </p:cNvSpPr>
            <p:nvPr/>
          </p:nvSpPr>
          <p:spPr bwMode="auto">
            <a:xfrm>
              <a:off x="1970" y="1289"/>
              <a:ext cx="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7" name="Rectangle 74"/>
            <p:cNvSpPr>
              <a:spLocks noChangeArrowheads="1"/>
            </p:cNvSpPr>
            <p:nvPr/>
          </p:nvSpPr>
          <p:spPr bwMode="auto">
            <a:xfrm>
              <a:off x="1962" y="625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6256" name="Group 112"/>
          <p:cNvGrpSpPr>
            <a:grpSpLocks/>
          </p:cNvGrpSpPr>
          <p:nvPr/>
        </p:nvGrpSpPr>
        <p:grpSpPr bwMode="auto">
          <a:xfrm>
            <a:off x="1997075" y="3176588"/>
            <a:ext cx="4386263" cy="2963862"/>
            <a:chOff x="1258" y="2001"/>
            <a:chExt cx="2763" cy="1867"/>
          </a:xfrm>
        </p:grpSpPr>
        <p:sp>
          <p:nvSpPr>
            <p:cNvPr id="103485" name="Freeform 7"/>
            <p:cNvSpPr>
              <a:spLocks/>
            </p:cNvSpPr>
            <p:nvPr/>
          </p:nvSpPr>
          <p:spPr bwMode="auto">
            <a:xfrm>
              <a:off x="1994" y="2577"/>
              <a:ext cx="816" cy="672"/>
            </a:xfrm>
            <a:custGeom>
              <a:avLst/>
              <a:gdLst>
                <a:gd name="T0" fmla="*/ 0 w 816"/>
                <a:gd name="T1" fmla="*/ 672 h 672"/>
                <a:gd name="T2" fmla="*/ 96 w 816"/>
                <a:gd name="T3" fmla="*/ 576 h 672"/>
                <a:gd name="T4" fmla="*/ 0 w 816"/>
                <a:gd name="T5" fmla="*/ 480 h 672"/>
                <a:gd name="T6" fmla="*/ 96 w 816"/>
                <a:gd name="T7" fmla="*/ 384 h 672"/>
                <a:gd name="T8" fmla="*/ 0 w 816"/>
                <a:gd name="T9" fmla="*/ 288 h 672"/>
                <a:gd name="T10" fmla="*/ 96 w 816"/>
                <a:gd name="T11" fmla="*/ 192 h 672"/>
                <a:gd name="T12" fmla="*/ 0 w 816"/>
                <a:gd name="T13" fmla="*/ 96 h 672"/>
                <a:gd name="T14" fmla="*/ 96 w 816"/>
                <a:gd name="T15" fmla="*/ 0 h 672"/>
                <a:gd name="T16" fmla="*/ 816 w 816"/>
                <a:gd name="T17" fmla="*/ 0 h 672"/>
                <a:gd name="T18" fmla="*/ 720 w 816"/>
                <a:gd name="T19" fmla="*/ 96 h 672"/>
                <a:gd name="T20" fmla="*/ 816 w 816"/>
                <a:gd name="T21" fmla="*/ 192 h 672"/>
                <a:gd name="T22" fmla="*/ 720 w 816"/>
                <a:gd name="T23" fmla="*/ 288 h 672"/>
                <a:gd name="T24" fmla="*/ 816 w 816"/>
                <a:gd name="T25" fmla="*/ 384 h 672"/>
                <a:gd name="T26" fmla="*/ 720 w 816"/>
                <a:gd name="T27" fmla="*/ 480 h 672"/>
                <a:gd name="T28" fmla="*/ 816 w 816"/>
                <a:gd name="T29" fmla="*/ 576 h 672"/>
                <a:gd name="T30" fmla="*/ 720 w 816"/>
                <a:gd name="T31" fmla="*/ 672 h 672"/>
                <a:gd name="T32" fmla="*/ 0 w 816"/>
                <a:gd name="T33" fmla="*/ 672 h 6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6" h="672">
                  <a:moveTo>
                    <a:pt x="0" y="672"/>
                  </a:moveTo>
                  <a:lnTo>
                    <a:pt x="96" y="576"/>
                  </a:lnTo>
                  <a:lnTo>
                    <a:pt x="0" y="480"/>
                  </a:lnTo>
                  <a:lnTo>
                    <a:pt x="96" y="384"/>
                  </a:lnTo>
                  <a:lnTo>
                    <a:pt x="0" y="288"/>
                  </a:lnTo>
                  <a:lnTo>
                    <a:pt x="96" y="192"/>
                  </a:lnTo>
                  <a:lnTo>
                    <a:pt x="0" y="96"/>
                  </a:lnTo>
                  <a:lnTo>
                    <a:pt x="96" y="0"/>
                  </a:lnTo>
                  <a:lnTo>
                    <a:pt x="816" y="0"/>
                  </a:lnTo>
                  <a:lnTo>
                    <a:pt x="720" y="96"/>
                  </a:lnTo>
                  <a:lnTo>
                    <a:pt x="816" y="192"/>
                  </a:lnTo>
                  <a:lnTo>
                    <a:pt x="720" y="288"/>
                  </a:lnTo>
                  <a:lnTo>
                    <a:pt x="816" y="384"/>
                  </a:lnTo>
                  <a:lnTo>
                    <a:pt x="720" y="480"/>
                  </a:lnTo>
                  <a:lnTo>
                    <a:pt x="816" y="576"/>
                  </a:lnTo>
                  <a:lnTo>
                    <a:pt x="720" y="672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86" name="Group 9"/>
            <p:cNvGrpSpPr>
              <a:grpSpLocks/>
            </p:cNvGrpSpPr>
            <p:nvPr/>
          </p:nvGrpSpPr>
          <p:grpSpPr bwMode="auto">
            <a:xfrm>
              <a:off x="1994" y="2673"/>
              <a:ext cx="720" cy="8"/>
              <a:chOff x="1994" y="2673"/>
              <a:chExt cx="720" cy="8"/>
            </a:xfrm>
          </p:grpSpPr>
          <p:sp>
            <p:nvSpPr>
              <p:cNvPr id="103527" name="Rectangle 10"/>
              <p:cNvSpPr>
                <a:spLocks noChangeArrowheads="1"/>
              </p:cNvSpPr>
              <p:nvPr/>
            </p:nvSpPr>
            <p:spPr bwMode="auto">
              <a:xfrm>
                <a:off x="1994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8" name="Rectangle 11"/>
              <p:cNvSpPr>
                <a:spLocks noChangeArrowheads="1"/>
              </p:cNvSpPr>
              <p:nvPr/>
            </p:nvSpPr>
            <p:spPr bwMode="auto">
              <a:xfrm>
                <a:off x="2202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9" name="Rectangle 12"/>
              <p:cNvSpPr>
                <a:spLocks noChangeArrowheads="1"/>
              </p:cNvSpPr>
              <p:nvPr/>
            </p:nvSpPr>
            <p:spPr bwMode="auto">
              <a:xfrm>
                <a:off x="2410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30" name="Rectangle 13"/>
              <p:cNvSpPr>
                <a:spLocks noChangeArrowheads="1"/>
              </p:cNvSpPr>
              <p:nvPr/>
            </p:nvSpPr>
            <p:spPr bwMode="auto">
              <a:xfrm>
                <a:off x="2618" y="2673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87" name="Group 14"/>
            <p:cNvGrpSpPr>
              <a:grpSpLocks/>
            </p:cNvGrpSpPr>
            <p:nvPr/>
          </p:nvGrpSpPr>
          <p:grpSpPr bwMode="auto">
            <a:xfrm>
              <a:off x="1994" y="2865"/>
              <a:ext cx="720" cy="8"/>
              <a:chOff x="1994" y="2865"/>
              <a:chExt cx="720" cy="8"/>
            </a:xfrm>
          </p:grpSpPr>
          <p:sp>
            <p:nvSpPr>
              <p:cNvPr id="103523" name="Rectangle 15"/>
              <p:cNvSpPr>
                <a:spLocks noChangeArrowheads="1"/>
              </p:cNvSpPr>
              <p:nvPr/>
            </p:nvSpPr>
            <p:spPr bwMode="auto">
              <a:xfrm>
                <a:off x="1994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4" name="Rectangle 16"/>
              <p:cNvSpPr>
                <a:spLocks noChangeArrowheads="1"/>
              </p:cNvSpPr>
              <p:nvPr/>
            </p:nvSpPr>
            <p:spPr bwMode="auto">
              <a:xfrm>
                <a:off x="2202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5" name="Rectangle 17"/>
              <p:cNvSpPr>
                <a:spLocks noChangeArrowheads="1"/>
              </p:cNvSpPr>
              <p:nvPr/>
            </p:nvSpPr>
            <p:spPr bwMode="auto">
              <a:xfrm>
                <a:off x="2410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6" name="Rectangle 18"/>
              <p:cNvSpPr>
                <a:spLocks noChangeArrowheads="1"/>
              </p:cNvSpPr>
              <p:nvPr/>
            </p:nvSpPr>
            <p:spPr bwMode="auto">
              <a:xfrm>
                <a:off x="2618" y="2865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88" name="Group 19"/>
            <p:cNvGrpSpPr>
              <a:grpSpLocks/>
            </p:cNvGrpSpPr>
            <p:nvPr/>
          </p:nvGrpSpPr>
          <p:grpSpPr bwMode="auto">
            <a:xfrm>
              <a:off x="1994" y="3057"/>
              <a:ext cx="720" cy="8"/>
              <a:chOff x="1994" y="3057"/>
              <a:chExt cx="720" cy="8"/>
            </a:xfrm>
          </p:grpSpPr>
          <p:sp>
            <p:nvSpPr>
              <p:cNvPr id="103519" name="Rectangle 20"/>
              <p:cNvSpPr>
                <a:spLocks noChangeArrowheads="1"/>
              </p:cNvSpPr>
              <p:nvPr/>
            </p:nvSpPr>
            <p:spPr bwMode="auto">
              <a:xfrm>
                <a:off x="1994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0" name="Rectangle 21"/>
              <p:cNvSpPr>
                <a:spLocks noChangeArrowheads="1"/>
              </p:cNvSpPr>
              <p:nvPr/>
            </p:nvSpPr>
            <p:spPr bwMode="auto">
              <a:xfrm>
                <a:off x="2202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1" name="Rectangle 22"/>
              <p:cNvSpPr>
                <a:spLocks noChangeArrowheads="1"/>
              </p:cNvSpPr>
              <p:nvPr/>
            </p:nvSpPr>
            <p:spPr bwMode="auto">
              <a:xfrm>
                <a:off x="2410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2" name="Rectangle 23"/>
              <p:cNvSpPr>
                <a:spLocks noChangeArrowheads="1"/>
              </p:cNvSpPr>
              <p:nvPr/>
            </p:nvSpPr>
            <p:spPr bwMode="auto">
              <a:xfrm>
                <a:off x="2618" y="3057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89" name="Group 24"/>
            <p:cNvGrpSpPr>
              <a:grpSpLocks/>
            </p:cNvGrpSpPr>
            <p:nvPr/>
          </p:nvGrpSpPr>
          <p:grpSpPr bwMode="auto">
            <a:xfrm>
              <a:off x="2090" y="2961"/>
              <a:ext cx="720" cy="8"/>
              <a:chOff x="2090" y="2961"/>
              <a:chExt cx="720" cy="8"/>
            </a:xfrm>
          </p:grpSpPr>
          <p:sp>
            <p:nvSpPr>
              <p:cNvPr id="103515" name="Rectangle 25"/>
              <p:cNvSpPr>
                <a:spLocks noChangeArrowheads="1"/>
              </p:cNvSpPr>
              <p:nvPr/>
            </p:nvSpPr>
            <p:spPr bwMode="auto">
              <a:xfrm>
                <a:off x="2090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6" name="Rectangle 26"/>
              <p:cNvSpPr>
                <a:spLocks noChangeArrowheads="1"/>
              </p:cNvSpPr>
              <p:nvPr/>
            </p:nvSpPr>
            <p:spPr bwMode="auto">
              <a:xfrm>
                <a:off x="2298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7" name="Rectangle 27"/>
              <p:cNvSpPr>
                <a:spLocks noChangeArrowheads="1"/>
              </p:cNvSpPr>
              <p:nvPr/>
            </p:nvSpPr>
            <p:spPr bwMode="auto">
              <a:xfrm>
                <a:off x="2506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8" name="Rectangle 28"/>
              <p:cNvSpPr>
                <a:spLocks noChangeArrowheads="1"/>
              </p:cNvSpPr>
              <p:nvPr/>
            </p:nvSpPr>
            <p:spPr bwMode="auto">
              <a:xfrm>
                <a:off x="2714" y="2961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90" name="Group 29"/>
            <p:cNvGrpSpPr>
              <a:grpSpLocks/>
            </p:cNvGrpSpPr>
            <p:nvPr/>
          </p:nvGrpSpPr>
          <p:grpSpPr bwMode="auto">
            <a:xfrm>
              <a:off x="2090" y="2769"/>
              <a:ext cx="720" cy="8"/>
              <a:chOff x="2090" y="2769"/>
              <a:chExt cx="720" cy="8"/>
            </a:xfrm>
          </p:grpSpPr>
          <p:sp>
            <p:nvSpPr>
              <p:cNvPr id="103511" name="Rectangle 30"/>
              <p:cNvSpPr>
                <a:spLocks noChangeArrowheads="1"/>
              </p:cNvSpPr>
              <p:nvPr/>
            </p:nvSpPr>
            <p:spPr bwMode="auto">
              <a:xfrm>
                <a:off x="2090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2" name="Rectangle 31"/>
              <p:cNvSpPr>
                <a:spLocks noChangeArrowheads="1"/>
              </p:cNvSpPr>
              <p:nvPr/>
            </p:nvSpPr>
            <p:spPr bwMode="auto">
              <a:xfrm>
                <a:off x="2298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3" name="Rectangle 32"/>
              <p:cNvSpPr>
                <a:spLocks noChangeArrowheads="1"/>
              </p:cNvSpPr>
              <p:nvPr/>
            </p:nvSpPr>
            <p:spPr bwMode="auto">
              <a:xfrm>
                <a:off x="2506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4" name="Rectangle 33"/>
              <p:cNvSpPr>
                <a:spLocks noChangeArrowheads="1"/>
              </p:cNvSpPr>
              <p:nvPr/>
            </p:nvSpPr>
            <p:spPr bwMode="auto">
              <a:xfrm>
                <a:off x="2714" y="2769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91" name="Group 34"/>
            <p:cNvGrpSpPr>
              <a:grpSpLocks/>
            </p:cNvGrpSpPr>
            <p:nvPr/>
          </p:nvGrpSpPr>
          <p:grpSpPr bwMode="auto">
            <a:xfrm>
              <a:off x="2090" y="3153"/>
              <a:ext cx="720" cy="8"/>
              <a:chOff x="2090" y="3153"/>
              <a:chExt cx="720" cy="8"/>
            </a:xfrm>
          </p:grpSpPr>
          <p:sp>
            <p:nvSpPr>
              <p:cNvPr id="103507" name="Rectangle 35"/>
              <p:cNvSpPr>
                <a:spLocks noChangeArrowheads="1"/>
              </p:cNvSpPr>
              <p:nvPr/>
            </p:nvSpPr>
            <p:spPr bwMode="auto">
              <a:xfrm>
                <a:off x="2090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08" name="Rectangle 36"/>
              <p:cNvSpPr>
                <a:spLocks noChangeArrowheads="1"/>
              </p:cNvSpPr>
              <p:nvPr/>
            </p:nvSpPr>
            <p:spPr bwMode="auto">
              <a:xfrm>
                <a:off x="2298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09" name="Rectangle 37"/>
              <p:cNvSpPr>
                <a:spLocks noChangeArrowheads="1"/>
              </p:cNvSpPr>
              <p:nvPr/>
            </p:nvSpPr>
            <p:spPr bwMode="auto">
              <a:xfrm>
                <a:off x="2506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0" name="Rectangle 38"/>
              <p:cNvSpPr>
                <a:spLocks noChangeArrowheads="1"/>
              </p:cNvSpPr>
              <p:nvPr/>
            </p:nvSpPr>
            <p:spPr bwMode="auto">
              <a:xfrm>
                <a:off x="2714" y="3153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03492" name="Rectangle 43"/>
            <p:cNvSpPr>
              <a:spLocks noChangeArrowheads="1"/>
            </p:cNvSpPr>
            <p:nvPr/>
          </p:nvSpPr>
          <p:spPr bwMode="auto">
            <a:xfrm>
              <a:off x="2194" y="3393"/>
              <a:ext cx="4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1">
                  <a:solidFill>
                    <a:srgbClr val="000000"/>
                  </a:solidFill>
                  <a:latin typeface="Geneva" charset="0"/>
                </a:rPr>
                <a:t>Twinned 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3" name="Rectangle 44"/>
            <p:cNvSpPr>
              <a:spLocks noChangeArrowheads="1"/>
            </p:cNvSpPr>
            <p:nvPr/>
          </p:nvSpPr>
          <p:spPr bwMode="auto">
            <a:xfrm>
              <a:off x="2122" y="3521"/>
              <a:ext cx="48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1">
                  <a:solidFill>
                    <a:srgbClr val="000000"/>
                  </a:solidFill>
                  <a:latin typeface="Geneva" charset="0"/>
                </a:rPr>
                <a:t>Martensite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3494" name="Group 50"/>
            <p:cNvGrpSpPr>
              <a:grpSpLocks/>
            </p:cNvGrpSpPr>
            <p:nvPr/>
          </p:nvGrpSpPr>
          <p:grpSpPr bwMode="auto">
            <a:xfrm>
              <a:off x="2594" y="2001"/>
              <a:ext cx="1008" cy="520"/>
              <a:chOff x="2594" y="2001"/>
              <a:chExt cx="1008" cy="520"/>
            </a:xfrm>
          </p:grpSpPr>
          <p:sp>
            <p:nvSpPr>
              <p:cNvPr id="103505" name="Line 51"/>
              <p:cNvSpPr>
                <a:spLocks noChangeShapeType="1"/>
              </p:cNvSpPr>
              <p:nvPr/>
            </p:nvSpPr>
            <p:spPr bwMode="auto">
              <a:xfrm flipH="1">
                <a:off x="2682" y="2001"/>
                <a:ext cx="920" cy="4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6" name="Freeform 52"/>
              <p:cNvSpPr>
                <a:spLocks/>
              </p:cNvSpPr>
              <p:nvPr/>
            </p:nvSpPr>
            <p:spPr bwMode="auto">
              <a:xfrm>
                <a:off x="2594" y="2449"/>
                <a:ext cx="96" cy="72"/>
              </a:xfrm>
              <a:custGeom>
                <a:avLst/>
                <a:gdLst>
                  <a:gd name="T0" fmla="*/ 88 w 96"/>
                  <a:gd name="T1" fmla="*/ 24 h 72"/>
                  <a:gd name="T2" fmla="*/ 72 w 96"/>
                  <a:gd name="T3" fmla="*/ 0 h 72"/>
                  <a:gd name="T4" fmla="*/ 0 w 96"/>
                  <a:gd name="T5" fmla="*/ 72 h 72"/>
                  <a:gd name="T6" fmla="*/ 96 w 96"/>
                  <a:gd name="T7" fmla="*/ 48 h 72"/>
                  <a:gd name="T8" fmla="*/ 88 w 96"/>
                  <a:gd name="T9" fmla="*/ 24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72">
                    <a:moveTo>
                      <a:pt x="88" y="24"/>
                    </a:moveTo>
                    <a:lnTo>
                      <a:pt x="72" y="0"/>
                    </a:lnTo>
                    <a:lnTo>
                      <a:pt x="0" y="72"/>
                    </a:lnTo>
                    <a:lnTo>
                      <a:pt x="96" y="48"/>
                    </a:lnTo>
                    <a:lnTo>
                      <a:pt x="8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495" name="Group 53"/>
            <p:cNvGrpSpPr>
              <a:grpSpLocks/>
            </p:cNvGrpSpPr>
            <p:nvPr/>
          </p:nvGrpSpPr>
          <p:grpSpPr bwMode="auto">
            <a:xfrm>
              <a:off x="1650" y="2649"/>
              <a:ext cx="336" cy="48"/>
              <a:chOff x="1650" y="2649"/>
              <a:chExt cx="336" cy="48"/>
            </a:xfrm>
          </p:grpSpPr>
          <p:sp>
            <p:nvSpPr>
              <p:cNvPr id="103503" name="Line 54"/>
              <p:cNvSpPr>
                <a:spLocks noChangeShapeType="1"/>
              </p:cNvSpPr>
              <p:nvPr/>
            </p:nvSpPr>
            <p:spPr bwMode="auto">
              <a:xfrm>
                <a:off x="1650" y="2673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4" name="Freeform 55"/>
              <p:cNvSpPr>
                <a:spLocks/>
              </p:cNvSpPr>
              <p:nvPr/>
            </p:nvSpPr>
            <p:spPr bwMode="auto">
              <a:xfrm>
                <a:off x="1890" y="2649"/>
                <a:ext cx="96" cy="48"/>
              </a:xfrm>
              <a:custGeom>
                <a:avLst/>
                <a:gdLst>
                  <a:gd name="T0" fmla="*/ 0 w 96"/>
                  <a:gd name="T1" fmla="*/ 24 h 48"/>
                  <a:gd name="T2" fmla="*/ 0 w 96"/>
                  <a:gd name="T3" fmla="*/ 48 h 48"/>
                  <a:gd name="T4" fmla="*/ 96 w 96"/>
                  <a:gd name="T5" fmla="*/ 24 h 48"/>
                  <a:gd name="T6" fmla="*/ 0 w 96"/>
                  <a:gd name="T7" fmla="*/ 0 h 48"/>
                  <a:gd name="T8" fmla="*/ 0 w 96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48">
                    <a:moveTo>
                      <a:pt x="0" y="24"/>
                    </a:moveTo>
                    <a:lnTo>
                      <a:pt x="0" y="48"/>
                    </a:lnTo>
                    <a:lnTo>
                      <a:pt x="96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96" name="Rectangle 56"/>
            <p:cNvSpPr>
              <a:spLocks noChangeArrowheads="1"/>
            </p:cNvSpPr>
            <p:nvPr/>
          </p:nvSpPr>
          <p:spPr bwMode="auto">
            <a:xfrm>
              <a:off x="1346" y="2553"/>
              <a:ext cx="2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Twin 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7" name="Rectangle 57"/>
            <p:cNvSpPr>
              <a:spLocks noChangeArrowheads="1"/>
            </p:cNvSpPr>
            <p:nvPr/>
          </p:nvSpPr>
          <p:spPr bwMode="auto">
            <a:xfrm>
              <a:off x="1258" y="2681"/>
              <a:ext cx="43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Boundary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8" name="Rectangle 67"/>
            <p:cNvSpPr>
              <a:spLocks noChangeArrowheads="1"/>
            </p:cNvSpPr>
            <p:nvPr/>
          </p:nvSpPr>
          <p:spPr bwMode="auto">
            <a:xfrm>
              <a:off x="1906" y="3753"/>
              <a:ext cx="21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Correct macroscopic shape, correct structure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9" name="Rectangle 83"/>
            <p:cNvSpPr>
              <a:spLocks noChangeArrowheads="1"/>
            </p:cNvSpPr>
            <p:nvPr/>
          </p:nvSpPr>
          <p:spPr bwMode="auto">
            <a:xfrm>
              <a:off x="1914" y="3185"/>
              <a:ext cx="5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00" name="Rectangle 84"/>
            <p:cNvSpPr>
              <a:spLocks noChangeArrowheads="1"/>
            </p:cNvSpPr>
            <p:nvPr/>
          </p:nvSpPr>
          <p:spPr bwMode="auto">
            <a:xfrm>
              <a:off x="1986" y="2497"/>
              <a:ext cx="7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01" name="Rectangle 85"/>
            <p:cNvSpPr>
              <a:spLocks noChangeArrowheads="1"/>
            </p:cNvSpPr>
            <p:nvPr/>
          </p:nvSpPr>
          <p:spPr bwMode="auto">
            <a:xfrm>
              <a:off x="2842" y="2513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02" name="Rectangle 86"/>
            <p:cNvSpPr>
              <a:spLocks noChangeArrowheads="1"/>
            </p:cNvSpPr>
            <p:nvPr/>
          </p:nvSpPr>
          <p:spPr bwMode="auto">
            <a:xfrm>
              <a:off x="2794" y="3193"/>
              <a:ext cx="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6258" name="Group 114"/>
          <p:cNvGrpSpPr>
            <a:grpSpLocks/>
          </p:cNvGrpSpPr>
          <p:nvPr/>
        </p:nvGrpSpPr>
        <p:grpSpPr bwMode="auto">
          <a:xfrm>
            <a:off x="5019675" y="3151188"/>
            <a:ext cx="2071688" cy="2620962"/>
            <a:chOff x="3162" y="1985"/>
            <a:chExt cx="1305" cy="1651"/>
          </a:xfrm>
        </p:grpSpPr>
        <p:sp>
          <p:nvSpPr>
            <p:cNvPr id="103471" name="Rectangle 89"/>
            <p:cNvSpPr>
              <a:spLocks noChangeArrowheads="1"/>
            </p:cNvSpPr>
            <p:nvPr/>
          </p:nvSpPr>
          <p:spPr bwMode="auto">
            <a:xfrm>
              <a:off x="4082" y="249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3472" name="Group 113"/>
            <p:cNvGrpSpPr>
              <a:grpSpLocks/>
            </p:cNvGrpSpPr>
            <p:nvPr/>
          </p:nvGrpSpPr>
          <p:grpSpPr bwMode="auto">
            <a:xfrm>
              <a:off x="3162" y="1985"/>
              <a:ext cx="1305" cy="1651"/>
              <a:chOff x="3162" y="1985"/>
              <a:chExt cx="1305" cy="1651"/>
            </a:xfrm>
          </p:grpSpPr>
          <p:sp>
            <p:nvSpPr>
              <p:cNvPr id="103473" name="Freeform 8"/>
              <p:cNvSpPr>
                <a:spLocks/>
              </p:cNvSpPr>
              <p:nvPr/>
            </p:nvSpPr>
            <p:spPr bwMode="auto">
              <a:xfrm>
                <a:off x="3242" y="2577"/>
                <a:ext cx="816" cy="672"/>
              </a:xfrm>
              <a:custGeom>
                <a:avLst/>
                <a:gdLst>
                  <a:gd name="T0" fmla="*/ 0 w 816"/>
                  <a:gd name="T1" fmla="*/ 672 h 672"/>
                  <a:gd name="T2" fmla="*/ 96 w 816"/>
                  <a:gd name="T3" fmla="*/ 576 h 672"/>
                  <a:gd name="T4" fmla="*/ 0 w 816"/>
                  <a:gd name="T5" fmla="*/ 576 h 672"/>
                  <a:gd name="T6" fmla="*/ 96 w 816"/>
                  <a:gd name="T7" fmla="*/ 480 h 672"/>
                  <a:gd name="T8" fmla="*/ 0 w 816"/>
                  <a:gd name="T9" fmla="*/ 480 h 672"/>
                  <a:gd name="T10" fmla="*/ 96 w 816"/>
                  <a:gd name="T11" fmla="*/ 384 h 672"/>
                  <a:gd name="T12" fmla="*/ 0 w 816"/>
                  <a:gd name="T13" fmla="*/ 384 h 672"/>
                  <a:gd name="T14" fmla="*/ 96 w 816"/>
                  <a:gd name="T15" fmla="*/ 288 h 672"/>
                  <a:gd name="T16" fmla="*/ 0 w 816"/>
                  <a:gd name="T17" fmla="*/ 288 h 672"/>
                  <a:gd name="T18" fmla="*/ 96 w 816"/>
                  <a:gd name="T19" fmla="*/ 192 h 672"/>
                  <a:gd name="T20" fmla="*/ 0 w 816"/>
                  <a:gd name="T21" fmla="*/ 192 h 672"/>
                  <a:gd name="T22" fmla="*/ 96 w 816"/>
                  <a:gd name="T23" fmla="*/ 96 h 672"/>
                  <a:gd name="T24" fmla="*/ 0 w 816"/>
                  <a:gd name="T25" fmla="*/ 96 h 672"/>
                  <a:gd name="T26" fmla="*/ 96 w 816"/>
                  <a:gd name="T27" fmla="*/ 0 h 672"/>
                  <a:gd name="T28" fmla="*/ 816 w 816"/>
                  <a:gd name="T29" fmla="*/ 0 h 672"/>
                  <a:gd name="T30" fmla="*/ 720 w 816"/>
                  <a:gd name="T31" fmla="*/ 96 h 672"/>
                  <a:gd name="T32" fmla="*/ 816 w 816"/>
                  <a:gd name="T33" fmla="*/ 96 h 672"/>
                  <a:gd name="T34" fmla="*/ 720 w 816"/>
                  <a:gd name="T35" fmla="*/ 192 h 672"/>
                  <a:gd name="T36" fmla="*/ 816 w 816"/>
                  <a:gd name="T37" fmla="*/ 192 h 672"/>
                  <a:gd name="T38" fmla="*/ 720 w 816"/>
                  <a:gd name="T39" fmla="*/ 288 h 672"/>
                  <a:gd name="T40" fmla="*/ 816 w 816"/>
                  <a:gd name="T41" fmla="*/ 288 h 672"/>
                  <a:gd name="T42" fmla="*/ 720 w 816"/>
                  <a:gd name="T43" fmla="*/ 384 h 672"/>
                  <a:gd name="T44" fmla="*/ 816 w 816"/>
                  <a:gd name="T45" fmla="*/ 384 h 672"/>
                  <a:gd name="T46" fmla="*/ 720 w 816"/>
                  <a:gd name="T47" fmla="*/ 480 h 672"/>
                  <a:gd name="T48" fmla="*/ 816 w 816"/>
                  <a:gd name="T49" fmla="*/ 480 h 672"/>
                  <a:gd name="T50" fmla="*/ 720 w 816"/>
                  <a:gd name="T51" fmla="*/ 576 h 672"/>
                  <a:gd name="T52" fmla="*/ 816 w 816"/>
                  <a:gd name="T53" fmla="*/ 576 h 672"/>
                  <a:gd name="T54" fmla="*/ 720 w 816"/>
                  <a:gd name="T55" fmla="*/ 672 h 672"/>
                  <a:gd name="T56" fmla="*/ 0 w 816"/>
                  <a:gd name="T57" fmla="*/ 672 h 6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16" h="672">
                    <a:moveTo>
                      <a:pt x="0" y="672"/>
                    </a:moveTo>
                    <a:lnTo>
                      <a:pt x="96" y="576"/>
                    </a:lnTo>
                    <a:lnTo>
                      <a:pt x="0" y="576"/>
                    </a:lnTo>
                    <a:lnTo>
                      <a:pt x="96" y="480"/>
                    </a:lnTo>
                    <a:lnTo>
                      <a:pt x="0" y="480"/>
                    </a:lnTo>
                    <a:lnTo>
                      <a:pt x="96" y="384"/>
                    </a:lnTo>
                    <a:lnTo>
                      <a:pt x="0" y="384"/>
                    </a:lnTo>
                    <a:lnTo>
                      <a:pt x="96" y="288"/>
                    </a:lnTo>
                    <a:lnTo>
                      <a:pt x="0" y="288"/>
                    </a:lnTo>
                    <a:lnTo>
                      <a:pt x="96" y="192"/>
                    </a:lnTo>
                    <a:lnTo>
                      <a:pt x="0" y="192"/>
                    </a:lnTo>
                    <a:lnTo>
                      <a:pt x="96" y="96"/>
                    </a:lnTo>
                    <a:lnTo>
                      <a:pt x="0" y="96"/>
                    </a:lnTo>
                    <a:lnTo>
                      <a:pt x="96" y="0"/>
                    </a:lnTo>
                    <a:lnTo>
                      <a:pt x="816" y="0"/>
                    </a:lnTo>
                    <a:lnTo>
                      <a:pt x="720" y="96"/>
                    </a:lnTo>
                    <a:lnTo>
                      <a:pt x="816" y="96"/>
                    </a:lnTo>
                    <a:lnTo>
                      <a:pt x="720" y="192"/>
                    </a:lnTo>
                    <a:lnTo>
                      <a:pt x="816" y="192"/>
                    </a:lnTo>
                    <a:lnTo>
                      <a:pt x="720" y="288"/>
                    </a:lnTo>
                    <a:lnTo>
                      <a:pt x="816" y="288"/>
                    </a:lnTo>
                    <a:lnTo>
                      <a:pt x="720" y="384"/>
                    </a:lnTo>
                    <a:lnTo>
                      <a:pt x="816" y="384"/>
                    </a:lnTo>
                    <a:lnTo>
                      <a:pt x="720" y="480"/>
                    </a:lnTo>
                    <a:lnTo>
                      <a:pt x="816" y="480"/>
                    </a:lnTo>
                    <a:lnTo>
                      <a:pt x="720" y="576"/>
                    </a:lnTo>
                    <a:lnTo>
                      <a:pt x="816" y="576"/>
                    </a:lnTo>
                    <a:lnTo>
                      <a:pt x="720" y="672"/>
                    </a:lnTo>
                    <a:lnTo>
                      <a:pt x="0" y="672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4" name="Rectangle 45"/>
              <p:cNvSpPr>
                <a:spLocks noChangeArrowheads="1"/>
              </p:cNvSpPr>
              <p:nvPr/>
            </p:nvSpPr>
            <p:spPr bwMode="auto">
              <a:xfrm>
                <a:off x="3426" y="3393"/>
                <a:ext cx="3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1">
                    <a:solidFill>
                      <a:srgbClr val="000000"/>
                    </a:solidFill>
                    <a:latin typeface="Geneva" charset="0"/>
                  </a:rPr>
                  <a:t>Slipped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75" name="Rectangle 46"/>
              <p:cNvSpPr>
                <a:spLocks noChangeArrowheads="1"/>
              </p:cNvSpPr>
              <p:nvPr/>
            </p:nvSpPr>
            <p:spPr bwMode="auto">
              <a:xfrm>
                <a:off x="3330" y="3521"/>
                <a:ext cx="4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1">
                    <a:solidFill>
                      <a:srgbClr val="000000"/>
                    </a:solidFill>
                    <a:latin typeface="Geneva" charset="0"/>
                  </a:rPr>
                  <a:t>Martensite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grpSp>
            <p:nvGrpSpPr>
              <p:cNvPr id="103476" name="Group 47"/>
              <p:cNvGrpSpPr>
                <a:grpSpLocks/>
              </p:cNvGrpSpPr>
              <p:nvPr/>
            </p:nvGrpSpPr>
            <p:grpSpPr bwMode="auto">
              <a:xfrm>
                <a:off x="3770" y="1985"/>
                <a:ext cx="48" cy="464"/>
                <a:chOff x="3770" y="1985"/>
                <a:chExt cx="48" cy="464"/>
              </a:xfrm>
            </p:grpSpPr>
            <p:sp>
              <p:nvSpPr>
                <p:cNvPr id="103483" name="Line 48"/>
                <p:cNvSpPr>
                  <a:spLocks noChangeShapeType="1"/>
                </p:cNvSpPr>
                <p:nvPr/>
              </p:nvSpPr>
              <p:spPr bwMode="auto">
                <a:xfrm>
                  <a:off x="3794" y="1985"/>
                  <a:ext cx="1" cy="3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84" name="Freeform 49"/>
                <p:cNvSpPr>
                  <a:spLocks/>
                </p:cNvSpPr>
                <p:nvPr/>
              </p:nvSpPr>
              <p:spPr bwMode="auto">
                <a:xfrm>
                  <a:off x="3770" y="2353"/>
                  <a:ext cx="48" cy="96"/>
                </a:xfrm>
                <a:custGeom>
                  <a:avLst/>
                  <a:gdLst>
                    <a:gd name="T0" fmla="*/ 24 w 48"/>
                    <a:gd name="T1" fmla="*/ 0 h 96"/>
                    <a:gd name="T2" fmla="*/ 0 w 48"/>
                    <a:gd name="T3" fmla="*/ 0 h 96"/>
                    <a:gd name="T4" fmla="*/ 24 w 48"/>
                    <a:gd name="T5" fmla="*/ 96 h 96"/>
                    <a:gd name="T6" fmla="*/ 48 w 48"/>
                    <a:gd name="T7" fmla="*/ 0 h 96"/>
                    <a:gd name="T8" fmla="*/ 24 w 4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96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96"/>
                      </a:lnTo>
                      <a:lnTo>
                        <a:pt x="4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477" name="Rectangle 64"/>
              <p:cNvSpPr>
                <a:spLocks noChangeArrowheads="1"/>
              </p:cNvSpPr>
              <p:nvPr/>
            </p:nvSpPr>
            <p:spPr bwMode="auto">
              <a:xfrm>
                <a:off x="3906" y="2041"/>
                <a:ext cx="35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>
                    <a:solidFill>
                      <a:srgbClr val="000000"/>
                    </a:solidFill>
                    <a:latin typeface="Geneva" charset="0"/>
                  </a:rPr>
                  <a:t>LATTICE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78" name="Rectangle 65"/>
              <p:cNvSpPr>
                <a:spLocks noChangeArrowheads="1"/>
              </p:cNvSpPr>
              <p:nvPr/>
            </p:nvSpPr>
            <p:spPr bwMode="auto">
              <a:xfrm>
                <a:off x="3906" y="2145"/>
                <a:ext cx="48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>
                    <a:solidFill>
                      <a:srgbClr val="000000"/>
                    </a:solidFill>
                    <a:latin typeface="Geneva" charset="0"/>
                  </a:rPr>
                  <a:t>-INVARIANT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79" name="Rectangle 66"/>
              <p:cNvSpPr>
                <a:spLocks noChangeArrowheads="1"/>
              </p:cNvSpPr>
              <p:nvPr/>
            </p:nvSpPr>
            <p:spPr bwMode="auto">
              <a:xfrm>
                <a:off x="3906" y="2249"/>
                <a:ext cx="56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>
                    <a:solidFill>
                      <a:srgbClr val="000000"/>
                    </a:solidFill>
                    <a:latin typeface="Geneva" charset="0"/>
                  </a:rPr>
                  <a:t>DEFORMATION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80" name="Rectangle 87"/>
              <p:cNvSpPr>
                <a:spLocks noChangeArrowheads="1"/>
              </p:cNvSpPr>
              <p:nvPr/>
            </p:nvSpPr>
            <p:spPr bwMode="auto">
              <a:xfrm>
                <a:off x="3162" y="3201"/>
                <a:ext cx="5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x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81" name="Rectangle 88"/>
              <p:cNvSpPr>
                <a:spLocks noChangeArrowheads="1"/>
              </p:cNvSpPr>
              <p:nvPr/>
            </p:nvSpPr>
            <p:spPr bwMode="auto">
              <a:xfrm>
                <a:off x="3226" y="2497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w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82" name="Rectangle 90"/>
              <p:cNvSpPr>
                <a:spLocks noChangeArrowheads="1"/>
              </p:cNvSpPr>
              <p:nvPr/>
            </p:nvSpPr>
            <p:spPr bwMode="auto">
              <a:xfrm>
                <a:off x="4026" y="3209"/>
                <a:ext cx="5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y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6253" name="Group 109"/>
          <p:cNvGrpSpPr>
            <a:grpSpLocks/>
          </p:cNvGrpSpPr>
          <p:nvPr/>
        </p:nvGrpSpPr>
        <p:grpSpPr bwMode="auto">
          <a:xfrm>
            <a:off x="3216275" y="1347788"/>
            <a:ext cx="1878013" cy="1643062"/>
            <a:chOff x="2026" y="849"/>
            <a:chExt cx="1183" cy="1035"/>
          </a:xfrm>
        </p:grpSpPr>
        <p:grpSp>
          <p:nvGrpSpPr>
            <p:cNvPr id="103454" name="Group 108"/>
            <p:cNvGrpSpPr>
              <a:grpSpLocks/>
            </p:cNvGrpSpPr>
            <p:nvPr/>
          </p:nvGrpSpPr>
          <p:grpSpPr bwMode="auto">
            <a:xfrm>
              <a:off x="2026" y="849"/>
              <a:ext cx="1183" cy="1035"/>
              <a:chOff x="2026" y="849"/>
              <a:chExt cx="1183" cy="1035"/>
            </a:xfrm>
          </p:grpSpPr>
          <p:sp>
            <p:nvSpPr>
              <p:cNvPr id="103456" name="Rectangle 58"/>
              <p:cNvSpPr>
                <a:spLocks noChangeArrowheads="1"/>
              </p:cNvSpPr>
              <p:nvPr/>
            </p:nvSpPr>
            <p:spPr bwMode="auto">
              <a:xfrm>
                <a:off x="2506" y="985"/>
                <a:ext cx="47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Observed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57" name="Rectangle 59"/>
              <p:cNvSpPr>
                <a:spLocks noChangeArrowheads="1"/>
              </p:cNvSpPr>
              <p:nvPr/>
            </p:nvSpPr>
            <p:spPr bwMode="auto">
              <a:xfrm>
                <a:off x="2506" y="1113"/>
                <a:ext cx="33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shape,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58" name="Rectangle 60"/>
              <p:cNvSpPr>
                <a:spLocks noChangeArrowheads="1"/>
              </p:cNvSpPr>
              <p:nvPr/>
            </p:nvSpPr>
            <p:spPr bwMode="auto">
              <a:xfrm>
                <a:off x="2506" y="1241"/>
                <a:ext cx="31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wrong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59" name="Rectangle 61"/>
              <p:cNvSpPr>
                <a:spLocks noChangeArrowheads="1"/>
              </p:cNvSpPr>
              <p:nvPr/>
            </p:nvSpPr>
            <p:spPr bwMode="auto">
              <a:xfrm>
                <a:off x="2506" y="1369"/>
                <a:ext cx="4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structure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grpSp>
            <p:nvGrpSpPr>
              <p:cNvPr id="103460" name="Group 106"/>
              <p:cNvGrpSpPr>
                <a:grpSpLocks/>
              </p:cNvGrpSpPr>
              <p:nvPr/>
            </p:nvGrpSpPr>
            <p:grpSpPr bwMode="auto">
              <a:xfrm>
                <a:off x="2026" y="849"/>
                <a:ext cx="1183" cy="1035"/>
                <a:chOff x="2026" y="849"/>
                <a:chExt cx="1183" cy="1035"/>
              </a:xfrm>
            </p:grpSpPr>
            <p:sp>
              <p:nvSpPr>
                <p:cNvPr id="103461" name="Rectangle 4"/>
                <p:cNvSpPr>
                  <a:spLocks noChangeArrowheads="1"/>
                </p:cNvSpPr>
                <p:nvPr/>
              </p:nvSpPr>
              <p:spPr bwMode="auto">
                <a:xfrm>
                  <a:off x="2414" y="917"/>
                  <a:ext cx="712" cy="66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2" name="Rectangle 63"/>
                <p:cNvSpPr>
                  <a:spLocks noChangeArrowheads="1"/>
                </p:cNvSpPr>
                <p:nvPr/>
              </p:nvSpPr>
              <p:spPr bwMode="auto">
                <a:xfrm>
                  <a:off x="2082" y="953"/>
                  <a:ext cx="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b="1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3" name="Rectangle 69"/>
                <p:cNvSpPr>
                  <a:spLocks noChangeArrowheads="1"/>
                </p:cNvSpPr>
                <p:nvPr/>
              </p:nvSpPr>
              <p:spPr bwMode="auto">
                <a:xfrm>
                  <a:off x="2682" y="1769"/>
                  <a:ext cx="14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(b)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4" name="Rectangle 75"/>
                <p:cNvSpPr>
                  <a:spLocks noChangeArrowheads="1"/>
                </p:cNvSpPr>
                <p:nvPr/>
              </p:nvSpPr>
              <p:spPr bwMode="auto">
                <a:xfrm>
                  <a:off x="2298" y="849"/>
                  <a:ext cx="7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5" name="Rectangle 76"/>
                <p:cNvSpPr>
                  <a:spLocks noChangeArrowheads="1"/>
                </p:cNvSpPr>
                <p:nvPr/>
              </p:nvSpPr>
              <p:spPr bwMode="auto">
                <a:xfrm>
                  <a:off x="2322" y="1513"/>
                  <a:ext cx="51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6" name="Rectangle 77"/>
                <p:cNvSpPr>
                  <a:spLocks noChangeArrowheads="1"/>
                </p:cNvSpPr>
                <p:nvPr/>
              </p:nvSpPr>
              <p:spPr bwMode="auto">
                <a:xfrm>
                  <a:off x="3154" y="857"/>
                  <a:ext cx="53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7" name="Rectangle 78"/>
                <p:cNvSpPr>
                  <a:spLocks noChangeArrowheads="1"/>
                </p:cNvSpPr>
                <p:nvPr/>
              </p:nvSpPr>
              <p:spPr bwMode="auto">
                <a:xfrm>
                  <a:off x="3154" y="1513"/>
                  <a:ext cx="5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103468" name="Group 94"/>
                <p:cNvGrpSpPr>
                  <a:grpSpLocks/>
                </p:cNvGrpSpPr>
                <p:nvPr/>
              </p:nvGrpSpPr>
              <p:grpSpPr bwMode="auto">
                <a:xfrm>
                  <a:off x="2026" y="1169"/>
                  <a:ext cx="312" cy="48"/>
                  <a:chOff x="2026" y="1169"/>
                  <a:chExt cx="312" cy="48"/>
                </a:xfrm>
              </p:grpSpPr>
              <p:sp>
                <p:nvSpPr>
                  <p:cNvPr id="103469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2026" y="1193"/>
                    <a:ext cx="21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70" name="Freeform 96"/>
                  <p:cNvSpPr>
                    <a:spLocks/>
                  </p:cNvSpPr>
                  <p:nvPr/>
                </p:nvSpPr>
                <p:spPr bwMode="auto">
                  <a:xfrm>
                    <a:off x="2242" y="1169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03455" name="Rectangle 100"/>
            <p:cNvSpPr>
              <a:spLocks noChangeArrowheads="1"/>
            </p:cNvSpPr>
            <p:nvPr/>
          </p:nvSpPr>
          <p:spPr bwMode="auto">
            <a:xfrm>
              <a:off x="2146" y="1057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6255" name="Group 111"/>
          <p:cNvGrpSpPr>
            <a:grpSpLocks/>
          </p:cNvGrpSpPr>
          <p:nvPr/>
        </p:nvGrpSpPr>
        <p:grpSpPr bwMode="auto">
          <a:xfrm>
            <a:off x="2974975" y="712788"/>
            <a:ext cx="4110038" cy="2278062"/>
            <a:chOff x="1874" y="449"/>
            <a:chExt cx="2589" cy="1435"/>
          </a:xfrm>
        </p:grpSpPr>
        <p:grpSp>
          <p:nvGrpSpPr>
            <p:cNvPr id="103432" name="Group 110"/>
            <p:cNvGrpSpPr>
              <a:grpSpLocks/>
            </p:cNvGrpSpPr>
            <p:nvPr/>
          </p:nvGrpSpPr>
          <p:grpSpPr bwMode="auto">
            <a:xfrm>
              <a:off x="1874" y="449"/>
              <a:ext cx="2589" cy="1435"/>
              <a:chOff x="1874" y="449"/>
              <a:chExt cx="2589" cy="1435"/>
            </a:xfrm>
          </p:grpSpPr>
          <p:grpSp>
            <p:nvGrpSpPr>
              <p:cNvPr id="103436" name="Group 107"/>
              <p:cNvGrpSpPr>
                <a:grpSpLocks/>
              </p:cNvGrpSpPr>
              <p:nvPr/>
            </p:nvGrpSpPr>
            <p:grpSpPr bwMode="auto">
              <a:xfrm>
                <a:off x="1874" y="449"/>
                <a:ext cx="2589" cy="1435"/>
                <a:chOff x="1874" y="449"/>
                <a:chExt cx="2589" cy="1435"/>
              </a:xfrm>
            </p:grpSpPr>
            <p:sp>
              <p:nvSpPr>
                <p:cNvPr id="103440" name="Freeform 5"/>
                <p:cNvSpPr>
                  <a:spLocks/>
                </p:cNvSpPr>
                <p:nvPr/>
              </p:nvSpPr>
              <p:spPr bwMode="auto">
                <a:xfrm>
                  <a:off x="3466" y="913"/>
                  <a:ext cx="912" cy="672"/>
                </a:xfrm>
                <a:custGeom>
                  <a:avLst/>
                  <a:gdLst>
                    <a:gd name="T0" fmla="*/ 0 w 912"/>
                    <a:gd name="T1" fmla="*/ 672 h 672"/>
                    <a:gd name="T2" fmla="*/ 240 w 912"/>
                    <a:gd name="T3" fmla="*/ 0 h 672"/>
                    <a:gd name="T4" fmla="*/ 912 w 912"/>
                    <a:gd name="T5" fmla="*/ 0 h 672"/>
                    <a:gd name="T6" fmla="*/ 720 w 912"/>
                    <a:gd name="T7" fmla="*/ 672 h 672"/>
                    <a:gd name="T8" fmla="*/ 0 w 912"/>
                    <a:gd name="T9" fmla="*/ 672 h 6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2" h="672">
                      <a:moveTo>
                        <a:pt x="0" y="672"/>
                      </a:moveTo>
                      <a:lnTo>
                        <a:pt x="240" y="0"/>
                      </a:lnTo>
                      <a:lnTo>
                        <a:pt x="912" y="0"/>
                      </a:lnTo>
                      <a:lnTo>
                        <a:pt x="720" y="672"/>
                      </a:lnTo>
                      <a:lnTo>
                        <a:pt x="0" y="67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41" name="Rectangle 62"/>
                <p:cNvSpPr>
                  <a:spLocks noChangeArrowheads="1"/>
                </p:cNvSpPr>
                <p:nvPr/>
              </p:nvSpPr>
              <p:spPr bwMode="auto">
                <a:xfrm>
                  <a:off x="2698" y="449"/>
                  <a:ext cx="179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b="1">
                      <a:solidFill>
                        <a:srgbClr val="000000"/>
                      </a:solidFill>
                      <a:latin typeface="Geneva" charset="0"/>
                    </a:rPr>
                    <a:t>RB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2" name="Rectangle 70"/>
                <p:cNvSpPr>
                  <a:spLocks noChangeArrowheads="1"/>
                </p:cNvSpPr>
                <p:nvPr/>
              </p:nvSpPr>
              <p:spPr bwMode="auto">
                <a:xfrm>
                  <a:off x="3730" y="1769"/>
                  <a:ext cx="13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(c)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3" name="Rectangle 79"/>
                <p:cNvSpPr>
                  <a:spLocks noChangeArrowheads="1"/>
                </p:cNvSpPr>
                <p:nvPr/>
              </p:nvSpPr>
              <p:spPr bwMode="auto">
                <a:xfrm>
                  <a:off x="3386" y="1521"/>
                  <a:ext cx="51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578" y="857"/>
                  <a:ext cx="7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5" name="Rectangle 81"/>
                <p:cNvSpPr>
                  <a:spLocks noChangeArrowheads="1"/>
                </p:cNvSpPr>
                <p:nvPr/>
              </p:nvSpPr>
              <p:spPr bwMode="auto">
                <a:xfrm>
                  <a:off x="4410" y="857"/>
                  <a:ext cx="53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6" name="Rectangle 82"/>
                <p:cNvSpPr>
                  <a:spLocks noChangeArrowheads="1"/>
                </p:cNvSpPr>
                <p:nvPr/>
              </p:nvSpPr>
              <p:spPr bwMode="auto">
                <a:xfrm>
                  <a:off x="4226" y="1529"/>
                  <a:ext cx="5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103447" name="Group 91"/>
                <p:cNvGrpSpPr>
                  <a:grpSpLocks/>
                </p:cNvGrpSpPr>
                <p:nvPr/>
              </p:nvGrpSpPr>
              <p:grpSpPr bwMode="auto">
                <a:xfrm>
                  <a:off x="3218" y="1201"/>
                  <a:ext cx="304" cy="48"/>
                  <a:chOff x="3218" y="1201"/>
                  <a:chExt cx="304" cy="48"/>
                </a:xfrm>
              </p:grpSpPr>
              <p:sp>
                <p:nvSpPr>
                  <p:cNvPr id="103452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3218" y="1225"/>
                    <a:ext cx="20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53" name="Freeform 93"/>
                  <p:cNvSpPr>
                    <a:spLocks/>
                  </p:cNvSpPr>
                  <p:nvPr/>
                </p:nvSpPr>
                <p:spPr bwMode="auto">
                  <a:xfrm>
                    <a:off x="3426" y="1201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448" name="Freeform 97"/>
                <p:cNvSpPr>
                  <a:spLocks/>
                </p:cNvSpPr>
                <p:nvPr/>
              </p:nvSpPr>
              <p:spPr bwMode="auto">
                <a:xfrm>
                  <a:off x="1874" y="513"/>
                  <a:ext cx="688" cy="88"/>
                </a:xfrm>
                <a:custGeom>
                  <a:avLst/>
                  <a:gdLst>
                    <a:gd name="T0" fmla="*/ 0 w 688"/>
                    <a:gd name="T1" fmla="*/ 88 h 88"/>
                    <a:gd name="T2" fmla="*/ 24 w 688"/>
                    <a:gd name="T3" fmla="*/ 72 h 88"/>
                    <a:gd name="T4" fmla="*/ 56 w 688"/>
                    <a:gd name="T5" fmla="*/ 64 h 88"/>
                    <a:gd name="T6" fmla="*/ 80 w 688"/>
                    <a:gd name="T7" fmla="*/ 56 h 88"/>
                    <a:gd name="T8" fmla="*/ 112 w 688"/>
                    <a:gd name="T9" fmla="*/ 48 h 88"/>
                    <a:gd name="T10" fmla="*/ 136 w 688"/>
                    <a:gd name="T11" fmla="*/ 40 h 88"/>
                    <a:gd name="T12" fmla="*/ 168 w 688"/>
                    <a:gd name="T13" fmla="*/ 32 h 88"/>
                    <a:gd name="T14" fmla="*/ 192 w 688"/>
                    <a:gd name="T15" fmla="*/ 24 h 88"/>
                    <a:gd name="T16" fmla="*/ 224 w 688"/>
                    <a:gd name="T17" fmla="*/ 24 h 88"/>
                    <a:gd name="T18" fmla="*/ 256 w 688"/>
                    <a:gd name="T19" fmla="*/ 16 h 88"/>
                    <a:gd name="T20" fmla="*/ 280 w 688"/>
                    <a:gd name="T21" fmla="*/ 16 h 88"/>
                    <a:gd name="T22" fmla="*/ 312 w 688"/>
                    <a:gd name="T23" fmla="*/ 8 h 88"/>
                    <a:gd name="T24" fmla="*/ 344 w 688"/>
                    <a:gd name="T25" fmla="*/ 8 h 88"/>
                    <a:gd name="T26" fmla="*/ 368 w 688"/>
                    <a:gd name="T27" fmla="*/ 8 h 88"/>
                    <a:gd name="T28" fmla="*/ 400 w 688"/>
                    <a:gd name="T29" fmla="*/ 8 h 88"/>
                    <a:gd name="T30" fmla="*/ 432 w 688"/>
                    <a:gd name="T31" fmla="*/ 0 h 88"/>
                    <a:gd name="T32" fmla="*/ 456 w 688"/>
                    <a:gd name="T33" fmla="*/ 0 h 88"/>
                    <a:gd name="T34" fmla="*/ 488 w 688"/>
                    <a:gd name="T35" fmla="*/ 0 h 88"/>
                    <a:gd name="T36" fmla="*/ 520 w 688"/>
                    <a:gd name="T37" fmla="*/ 0 h 88"/>
                    <a:gd name="T38" fmla="*/ 544 w 688"/>
                    <a:gd name="T39" fmla="*/ 0 h 88"/>
                    <a:gd name="T40" fmla="*/ 576 w 688"/>
                    <a:gd name="T41" fmla="*/ 0 h 88"/>
                    <a:gd name="T42" fmla="*/ 600 w 688"/>
                    <a:gd name="T43" fmla="*/ 0 h 88"/>
                    <a:gd name="T44" fmla="*/ 632 w 688"/>
                    <a:gd name="T45" fmla="*/ 0 h 88"/>
                    <a:gd name="T46" fmla="*/ 664 w 688"/>
                    <a:gd name="T47" fmla="*/ 0 h 88"/>
                    <a:gd name="T48" fmla="*/ 688 w 688"/>
                    <a:gd name="T49" fmla="*/ 0 h 8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688" h="88">
                      <a:moveTo>
                        <a:pt x="0" y="88"/>
                      </a:moveTo>
                      <a:lnTo>
                        <a:pt x="24" y="72"/>
                      </a:lnTo>
                      <a:lnTo>
                        <a:pt x="56" y="64"/>
                      </a:lnTo>
                      <a:lnTo>
                        <a:pt x="80" y="56"/>
                      </a:lnTo>
                      <a:lnTo>
                        <a:pt x="112" y="48"/>
                      </a:lnTo>
                      <a:lnTo>
                        <a:pt x="136" y="40"/>
                      </a:lnTo>
                      <a:lnTo>
                        <a:pt x="168" y="32"/>
                      </a:lnTo>
                      <a:lnTo>
                        <a:pt x="192" y="24"/>
                      </a:lnTo>
                      <a:lnTo>
                        <a:pt x="224" y="24"/>
                      </a:lnTo>
                      <a:lnTo>
                        <a:pt x="256" y="16"/>
                      </a:lnTo>
                      <a:lnTo>
                        <a:pt x="280" y="16"/>
                      </a:lnTo>
                      <a:lnTo>
                        <a:pt x="312" y="8"/>
                      </a:lnTo>
                      <a:lnTo>
                        <a:pt x="344" y="8"/>
                      </a:lnTo>
                      <a:lnTo>
                        <a:pt x="368" y="8"/>
                      </a:lnTo>
                      <a:lnTo>
                        <a:pt x="400" y="8"/>
                      </a:lnTo>
                      <a:lnTo>
                        <a:pt x="432" y="0"/>
                      </a:lnTo>
                      <a:lnTo>
                        <a:pt x="456" y="0"/>
                      </a:lnTo>
                      <a:lnTo>
                        <a:pt x="488" y="0"/>
                      </a:lnTo>
                      <a:lnTo>
                        <a:pt x="520" y="0"/>
                      </a:lnTo>
                      <a:lnTo>
                        <a:pt x="544" y="0"/>
                      </a:lnTo>
                      <a:lnTo>
                        <a:pt x="576" y="0"/>
                      </a:lnTo>
                      <a:lnTo>
                        <a:pt x="600" y="0"/>
                      </a:lnTo>
                      <a:lnTo>
                        <a:pt x="632" y="0"/>
                      </a:lnTo>
                      <a:lnTo>
                        <a:pt x="664" y="0"/>
                      </a:lnTo>
                      <a:lnTo>
                        <a:pt x="688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49" name="Freeform 98"/>
                <p:cNvSpPr>
                  <a:spLocks/>
                </p:cNvSpPr>
                <p:nvPr/>
              </p:nvSpPr>
              <p:spPr bwMode="auto">
                <a:xfrm>
                  <a:off x="2978" y="529"/>
                  <a:ext cx="912" cy="296"/>
                </a:xfrm>
                <a:custGeom>
                  <a:avLst/>
                  <a:gdLst>
                    <a:gd name="T0" fmla="*/ 0 w 912"/>
                    <a:gd name="T1" fmla="*/ 0 h 296"/>
                    <a:gd name="T2" fmla="*/ 16 w 912"/>
                    <a:gd name="T3" fmla="*/ 0 h 296"/>
                    <a:gd name="T4" fmla="*/ 40 w 912"/>
                    <a:gd name="T5" fmla="*/ 0 h 296"/>
                    <a:gd name="T6" fmla="*/ 56 w 912"/>
                    <a:gd name="T7" fmla="*/ 0 h 296"/>
                    <a:gd name="T8" fmla="*/ 80 w 912"/>
                    <a:gd name="T9" fmla="*/ 0 h 296"/>
                    <a:gd name="T10" fmla="*/ 104 w 912"/>
                    <a:gd name="T11" fmla="*/ 8 h 296"/>
                    <a:gd name="T12" fmla="*/ 120 w 912"/>
                    <a:gd name="T13" fmla="*/ 8 h 296"/>
                    <a:gd name="T14" fmla="*/ 144 w 912"/>
                    <a:gd name="T15" fmla="*/ 8 h 296"/>
                    <a:gd name="T16" fmla="*/ 160 w 912"/>
                    <a:gd name="T17" fmla="*/ 8 h 296"/>
                    <a:gd name="T18" fmla="*/ 184 w 912"/>
                    <a:gd name="T19" fmla="*/ 8 h 296"/>
                    <a:gd name="T20" fmla="*/ 208 w 912"/>
                    <a:gd name="T21" fmla="*/ 8 h 296"/>
                    <a:gd name="T22" fmla="*/ 224 w 912"/>
                    <a:gd name="T23" fmla="*/ 8 h 296"/>
                    <a:gd name="T24" fmla="*/ 248 w 912"/>
                    <a:gd name="T25" fmla="*/ 8 h 296"/>
                    <a:gd name="T26" fmla="*/ 272 w 912"/>
                    <a:gd name="T27" fmla="*/ 8 h 296"/>
                    <a:gd name="T28" fmla="*/ 288 w 912"/>
                    <a:gd name="T29" fmla="*/ 16 h 296"/>
                    <a:gd name="T30" fmla="*/ 312 w 912"/>
                    <a:gd name="T31" fmla="*/ 16 h 296"/>
                    <a:gd name="T32" fmla="*/ 336 w 912"/>
                    <a:gd name="T33" fmla="*/ 16 h 296"/>
                    <a:gd name="T34" fmla="*/ 352 w 912"/>
                    <a:gd name="T35" fmla="*/ 16 h 296"/>
                    <a:gd name="T36" fmla="*/ 376 w 912"/>
                    <a:gd name="T37" fmla="*/ 16 h 296"/>
                    <a:gd name="T38" fmla="*/ 400 w 912"/>
                    <a:gd name="T39" fmla="*/ 24 h 296"/>
                    <a:gd name="T40" fmla="*/ 416 w 912"/>
                    <a:gd name="T41" fmla="*/ 24 h 296"/>
                    <a:gd name="T42" fmla="*/ 440 w 912"/>
                    <a:gd name="T43" fmla="*/ 24 h 296"/>
                    <a:gd name="T44" fmla="*/ 464 w 912"/>
                    <a:gd name="T45" fmla="*/ 32 h 296"/>
                    <a:gd name="T46" fmla="*/ 480 w 912"/>
                    <a:gd name="T47" fmla="*/ 32 h 296"/>
                    <a:gd name="T48" fmla="*/ 504 w 912"/>
                    <a:gd name="T49" fmla="*/ 40 h 296"/>
                    <a:gd name="T50" fmla="*/ 520 w 912"/>
                    <a:gd name="T51" fmla="*/ 40 h 296"/>
                    <a:gd name="T52" fmla="*/ 544 w 912"/>
                    <a:gd name="T53" fmla="*/ 40 h 296"/>
                    <a:gd name="T54" fmla="*/ 560 w 912"/>
                    <a:gd name="T55" fmla="*/ 48 h 296"/>
                    <a:gd name="T56" fmla="*/ 584 w 912"/>
                    <a:gd name="T57" fmla="*/ 56 h 296"/>
                    <a:gd name="T58" fmla="*/ 600 w 912"/>
                    <a:gd name="T59" fmla="*/ 56 h 296"/>
                    <a:gd name="T60" fmla="*/ 624 w 912"/>
                    <a:gd name="T61" fmla="*/ 64 h 296"/>
                    <a:gd name="T62" fmla="*/ 640 w 912"/>
                    <a:gd name="T63" fmla="*/ 72 h 296"/>
                    <a:gd name="T64" fmla="*/ 656 w 912"/>
                    <a:gd name="T65" fmla="*/ 80 h 296"/>
                    <a:gd name="T66" fmla="*/ 672 w 912"/>
                    <a:gd name="T67" fmla="*/ 88 h 296"/>
                    <a:gd name="T68" fmla="*/ 696 w 912"/>
                    <a:gd name="T69" fmla="*/ 88 h 296"/>
                    <a:gd name="T70" fmla="*/ 712 w 912"/>
                    <a:gd name="T71" fmla="*/ 96 h 296"/>
                    <a:gd name="T72" fmla="*/ 728 w 912"/>
                    <a:gd name="T73" fmla="*/ 112 h 296"/>
                    <a:gd name="T74" fmla="*/ 744 w 912"/>
                    <a:gd name="T75" fmla="*/ 120 h 296"/>
                    <a:gd name="T76" fmla="*/ 760 w 912"/>
                    <a:gd name="T77" fmla="*/ 128 h 296"/>
                    <a:gd name="T78" fmla="*/ 776 w 912"/>
                    <a:gd name="T79" fmla="*/ 136 h 296"/>
                    <a:gd name="T80" fmla="*/ 792 w 912"/>
                    <a:gd name="T81" fmla="*/ 144 h 296"/>
                    <a:gd name="T82" fmla="*/ 808 w 912"/>
                    <a:gd name="T83" fmla="*/ 160 h 296"/>
                    <a:gd name="T84" fmla="*/ 816 w 912"/>
                    <a:gd name="T85" fmla="*/ 168 h 296"/>
                    <a:gd name="T86" fmla="*/ 832 w 912"/>
                    <a:gd name="T87" fmla="*/ 184 h 296"/>
                    <a:gd name="T88" fmla="*/ 840 w 912"/>
                    <a:gd name="T89" fmla="*/ 200 h 296"/>
                    <a:gd name="T90" fmla="*/ 856 w 912"/>
                    <a:gd name="T91" fmla="*/ 208 h 296"/>
                    <a:gd name="T92" fmla="*/ 864 w 912"/>
                    <a:gd name="T93" fmla="*/ 224 h 296"/>
                    <a:gd name="T94" fmla="*/ 880 w 912"/>
                    <a:gd name="T95" fmla="*/ 240 h 296"/>
                    <a:gd name="T96" fmla="*/ 888 w 912"/>
                    <a:gd name="T97" fmla="*/ 256 h 296"/>
                    <a:gd name="T98" fmla="*/ 912 w 912"/>
                    <a:gd name="T99" fmla="*/ 296 h 29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912" h="29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56" y="0"/>
                      </a:lnTo>
                      <a:lnTo>
                        <a:pt x="80" y="0"/>
                      </a:lnTo>
                      <a:lnTo>
                        <a:pt x="104" y="8"/>
                      </a:lnTo>
                      <a:lnTo>
                        <a:pt x="120" y="8"/>
                      </a:lnTo>
                      <a:lnTo>
                        <a:pt x="144" y="8"/>
                      </a:lnTo>
                      <a:lnTo>
                        <a:pt x="160" y="8"/>
                      </a:lnTo>
                      <a:lnTo>
                        <a:pt x="184" y="8"/>
                      </a:lnTo>
                      <a:lnTo>
                        <a:pt x="208" y="8"/>
                      </a:lnTo>
                      <a:lnTo>
                        <a:pt x="224" y="8"/>
                      </a:lnTo>
                      <a:lnTo>
                        <a:pt x="248" y="8"/>
                      </a:lnTo>
                      <a:lnTo>
                        <a:pt x="272" y="8"/>
                      </a:lnTo>
                      <a:lnTo>
                        <a:pt x="288" y="16"/>
                      </a:lnTo>
                      <a:lnTo>
                        <a:pt x="312" y="16"/>
                      </a:lnTo>
                      <a:lnTo>
                        <a:pt x="336" y="16"/>
                      </a:lnTo>
                      <a:lnTo>
                        <a:pt x="352" y="16"/>
                      </a:lnTo>
                      <a:lnTo>
                        <a:pt x="376" y="16"/>
                      </a:lnTo>
                      <a:lnTo>
                        <a:pt x="400" y="24"/>
                      </a:lnTo>
                      <a:lnTo>
                        <a:pt x="416" y="24"/>
                      </a:lnTo>
                      <a:lnTo>
                        <a:pt x="440" y="24"/>
                      </a:lnTo>
                      <a:lnTo>
                        <a:pt x="464" y="32"/>
                      </a:lnTo>
                      <a:lnTo>
                        <a:pt x="480" y="32"/>
                      </a:lnTo>
                      <a:lnTo>
                        <a:pt x="504" y="40"/>
                      </a:lnTo>
                      <a:lnTo>
                        <a:pt x="520" y="40"/>
                      </a:lnTo>
                      <a:lnTo>
                        <a:pt x="544" y="40"/>
                      </a:lnTo>
                      <a:lnTo>
                        <a:pt x="560" y="48"/>
                      </a:lnTo>
                      <a:lnTo>
                        <a:pt x="584" y="56"/>
                      </a:lnTo>
                      <a:lnTo>
                        <a:pt x="600" y="56"/>
                      </a:lnTo>
                      <a:lnTo>
                        <a:pt x="624" y="64"/>
                      </a:lnTo>
                      <a:lnTo>
                        <a:pt x="640" y="72"/>
                      </a:lnTo>
                      <a:lnTo>
                        <a:pt x="656" y="80"/>
                      </a:lnTo>
                      <a:lnTo>
                        <a:pt x="672" y="88"/>
                      </a:lnTo>
                      <a:lnTo>
                        <a:pt x="696" y="88"/>
                      </a:lnTo>
                      <a:lnTo>
                        <a:pt x="712" y="96"/>
                      </a:lnTo>
                      <a:lnTo>
                        <a:pt x="728" y="112"/>
                      </a:lnTo>
                      <a:lnTo>
                        <a:pt x="744" y="120"/>
                      </a:lnTo>
                      <a:lnTo>
                        <a:pt x="760" y="128"/>
                      </a:lnTo>
                      <a:lnTo>
                        <a:pt x="776" y="136"/>
                      </a:lnTo>
                      <a:lnTo>
                        <a:pt x="792" y="144"/>
                      </a:lnTo>
                      <a:lnTo>
                        <a:pt x="808" y="160"/>
                      </a:lnTo>
                      <a:lnTo>
                        <a:pt x="816" y="168"/>
                      </a:lnTo>
                      <a:lnTo>
                        <a:pt x="832" y="184"/>
                      </a:lnTo>
                      <a:lnTo>
                        <a:pt x="840" y="200"/>
                      </a:lnTo>
                      <a:lnTo>
                        <a:pt x="856" y="208"/>
                      </a:lnTo>
                      <a:lnTo>
                        <a:pt x="864" y="224"/>
                      </a:lnTo>
                      <a:lnTo>
                        <a:pt x="880" y="240"/>
                      </a:lnTo>
                      <a:lnTo>
                        <a:pt x="888" y="256"/>
                      </a:lnTo>
                      <a:lnTo>
                        <a:pt x="912" y="296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50" name="Rectangle 99"/>
                <p:cNvSpPr>
                  <a:spLocks noChangeArrowheads="1"/>
                </p:cNvSpPr>
                <p:nvPr/>
              </p:nvSpPr>
              <p:spPr bwMode="auto">
                <a:xfrm>
                  <a:off x="3298" y="993"/>
                  <a:ext cx="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b="1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51" name="Rectangle 101"/>
                <p:cNvSpPr>
                  <a:spLocks noChangeArrowheads="1"/>
                </p:cNvSpPr>
                <p:nvPr/>
              </p:nvSpPr>
              <p:spPr bwMode="auto">
                <a:xfrm>
                  <a:off x="3370" y="1081"/>
                  <a:ext cx="7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400" b="1">
                      <a:solidFill>
                        <a:srgbClr val="000000"/>
                      </a:solidFill>
                      <a:latin typeface="Geneva" charset="0"/>
                    </a:rPr>
                    <a:t>2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03437" name="Rectangle 40"/>
              <p:cNvSpPr>
                <a:spLocks noChangeArrowheads="1"/>
              </p:cNvSpPr>
              <p:nvPr/>
            </p:nvSpPr>
            <p:spPr bwMode="auto">
              <a:xfrm>
                <a:off x="3730" y="1065"/>
                <a:ext cx="52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Martensite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38" name="Rectangle 41"/>
              <p:cNvSpPr>
                <a:spLocks noChangeArrowheads="1"/>
              </p:cNvSpPr>
              <p:nvPr/>
            </p:nvSpPr>
            <p:spPr bwMode="auto">
              <a:xfrm>
                <a:off x="3730" y="1193"/>
                <a:ext cx="36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(wrong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39" name="Rectangle 42"/>
              <p:cNvSpPr>
                <a:spLocks noChangeArrowheads="1"/>
              </p:cNvSpPr>
              <p:nvPr/>
            </p:nvSpPr>
            <p:spPr bwMode="auto">
              <a:xfrm>
                <a:off x="3730" y="1321"/>
                <a:ext cx="31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shape)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33" name="Group 102"/>
            <p:cNvGrpSpPr>
              <a:grpSpLocks/>
            </p:cNvGrpSpPr>
            <p:nvPr/>
          </p:nvGrpSpPr>
          <p:grpSpPr bwMode="auto">
            <a:xfrm>
              <a:off x="3842" y="761"/>
              <a:ext cx="72" cy="96"/>
              <a:chOff x="3842" y="761"/>
              <a:chExt cx="72" cy="96"/>
            </a:xfrm>
          </p:grpSpPr>
          <p:sp>
            <p:nvSpPr>
              <p:cNvPr id="103434" name="Line 103"/>
              <p:cNvSpPr>
                <a:spLocks noChangeShapeType="1"/>
              </p:cNvSpPr>
              <p:nvPr/>
            </p:nvSpPr>
            <p:spPr bwMode="auto">
              <a:xfrm flipH="1" flipV="1">
                <a:off x="3866" y="769"/>
                <a:ext cx="2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5" name="Freeform 104"/>
              <p:cNvSpPr>
                <a:spLocks/>
              </p:cNvSpPr>
              <p:nvPr/>
            </p:nvSpPr>
            <p:spPr bwMode="auto">
              <a:xfrm>
                <a:off x="3842" y="761"/>
                <a:ext cx="72" cy="96"/>
              </a:xfrm>
              <a:custGeom>
                <a:avLst/>
                <a:gdLst>
                  <a:gd name="T0" fmla="*/ 24 w 72"/>
                  <a:gd name="T1" fmla="*/ 8 h 96"/>
                  <a:gd name="T2" fmla="*/ 0 w 72"/>
                  <a:gd name="T3" fmla="*/ 24 h 96"/>
                  <a:gd name="T4" fmla="*/ 72 w 72"/>
                  <a:gd name="T5" fmla="*/ 96 h 96"/>
                  <a:gd name="T6" fmla="*/ 40 w 72"/>
                  <a:gd name="T7" fmla="*/ 0 h 96"/>
                  <a:gd name="T8" fmla="*/ 24 w 72"/>
                  <a:gd name="T9" fmla="*/ 8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96">
                    <a:moveTo>
                      <a:pt x="24" y="8"/>
                    </a:moveTo>
                    <a:lnTo>
                      <a:pt x="0" y="24"/>
                    </a:lnTo>
                    <a:lnTo>
                      <a:pt x="72" y="96"/>
                    </a:lnTo>
                    <a:lnTo>
                      <a:pt x="40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058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38200" y="5791200"/>
            <a:ext cx="640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0000"/>
                </a:solidFill>
                <a:latin typeface="Comic Sans MS" charset="0"/>
              </a:rPr>
              <a:t>transformation twins (Wayman)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5" name="Picture 7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86543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624138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7" name="Picture 9" descr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4419600"/>
            <a:ext cx="3332162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59340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9" name="Picture 11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7575"/>
            <a:ext cx="2452688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0" name="Picture 12" descr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54816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1" name="Picture 13" descr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057400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4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598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Martensite</a:t>
            </a:r>
            <a:r>
              <a:rPr lang="en-US" sz="3600" dirty="0"/>
              <a:t> </a:t>
            </a:r>
            <a:r>
              <a:rPr lang="en-US" sz="3600" dirty="0" smtClean="0"/>
              <a:t>start temperature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1005032"/>
            <a:ext cx="6449568" cy="573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873250"/>
            <a:ext cx="47418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8600" y="5187950"/>
            <a:ext cx="342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athermal</a:t>
            </a:r>
            <a:r>
              <a:rPr lang="en-GB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transformation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3" y="332656"/>
            <a:ext cx="810259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0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ChangeArrowheads="1"/>
          </p:cNvSpPr>
          <p:nvPr/>
        </p:nvSpPr>
        <p:spPr bwMode="auto">
          <a:xfrm>
            <a:off x="6858000" y="5389563"/>
            <a:ext cx="1169988" cy="1087437"/>
          </a:xfrm>
          <a:prstGeom prst="rect">
            <a:avLst/>
          </a:prstGeom>
          <a:solidFill>
            <a:srgbClr val="00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94210" name="Freeform 8"/>
          <p:cNvSpPr>
            <a:spLocks/>
          </p:cNvSpPr>
          <p:nvPr/>
        </p:nvSpPr>
        <p:spPr bwMode="auto">
          <a:xfrm>
            <a:off x="6858000" y="4900613"/>
            <a:ext cx="1738313" cy="1576387"/>
          </a:xfrm>
          <a:custGeom>
            <a:avLst/>
            <a:gdLst>
              <a:gd name="T0" fmla="*/ 0 w 1095"/>
              <a:gd name="T1" fmla="*/ 2147483647 h 993"/>
              <a:gd name="T2" fmla="*/ 2147483647 w 1095"/>
              <a:gd name="T3" fmla="*/ 0 h 993"/>
              <a:gd name="T4" fmla="*/ 2147483647 w 1095"/>
              <a:gd name="T5" fmla="*/ 0 h 993"/>
              <a:gd name="T6" fmla="*/ 2147483647 w 1095"/>
              <a:gd name="T7" fmla="*/ 2147483647 h 993"/>
              <a:gd name="T8" fmla="*/ 0 w 1095"/>
              <a:gd name="T9" fmla="*/ 2147483647 h 9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5" h="993">
                <a:moveTo>
                  <a:pt x="0" y="993"/>
                </a:moveTo>
                <a:lnTo>
                  <a:pt x="369" y="0"/>
                </a:lnTo>
                <a:lnTo>
                  <a:pt x="1095" y="0"/>
                </a:lnTo>
                <a:lnTo>
                  <a:pt x="727" y="993"/>
                </a:lnTo>
                <a:lnTo>
                  <a:pt x="0" y="993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211" name="Picture 17" descr="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4963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381000" y="57912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b="0">
                <a:latin typeface="Arial"/>
                <a:cs typeface="Arial"/>
              </a:rPr>
              <a:t>Brooks, Loretto and Smallman, 1979</a:t>
            </a:r>
          </a:p>
        </p:txBody>
      </p:sp>
    </p:spTree>
    <p:extLst>
      <p:ext uri="{BB962C8B-B14F-4D97-AF65-F5344CB8AC3E}">
        <p14:creationId xmlns:p14="http://schemas.microsoft.com/office/powerpoint/2010/main" val="141730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332656"/>
            <a:ext cx="8102597" cy="86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556792"/>
            <a:ext cx="8424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However, martensitic transformation can be suppressed by rapid </a:t>
            </a:r>
            <a:r>
              <a:rPr lang="en-US" sz="3200" dirty="0" smtClean="0">
                <a:solidFill>
                  <a:srgbClr val="3366FF"/>
                </a:solidFill>
              </a:rPr>
              <a:t>cooling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7659" y="3886073"/>
            <a:ext cx="1659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Kurdjumov</a:t>
            </a:r>
            <a:endParaRPr lang="en-US" dirty="0" smtClean="0"/>
          </a:p>
          <a:p>
            <a:r>
              <a:rPr lang="en-US" dirty="0" err="1" smtClean="0"/>
              <a:t>Maximova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068960"/>
            <a:ext cx="4954572" cy="35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4102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66294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75041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29083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41" name="Picture 7" descr="Screen shot 2010-11-25 at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882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25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508000"/>
            <a:ext cx="8784336" cy="5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66294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457200" y="228600"/>
            <a:ext cx="71628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/>
              <a:t>Fe-0.1C wt%</a:t>
            </a:r>
          </a:p>
          <a:p>
            <a:pPr>
              <a:spcBef>
                <a:spcPct val="50000"/>
              </a:spcBef>
            </a:pPr>
            <a:r>
              <a:rPr lang="en-US" sz="4400"/>
              <a:t>Influence of tensile stress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4"/>
          <p:cNvSpPr>
            <a:spLocks noChangeArrowheads="1"/>
          </p:cNvSpPr>
          <p:nvPr/>
        </p:nvSpPr>
        <p:spPr bwMode="auto">
          <a:xfrm rot="-5400000">
            <a:off x="1779588" y="2662238"/>
            <a:ext cx="368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cs typeface="Arial" charset="0"/>
            </a:endParaRPr>
          </a:p>
        </p:txBody>
      </p:sp>
      <p:pic>
        <p:nvPicPr>
          <p:cNvPr id="99330" name="Picture 2" descr="pressure_tempera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86075"/>
            <a:ext cx="5526087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29552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"/>
            <a:ext cx="2751137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9654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urs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15340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6172200"/>
            <a:ext cx="1905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800">
                <a:latin typeface="Times New Roman" charset="0"/>
              </a:rPr>
              <a:t>Bhadeshia, 1982</a:t>
            </a:r>
          </a:p>
        </p:txBody>
      </p:sp>
    </p:spTree>
    <p:extLst>
      <p:ext uri="{BB962C8B-B14F-4D97-AF65-F5344CB8AC3E}">
        <p14:creationId xmlns:p14="http://schemas.microsoft.com/office/powerpoint/2010/main" val="145195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772400" cy="48180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6248400" y="54864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781800" y="4724400"/>
            <a:ext cx="83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800">
                <a:latin typeface="Symbol" charset="0"/>
              </a:rPr>
              <a:t>s</a:t>
            </a:r>
            <a:endParaRPr lang="en-GB">
              <a:latin typeface="Times New Roman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1066800" y="52578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066800" y="5334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>
                <a:latin typeface="Times New Roman" charset="0"/>
              </a:rPr>
              <a:t>50 </a:t>
            </a:r>
            <a:r>
              <a:rPr lang="en-GB">
                <a:latin typeface="Symbol" charset="0"/>
              </a:rPr>
              <a:t>m</a:t>
            </a:r>
            <a:r>
              <a:rPr lang="en-GB">
                <a:latin typeface="Times New Roman" charset="0"/>
              </a:rPr>
              <a:t>m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895600" y="381000"/>
            <a:ext cx="315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>
                <a:latin typeface="Times New Roman" charset="0"/>
              </a:rPr>
              <a:t>polycrystalline austenite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010400" y="63246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800">
                <a:latin typeface="Times New Roman" charset="0"/>
              </a:rPr>
              <a:t>Bhadeshia, 1982</a:t>
            </a:r>
          </a:p>
        </p:txBody>
      </p:sp>
    </p:spTree>
    <p:extLst>
      <p:ext uri="{BB962C8B-B14F-4D97-AF65-F5344CB8AC3E}">
        <p14:creationId xmlns:p14="http://schemas.microsoft.com/office/powerpoint/2010/main" val="30768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5684838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Box 4"/>
          <p:cNvSpPr txBox="1">
            <a:spLocks noChangeArrowheads="1"/>
          </p:cNvSpPr>
          <p:nvPr/>
        </p:nvSpPr>
        <p:spPr bwMode="auto">
          <a:xfrm>
            <a:off x="5940425" y="188913"/>
            <a:ext cx="29527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FF"/>
                </a:solidFill>
              </a:rPr>
              <a:t>Texture prediction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609600" y="214313"/>
            <a:ext cx="6705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smtClean="0"/>
              <a:t>Most</a:t>
            </a:r>
            <a:r>
              <a:rPr lang="en-US" sz="3200" dirty="0" smtClean="0"/>
              <a:t> methods calculate only </a:t>
            </a:r>
            <a:r>
              <a:rPr lang="en-US" sz="3200" dirty="0"/>
              <a:t>POSITIONS of </a:t>
            </a:r>
            <a:r>
              <a:rPr lang="en-US" sz="3200" dirty="0" smtClean="0"/>
              <a:t>poles, not intensities</a:t>
            </a:r>
            <a:endParaRPr lang="en-US" sz="3200" dirty="0"/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3400" y="1371600"/>
            <a:ext cx="3733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4648200" y="1371600"/>
            <a:ext cx="3733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08" name="Oval 16"/>
          <p:cNvSpPr>
            <a:spLocks noChangeArrowheads="1"/>
          </p:cNvSpPr>
          <p:nvPr/>
        </p:nvSpPr>
        <p:spPr bwMode="auto">
          <a:xfrm>
            <a:off x="1295400" y="3886200"/>
            <a:ext cx="2362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 rot="3540000">
            <a:off x="1600200" y="2514600"/>
            <a:ext cx="2362200" cy="381000"/>
          </a:xfrm>
          <a:prstGeom prst="ellipse">
            <a:avLst/>
          </a:prstGeom>
          <a:solidFill>
            <a:srgbClr val="00CC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0" name="Oval 18"/>
          <p:cNvSpPr>
            <a:spLocks noChangeArrowheads="1"/>
          </p:cNvSpPr>
          <p:nvPr/>
        </p:nvSpPr>
        <p:spPr bwMode="auto">
          <a:xfrm>
            <a:off x="4800600" y="3733800"/>
            <a:ext cx="3429000" cy="762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1" name="Oval 19"/>
          <p:cNvSpPr>
            <a:spLocks noChangeArrowheads="1"/>
          </p:cNvSpPr>
          <p:nvPr/>
        </p:nvSpPr>
        <p:spPr bwMode="auto">
          <a:xfrm rot="3540000">
            <a:off x="6858000" y="2667000"/>
            <a:ext cx="609600" cy="152400"/>
          </a:xfrm>
          <a:prstGeom prst="ellipse">
            <a:avLst/>
          </a:prstGeom>
          <a:solidFill>
            <a:srgbClr val="00CC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2" name="Oval 20"/>
          <p:cNvSpPr>
            <a:spLocks noChangeArrowheads="1"/>
          </p:cNvSpPr>
          <p:nvPr/>
        </p:nvSpPr>
        <p:spPr bwMode="auto">
          <a:xfrm>
            <a:off x="1524000" y="4876800"/>
            <a:ext cx="19050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1524000" y="5867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5" name="Line 23"/>
          <p:cNvSpPr>
            <a:spLocks noChangeShapeType="1"/>
          </p:cNvSpPr>
          <p:nvPr/>
        </p:nvSpPr>
        <p:spPr bwMode="auto">
          <a:xfrm flipV="1">
            <a:off x="2438400" y="4876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6" name="Oval 24"/>
          <p:cNvSpPr>
            <a:spLocks noChangeArrowheads="1"/>
          </p:cNvSpPr>
          <p:nvPr/>
        </p:nvSpPr>
        <p:spPr bwMode="auto">
          <a:xfrm>
            <a:off x="2057400" y="5486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7" name="Oval 25"/>
          <p:cNvSpPr>
            <a:spLocks noChangeArrowheads="1"/>
          </p:cNvSpPr>
          <p:nvPr/>
        </p:nvSpPr>
        <p:spPr bwMode="auto">
          <a:xfrm>
            <a:off x="2819400" y="5486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8" name="Oval 26"/>
          <p:cNvSpPr>
            <a:spLocks noChangeArrowheads="1"/>
          </p:cNvSpPr>
          <p:nvPr/>
        </p:nvSpPr>
        <p:spPr bwMode="auto">
          <a:xfrm>
            <a:off x="2286000" y="609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9" name="Oval 27"/>
          <p:cNvSpPr>
            <a:spLocks noChangeArrowheads="1"/>
          </p:cNvSpPr>
          <p:nvPr/>
        </p:nvSpPr>
        <p:spPr bwMode="auto">
          <a:xfrm>
            <a:off x="2667000" y="632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0" name="Oval 28"/>
          <p:cNvSpPr>
            <a:spLocks noChangeArrowheads="1"/>
          </p:cNvSpPr>
          <p:nvPr/>
        </p:nvSpPr>
        <p:spPr bwMode="auto">
          <a:xfrm>
            <a:off x="1905000" y="6019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1" name="Oval 29"/>
          <p:cNvSpPr>
            <a:spLocks noChangeArrowheads="1"/>
          </p:cNvSpPr>
          <p:nvPr/>
        </p:nvSpPr>
        <p:spPr bwMode="auto">
          <a:xfrm>
            <a:off x="2514600" y="563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2" name="Oval 30"/>
          <p:cNvSpPr>
            <a:spLocks noChangeArrowheads="1"/>
          </p:cNvSpPr>
          <p:nvPr/>
        </p:nvSpPr>
        <p:spPr bwMode="auto">
          <a:xfrm>
            <a:off x="5486400" y="4800600"/>
            <a:ext cx="19050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5486400" y="57912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4" name="Line 32"/>
          <p:cNvSpPr>
            <a:spLocks noChangeShapeType="1"/>
          </p:cNvSpPr>
          <p:nvPr/>
        </p:nvSpPr>
        <p:spPr bwMode="auto">
          <a:xfrm flipV="1">
            <a:off x="6400800" y="4800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5" name="Oval 33"/>
          <p:cNvSpPr>
            <a:spLocks noChangeArrowheads="1"/>
          </p:cNvSpPr>
          <p:nvPr/>
        </p:nvSpPr>
        <p:spPr bwMode="auto">
          <a:xfrm>
            <a:off x="6019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6" name="Oval 34"/>
          <p:cNvSpPr>
            <a:spLocks noChangeArrowheads="1"/>
          </p:cNvSpPr>
          <p:nvPr/>
        </p:nvSpPr>
        <p:spPr bwMode="auto">
          <a:xfrm>
            <a:off x="6781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7" name="Oval 35"/>
          <p:cNvSpPr>
            <a:spLocks noChangeArrowheads="1"/>
          </p:cNvSpPr>
          <p:nvPr/>
        </p:nvSpPr>
        <p:spPr bwMode="auto">
          <a:xfrm>
            <a:off x="62484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6629400" y="6248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9" name="Oval 37"/>
          <p:cNvSpPr>
            <a:spLocks noChangeArrowheads="1"/>
          </p:cNvSpPr>
          <p:nvPr/>
        </p:nvSpPr>
        <p:spPr bwMode="auto">
          <a:xfrm>
            <a:off x="5867400" y="5943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30" name="Oval 38"/>
          <p:cNvSpPr>
            <a:spLocks noChangeArrowheads="1"/>
          </p:cNvSpPr>
          <p:nvPr/>
        </p:nvSpPr>
        <p:spPr bwMode="auto">
          <a:xfrm>
            <a:off x="6477000" y="556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13041" name="Group 49"/>
          <p:cNvGrpSpPr>
            <a:grpSpLocks/>
          </p:cNvGrpSpPr>
          <p:nvPr/>
        </p:nvGrpSpPr>
        <p:grpSpPr bwMode="auto">
          <a:xfrm>
            <a:off x="4724400" y="1524000"/>
            <a:ext cx="1905000" cy="1905000"/>
            <a:chOff x="2976" y="960"/>
            <a:chExt cx="1200" cy="1200"/>
          </a:xfrm>
        </p:grpSpPr>
        <p:sp>
          <p:nvSpPr>
            <p:cNvPr id="213031" name="Oval 39"/>
            <p:cNvSpPr>
              <a:spLocks noChangeArrowheads="1"/>
            </p:cNvSpPr>
            <p:nvPr/>
          </p:nvSpPr>
          <p:spPr bwMode="auto">
            <a:xfrm>
              <a:off x="2976" y="960"/>
              <a:ext cx="1200" cy="1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2" name="Line 40"/>
            <p:cNvSpPr>
              <a:spLocks noChangeShapeType="1"/>
            </p:cNvSpPr>
            <p:nvPr/>
          </p:nvSpPr>
          <p:spPr bwMode="auto">
            <a:xfrm>
              <a:off x="2976" y="158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3" name="Line 41"/>
            <p:cNvSpPr>
              <a:spLocks noChangeShapeType="1"/>
            </p:cNvSpPr>
            <p:nvPr/>
          </p:nvSpPr>
          <p:spPr bwMode="auto">
            <a:xfrm flipV="1">
              <a:off x="3552" y="960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4" name="Oval 42"/>
            <p:cNvSpPr>
              <a:spLocks noChangeArrowheads="1"/>
            </p:cNvSpPr>
            <p:nvPr/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5" name="Oval 43"/>
            <p:cNvSpPr>
              <a:spLocks noChangeArrowheads="1"/>
            </p:cNvSpPr>
            <p:nvPr/>
          </p:nvSpPr>
          <p:spPr bwMode="auto">
            <a:xfrm>
              <a:off x="3792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6" name="Oval 44"/>
            <p:cNvSpPr>
              <a:spLocks noChangeArrowheads="1"/>
            </p:cNvSpPr>
            <p:nvPr/>
          </p:nvSpPr>
          <p:spPr bwMode="auto">
            <a:xfrm>
              <a:off x="345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7" name="Oval 45"/>
            <p:cNvSpPr>
              <a:spLocks noChangeArrowheads="1"/>
            </p:cNvSpPr>
            <p:nvPr/>
          </p:nvSpPr>
          <p:spPr bwMode="auto">
            <a:xfrm>
              <a:off x="3696" y="187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8" name="Oval 46"/>
            <p:cNvSpPr>
              <a:spLocks noChangeArrowheads="1"/>
            </p:cNvSpPr>
            <p:nvPr/>
          </p:nvSpPr>
          <p:spPr bwMode="auto">
            <a:xfrm>
              <a:off x="3120" y="168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40" name="Oval 48"/>
            <p:cNvSpPr>
              <a:spLocks noChangeArrowheads="1"/>
            </p:cNvSpPr>
            <p:nvPr/>
          </p:nvSpPr>
          <p:spPr bwMode="auto">
            <a:xfrm>
              <a:off x="3600" y="134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idx="1"/>
          </p:nvPr>
        </p:nvSpPr>
        <p:spPr>
          <a:xfrm>
            <a:off x="250825" y="620713"/>
            <a:ext cx="8229600" cy="4525962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400">
                <a:latin typeface="Calibri" charset="0"/>
              </a:rPr>
              <a:t>TRIP steels that are fully austenitic are expensive</a:t>
            </a:r>
          </a:p>
          <a:p>
            <a:pPr>
              <a:lnSpc>
                <a:spcPct val="140000"/>
              </a:lnSpc>
            </a:pPr>
            <a:r>
              <a:rPr lang="en-US" sz="5400">
                <a:solidFill>
                  <a:srgbClr val="0000FF"/>
                </a:solidFill>
                <a:latin typeface="Calibri" charset="0"/>
              </a:rPr>
              <a:t>How do we produce cheap austenite?</a:t>
            </a:r>
          </a:p>
        </p:txBody>
      </p:sp>
    </p:spTree>
    <p:extLst>
      <p:ext uri="{BB962C8B-B14F-4D97-AF65-F5344CB8AC3E}">
        <p14:creationId xmlns:p14="http://schemas.microsoft.com/office/powerpoint/2010/main" val="109671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4648200" cy="685800"/>
          </a:xfrm>
          <a:noFill/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66"/>
                </a:solidFill>
                <a:latin typeface="Calibri" charset="0"/>
              </a:rPr>
              <a:t>TRIP-Assisted Steels</a:t>
            </a: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228600" y="2209800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3600"/>
              <a:t>too much carbon is bad</a:t>
            </a:r>
          </a:p>
        </p:txBody>
      </p:sp>
      <p:grpSp>
        <p:nvGrpSpPr>
          <p:cNvPr id="45059" name="Group 10"/>
          <p:cNvGrpSpPr>
            <a:grpSpLocks/>
          </p:cNvGrpSpPr>
          <p:nvPr/>
        </p:nvGrpSpPr>
        <p:grpSpPr bwMode="auto">
          <a:xfrm>
            <a:off x="5410200" y="533400"/>
            <a:ext cx="3541713" cy="6157913"/>
            <a:chOff x="3408" y="336"/>
            <a:chExt cx="2231" cy="3879"/>
          </a:xfrm>
        </p:grpSpPr>
        <p:pic>
          <p:nvPicPr>
            <p:cNvPr id="450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1976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5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6"/>
              <a:ext cx="2231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6"/>
            <p:cNvSpPr txBox="1">
              <a:spLocks noChangeArrowheads="1"/>
            </p:cNvSpPr>
            <p:nvPr/>
          </p:nvSpPr>
          <p:spPr bwMode="auto">
            <a:xfrm>
              <a:off x="3552" y="3984"/>
              <a:ext cx="19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en-GB" sz="1800"/>
                <a:t>Jae Hoon Jang, In Gee Kim</a:t>
              </a:r>
            </a:p>
          </p:txBody>
        </p:sp>
      </p:grp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28600" y="838200"/>
            <a:ext cx="4683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/>
              <a:t>austenite is expensive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228600" y="1524000"/>
            <a:ext cx="4454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/>
              <a:t>carbon can be cheap</a:t>
            </a:r>
          </a:p>
        </p:txBody>
      </p:sp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76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creen shot 2010-04-10 at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89916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669925" y="42863"/>
            <a:ext cx="5011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Typical composition Fe-0.15C-1.5Si-1.5Mn wt%</a:t>
            </a:r>
          </a:p>
        </p:txBody>
      </p:sp>
    </p:spTree>
    <p:extLst>
      <p:ext uri="{BB962C8B-B14F-4D97-AF65-F5344CB8AC3E}">
        <p14:creationId xmlns:p14="http://schemas.microsoft.com/office/powerpoint/2010/main" val="22169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5334000" y="6019800"/>
            <a:ext cx="357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80FF"/>
                </a:solidFill>
              </a:rPr>
              <a:t>Chatterjee &amp; Bhadeshia, 2006</a:t>
            </a:r>
          </a:p>
        </p:txBody>
      </p:sp>
      <p:pic>
        <p:nvPicPr>
          <p:cNvPr id="26626" name="Picture 3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77361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48013"/>
            <a:ext cx="48006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581400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2209800" y="3810000"/>
            <a:ext cx="1143000" cy="609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1125"/>
            <a:ext cx="48006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 descr="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480060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7338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257800" y="4191000"/>
            <a:ext cx="3124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plates become finer than stress-transfer length, and hence do not crack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4" y="2060848"/>
            <a:ext cx="8915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6934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9552" y="1268760"/>
            <a:ext cx="7848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/>
              <a:t>tensile stress in </a:t>
            </a:r>
            <a:r>
              <a:rPr lang="en-US" sz="3200" dirty="0" err="1"/>
              <a:t>fibre</a:t>
            </a:r>
            <a:r>
              <a:rPr lang="en-US" sz="3200" dirty="0"/>
              <a:t> enclosed by matrix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260648"/>
            <a:ext cx="6713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Cracking of brittle </a:t>
            </a:r>
            <a:r>
              <a:rPr lang="en-US" sz="4000" dirty="0" err="1" smtClean="0"/>
              <a:t>martensite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3720040" cy="4275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140968"/>
            <a:ext cx="3805848" cy="35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0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4"/>
          <p:cNvSpPr>
            <a:spLocks noChangeArrowheads="1"/>
          </p:cNvSpPr>
          <p:nvPr/>
        </p:nvSpPr>
        <p:spPr bwMode="auto">
          <a:xfrm>
            <a:off x="1143000" y="1219200"/>
            <a:ext cx="3276600" cy="2971800"/>
          </a:xfrm>
          <a:prstGeom prst="hexagon">
            <a:avLst>
              <a:gd name="adj" fmla="val 27564"/>
              <a:gd name="vf" fmla="val 11547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AutoShape 5"/>
          <p:cNvSpPr>
            <a:spLocks noChangeArrowheads="1"/>
          </p:cNvSpPr>
          <p:nvPr/>
        </p:nvSpPr>
        <p:spPr bwMode="auto">
          <a:xfrm>
            <a:off x="7010400" y="2362200"/>
            <a:ext cx="1295400" cy="1143000"/>
          </a:xfrm>
          <a:prstGeom prst="hexagon">
            <a:avLst>
              <a:gd name="adj" fmla="val 28333"/>
              <a:gd name="vf" fmla="val 11547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utoShape 6"/>
          <p:cNvSpPr>
            <a:spLocks noChangeArrowheads="1"/>
          </p:cNvSpPr>
          <p:nvPr/>
        </p:nvSpPr>
        <p:spPr bwMode="auto">
          <a:xfrm>
            <a:off x="6019800" y="2971800"/>
            <a:ext cx="1295400" cy="1143000"/>
          </a:xfrm>
          <a:prstGeom prst="hexagon">
            <a:avLst>
              <a:gd name="adj" fmla="val 28333"/>
              <a:gd name="vf" fmla="val 11547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1295400" y="2743200"/>
            <a:ext cx="2971800" cy="533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>
            <a:off x="6172200" y="3200400"/>
            <a:ext cx="10668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685800" y="4648200"/>
            <a:ext cx="7848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plates stopped by austenite grain boundary</a:t>
            </a:r>
          </a:p>
          <a:p>
            <a:pPr>
              <a:spcBef>
                <a:spcPct val="50000"/>
              </a:spcBef>
            </a:pPr>
            <a:r>
              <a:rPr lang="en-US"/>
              <a:t>total volume transformed reduced when grain size small</a:t>
            </a:r>
          </a:p>
          <a:p>
            <a:pPr>
              <a:spcBef>
                <a:spcPct val="50000"/>
              </a:spcBef>
            </a:pPr>
            <a:r>
              <a:rPr lang="en-US"/>
              <a:t>detection limit leads to reduction in start temperature</a:t>
            </a:r>
          </a:p>
        </p:txBody>
      </p:sp>
      <p:sp>
        <p:nvSpPr>
          <p:cNvPr id="30727" name="Text Box 12"/>
          <p:cNvSpPr txBox="1">
            <a:spLocks noChangeArrowheads="1"/>
          </p:cNvSpPr>
          <p:nvPr/>
        </p:nvSpPr>
        <p:spPr bwMode="auto">
          <a:xfrm>
            <a:off x="304800" y="187325"/>
            <a:ext cx="625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Austenite grain size effects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58674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6126163" y="6400800"/>
            <a:ext cx="2713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Yang &amp; Bhadeshia, 2009</a:t>
            </a:r>
          </a:p>
        </p:txBody>
      </p:sp>
      <p:pic>
        <p:nvPicPr>
          <p:cNvPr id="32771" name="Picture 4" descr="Comple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6800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Plastic strain: grain shape</a:t>
            </a:r>
          </a:p>
        </p:txBody>
      </p:sp>
      <p:pic>
        <p:nvPicPr>
          <p:cNvPr id="49154" name="Picture 5" descr="Screen shot 2011-12-14 at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2590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Screen shot 2011-12-14 at 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14600"/>
            <a:ext cx="4013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8153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Plastic strain: stabilisation</a:t>
            </a:r>
          </a:p>
        </p:txBody>
      </p:sp>
      <p:pic>
        <p:nvPicPr>
          <p:cNvPr id="53250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224984" cy="477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4355976" y="6165304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Shipway &amp; </a:t>
            </a:r>
            <a:r>
              <a:rPr lang="en-US" dirty="0" err="1"/>
              <a:t>Bhadeshia</a:t>
            </a:r>
            <a:r>
              <a:rPr lang="en-US" dirty="0"/>
              <a:t> 1995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Plastic strain: stabilisation</a:t>
            </a:r>
          </a:p>
        </p:txBody>
      </p:sp>
      <p:pic>
        <p:nvPicPr>
          <p:cNvPr id="55298" name="Picture 4" descr="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85"/>
          <a:stretch/>
        </p:blipFill>
        <p:spPr bwMode="auto">
          <a:xfrm>
            <a:off x="467543" y="2276872"/>
            <a:ext cx="804933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77724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6477000" y="350520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7924800" y="441960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96181" y="6364591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Chatterjee</a:t>
            </a:r>
            <a:r>
              <a:rPr lang="en-US" dirty="0" smtClean="0"/>
              <a:t> &amp; </a:t>
            </a:r>
            <a:r>
              <a:rPr lang="en-US" dirty="0" err="1" smtClean="0"/>
              <a:t>Bhadeshia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260376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Classic TRIP-assisted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steel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stress or strain-induced?</a:t>
            </a:r>
            <a:endParaRPr lang="en-US" dirty="0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4" descr="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78493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Classic TRIP-assisted steel</a:t>
            </a:r>
            <a:br>
              <a:rPr lang="en-US" sz="36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calculations of austenite stability</a:t>
            </a:r>
          </a:p>
        </p:txBody>
      </p:sp>
      <p:pic>
        <p:nvPicPr>
          <p:cNvPr id="59394" name="Picture 5" descr="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0866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6"/>
          <p:cNvSpPr>
            <a:spLocks noChangeArrowheads="1"/>
          </p:cNvSpPr>
          <p:nvPr/>
        </p:nvSpPr>
        <p:spPr bwMode="auto">
          <a:xfrm>
            <a:off x="257175" y="56673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339197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Crystallography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3212976"/>
            <a:ext cx="372514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Thermodynamics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4293096"/>
            <a:ext cx="180116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Kinetics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4077072"/>
            <a:ext cx="149301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Stress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3645024"/>
            <a:ext cx="20579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Magnetic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5229200"/>
            <a:ext cx="280159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Plastic strain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620688"/>
            <a:ext cx="411039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Interfacial structure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2132856"/>
            <a:ext cx="16986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Texture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3768" y="6021288"/>
            <a:ext cx="623995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Critical mechanical properties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2204864"/>
            <a:ext cx="470055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Chemical composition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899592" y="1268760"/>
            <a:ext cx="353261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Atomic structure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916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3850" y="908050"/>
            <a:ext cx="8424863" cy="5509359"/>
            <a:chOff x="323528" y="908720"/>
            <a:chExt cx="8424936" cy="5507885"/>
          </a:xfrm>
        </p:grpSpPr>
        <p:sp>
          <p:nvSpPr>
            <p:cNvPr id="93188" name="TextBox 6"/>
            <p:cNvSpPr txBox="1">
              <a:spLocks noChangeArrowheads="1"/>
            </p:cNvSpPr>
            <p:nvPr/>
          </p:nvSpPr>
          <p:spPr bwMode="auto">
            <a:xfrm>
              <a:off x="323528" y="908720"/>
              <a:ext cx="842493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3600">
                  <a:solidFill>
                    <a:srgbClr val="0000FF"/>
                  </a:solidFill>
                  <a:latin typeface="Arial" charset="0"/>
                  <a:cs typeface="Arial" charset="0"/>
                </a:rPr>
                <a:t>Steel with impossible combination of properties</a:t>
              </a:r>
            </a:p>
          </p:txBody>
        </p:sp>
        <p:sp>
          <p:nvSpPr>
            <p:cNvPr id="93189" name="TextBox 1"/>
            <p:cNvSpPr txBox="1">
              <a:spLocks noChangeArrowheads="1"/>
            </p:cNvSpPr>
            <p:nvPr/>
          </p:nvSpPr>
          <p:spPr bwMode="auto">
            <a:xfrm>
              <a:off x="611240" y="2205297"/>
              <a:ext cx="7519671" cy="421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3200" b="0" dirty="0">
                  <a:latin typeface="Arial" charset="0"/>
                  <a:cs typeface="Arial" charset="0"/>
                </a:rPr>
                <a:t>&gt;2 </a:t>
              </a:r>
              <a:r>
                <a:rPr lang="en-US" sz="3200" b="0" dirty="0" err="1">
                  <a:latin typeface="Arial" charset="0"/>
                  <a:cs typeface="Arial" charset="0"/>
                </a:rPr>
                <a:t>GPa</a:t>
              </a:r>
              <a:endParaRPr lang="en-US" sz="3200" b="0" dirty="0">
                <a:latin typeface="Arial" charset="0"/>
                <a:cs typeface="Arial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3200" b="0" dirty="0">
                  <a:latin typeface="Arial" charset="0"/>
                  <a:cs typeface="Arial" charset="0"/>
                </a:rPr>
                <a:t>30% ductility at conventional strain rates</a:t>
              </a:r>
            </a:p>
            <a:p>
              <a:pPr>
                <a:lnSpc>
                  <a:spcPct val="120000"/>
                </a:lnSpc>
              </a:pPr>
              <a:r>
                <a:rPr lang="en-US" sz="3200" b="0" dirty="0">
                  <a:latin typeface="Arial" charset="0"/>
                  <a:cs typeface="Arial" charset="0"/>
                </a:rPr>
                <a:t>ductility at very high strain rate</a:t>
              </a:r>
            </a:p>
            <a:p>
              <a:pPr>
                <a:lnSpc>
                  <a:spcPct val="120000"/>
                </a:lnSpc>
              </a:pPr>
              <a:r>
                <a:rPr lang="en-US" sz="3200" b="0" dirty="0">
                  <a:latin typeface="Arial" charset="0"/>
                  <a:cs typeface="Arial" charset="0"/>
                </a:rPr>
                <a:t>toughness and </a:t>
              </a:r>
              <a:r>
                <a:rPr lang="en-US" sz="3200" b="0" dirty="0" err="1">
                  <a:latin typeface="Arial" charset="0"/>
                  <a:cs typeface="Arial" charset="0"/>
                </a:rPr>
                <a:t>Charpy</a:t>
              </a:r>
              <a:r>
                <a:rPr lang="en-US" sz="3200" b="0" dirty="0">
                  <a:latin typeface="Arial" charset="0"/>
                  <a:cs typeface="Arial" charset="0"/>
                </a:rPr>
                <a:t> impact at -40°C</a:t>
              </a:r>
            </a:p>
            <a:p>
              <a:pPr>
                <a:lnSpc>
                  <a:spcPct val="120000"/>
                </a:lnSpc>
              </a:pPr>
              <a:r>
                <a:rPr lang="en-US" sz="3200" b="0" dirty="0" err="1">
                  <a:latin typeface="Arial" charset="0"/>
                  <a:cs typeface="Arial" charset="0"/>
                </a:rPr>
                <a:t>weldable</a:t>
              </a:r>
              <a:endParaRPr lang="en-US" sz="3200" b="0" dirty="0">
                <a:latin typeface="Arial" charset="0"/>
                <a:cs typeface="Arial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3200" b="0" dirty="0">
                  <a:latin typeface="Arial" charset="0"/>
                  <a:cs typeface="Arial" charset="0"/>
                </a:rPr>
                <a:t>cheap, large in all dimensions</a:t>
              </a:r>
            </a:p>
            <a:p>
              <a:pPr>
                <a:lnSpc>
                  <a:spcPct val="120000"/>
                </a:lnSpc>
              </a:pPr>
              <a:r>
                <a:rPr lang="en-US" sz="3200" b="0" dirty="0">
                  <a:latin typeface="Arial" charset="0"/>
                  <a:cs typeface="Arial" charset="0"/>
                </a:rPr>
                <a:t>mass </a:t>
              </a:r>
              <a:r>
                <a:rPr lang="en-US" sz="3200" b="0" dirty="0" smtClean="0">
                  <a:latin typeface="Arial" charset="0"/>
                  <a:cs typeface="Arial" charset="0"/>
                </a:rPr>
                <a:t>production</a:t>
              </a:r>
              <a:endParaRPr lang="en-US" sz="3200" b="0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9" y="1196752"/>
            <a:ext cx="902726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0355" name="Picture 3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14975"/>
            <a:ext cx="1295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6713"/>
            <a:ext cx="152400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600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 descr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590800"/>
            <a:ext cx="16097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14800"/>
            <a:ext cx="15986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rom 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0424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95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1124744"/>
            <a:ext cx="4361688" cy="465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165304"/>
            <a:ext cx="199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Times" charset="0"/>
              </a:rPr>
              <a:t>Pous</a:t>
            </a:r>
            <a:r>
              <a:rPr lang="en-US" sz="20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" charset="0"/>
              </a:rPr>
              <a:t>et al. (2014)</a:t>
            </a:r>
            <a:endParaRPr lang="en-US" sz="2000" dirty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493" y="908720"/>
            <a:ext cx="3071235" cy="288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3863" y="3933056"/>
            <a:ext cx="3590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Kelvin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tetrakaidecahedron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07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0x T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7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548679"/>
            <a:ext cx="4470620" cy="445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3477768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7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0848"/>
            <a:ext cx="4104456" cy="4058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988840"/>
            <a:ext cx="4131156" cy="41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te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90587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30 at 07.07.53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76" y="166681"/>
            <a:ext cx="5876782" cy="3688431"/>
          </a:xfrm>
          <a:prstGeom prst="rect">
            <a:avLst/>
          </a:prstGeom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5704101" y="3024136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Two pass</a:t>
            </a:r>
          </a:p>
        </p:txBody>
      </p:sp>
      <p:pic>
        <p:nvPicPr>
          <p:cNvPr id="3" name="Picture 2" descr="Screen Shot 2015-06-30 at 07.06.44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4965700" cy="2692400"/>
          </a:xfrm>
          <a:prstGeom prst="rect">
            <a:avLst/>
          </a:prstGeom>
        </p:spPr>
      </p:pic>
      <p:sp>
        <p:nvSpPr>
          <p:cNvPr id="39941" name="Line 8"/>
          <p:cNvSpPr>
            <a:spLocks noChangeShapeType="1"/>
          </p:cNvSpPr>
          <p:nvPr/>
        </p:nvSpPr>
        <p:spPr bwMode="auto">
          <a:xfrm flipH="1">
            <a:off x="4644008" y="4221088"/>
            <a:ext cx="0" cy="2446199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3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3084676" y="5317980"/>
            <a:ext cx="14849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12 mm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320347" y="5317980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Single pass</a:t>
            </a:r>
          </a:p>
        </p:txBody>
      </p:sp>
    </p:spTree>
    <p:extLst>
      <p:ext uri="{BB962C8B-B14F-4D97-AF65-F5344CB8AC3E}">
        <p14:creationId xmlns:p14="http://schemas.microsoft.com/office/powerpoint/2010/main" val="159241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reen shot 2014-03-25 at 13.31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0"/>
            <a:ext cx="7408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3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1600200" y="236538"/>
            <a:ext cx="53371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39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reeform 2"/>
          <p:cNvSpPr>
            <a:spLocks/>
          </p:cNvSpPr>
          <p:nvPr/>
        </p:nvSpPr>
        <p:spPr bwMode="auto">
          <a:xfrm>
            <a:off x="-2130425" y="-2601913"/>
            <a:ext cx="34925" cy="34925"/>
          </a:xfrm>
          <a:custGeom>
            <a:avLst/>
            <a:gdLst>
              <a:gd name="T0" fmla="*/ 0 w 22"/>
              <a:gd name="T1" fmla="*/ 0 h 22"/>
              <a:gd name="T2" fmla="*/ 2147483647 w 22"/>
              <a:gd name="T3" fmla="*/ 0 h 22"/>
              <a:gd name="T4" fmla="*/ 2147483647 w 22"/>
              <a:gd name="T5" fmla="*/ 2147483647 h 22"/>
              <a:gd name="T6" fmla="*/ 2147483647 w 22"/>
              <a:gd name="T7" fmla="*/ 2147483647 h 22"/>
              <a:gd name="T8" fmla="*/ 2147483647 w 22"/>
              <a:gd name="T9" fmla="*/ 2147483647 h 22"/>
              <a:gd name="T10" fmla="*/ 0 w 22"/>
              <a:gd name="T11" fmla="*/ 2147483647 h 22"/>
              <a:gd name="T12" fmla="*/ 0 w 22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0" y="0"/>
                </a:moveTo>
                <a:lnTo>
                  <a:pt x="11" y="0"/>
                </a:lnTo>
                <a:lnTo>
                  <a:pt x="22" y="11"/>
                </a:lnTo>
                <a:lnTo>
                  <a:pt x="22" y="22"/>
                </a:lnTo>
                <a:lnTo>
                  <a:pt x="11" y="22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-2130425" y="-2601913"/>
            <a:ext cx="34925" cy="34925"/>
          </a:xfrm>
          <a:custGeom>
            <a:avLst/>
            <a:gdLst>
              <a:gd name="T0" fmla="*/ 0 w 22"/>
              <a:gd name="T1" fmla="*/ 0 h 22"/>
              <a:gd name="T2" fmla="*/ 2147483647 w 22"/>
              <a:gd name="T3" fmla="*/ 0 h 22"/>
              <a:gd name="T4" fmla="*/ 2147483647 w 22"/>
              <a:gd name="T5" fmla="*/ 2147483647 h 22"/>
              <a:gd name="T6" fmla="*/ 2147483647 w 22"/>
              <a:gd name="T7" fmla="*/ 2147483647 h 22"/>
              <a:gd name="T8" fmla="*/ 2147483647 w 22"/>
              <a:gd name="T9" fmla="*/ 2147483647 h 22"/>
              <a:gd name="T10" fmla="*/ 0 w 22"/>
              <a:gd name="T11" fmla="*/ 2147483647 h 22"/>
              <a:gd name="T12" fmla="*/ 0 w 22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0" y="0"/>
                </a:moveTo>
                <a:lnTo>
                  <a:pt x="11" y="0"/>
                </a:lnTo>
                <a:lnTo>
                  <a:pt x="22" y="11"/>
                </a:lnTo>
                <a:lnTo>
                  <a:pt x="22" y="22"/>
                </a:lnTo>
                <a:lnTo>
                  <a:pt x="11" y="22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6563" y="259397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4097338" y="4143375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4044950" y="3946525"/>
            <a:ext cx="106363" cy="1793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3563938" y="4160838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H="1" flipV="1">
            <a:off x="3509963" y="3965575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3082925" y="4160838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H="1" flipV="1">
            <a:off x="3030538" y="396557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566988" y="4178300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 flipH="1" flipV="1">
            <a:off x="2514600" y="3983038"/>
            <a:ext cx="106363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3440113" y="261302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 flipH="1" flipV="1">
            <a:off x="3386138" y="241617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2549525" y="2593975"/>
            <a:ext cx="106363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2495550" y="2398713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H="1" flipV="1">
            <a:off x="2922588" y="2398713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1614488" y="466725"/>
            <a:ext cx="6675437" cy="4843463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b="0"/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>
            <a:off x="2655888" y="690563"/>
            <a:ext cx="1957387" cy="4324350"/>
          </a:xfrm>
          <a:prstGeom prst="line">
            <a:avLst/>
          </a:prstGeom>
          <a:noFill/>
          <a:ln w="34925">
            <a:solidFill>
              <a:srgbClr val="FF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>
            <a:off x="2763838" y="601663"/>
            <a:ext cx="5356225" cy="41814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0437" name="Group 21"/>
          <p:cNvGrpSpPr>
            <a:grpSpLocks/>
          </p:cNvGrpSpPr>
          <p:nvPr/>
        </p:nvGrpSpPr>
        <p:grpSpPr bwMode="auto">
          <a:xfrm>
            <a:off x="2584450" y="1189038"/>
            <a:ext cx="19050" cy="4111625"/>
            <a:chOff x="1628" y="749"/>
            <a:chExt cx="12" cy="2590"/>
          </a:xfrm>
        </p:grpSpPr>
        <p:sp>
          <p:nvSpPr>
            <p:cNvPr id="60494" name="Rectangle 22"/>
            <p:cNvSpPr>
              <a:spLocks noChangeArrowheads="1"/>
            </p:cNvSpPr>
            <p:nvPr/>
          </p:nvSpPr>
          <p:spPr bwMode="auto">
            <a:xfrm>
              <a:off x="1628" y="330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5" name="Rectangle 23"/>
            <p:cNvSpPr>
              <a:spLocks noChangeArrowheads="1"/>
            </p:cNvSpPr>
            <p:nvPr/>
          </p:nvSpPr>
          <p:spPr bwMode="auto">
            <a:xfrm>
              <a:off x="1628" y="323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6" name="Rectangle 24"/>
            <p:cNvSpPr>
              <a:spLocks noChangeArrowheads="1"/>
            </p:cNvSpPr>
            <p:nvPr/>
          </p:nvSpPr>
          <p:spPr bwMode="auto">
            <a:xfrm>
              <a:off x="1628" y="317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7" name="Rectangle 25"/>
            <p:cNvSpPr>
              <a:spLocks noChangeArrowheads="1"/>
            </p:cNvSpPr>
            <p:nvPr/>
          </p:nvSpPr>
          <p:spPr bwMode="auto">
            <a:xfrm>
              <a:off x="1628" y="310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8" name="Rectangle 26"/>
            <p:cNvSpPr>
              <a:spLocks noChangeArrowheads="1"/>
            </p:cNvSpPr>
            <p:nvPr/>
          </p:nvSpPr>
          <p:spPr bwMode="auto">
            <a:xfrm>
              <a:off x="1628" y="3036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9" name="Rectangle 27"/>
            <p:cNvSpPr>
              <a:spLocks noChangeArrowheads="1"/>
            </p:cNvSpPr>
            <p:nvPr/>
          </p:nvSpPr>
          <p:spPr bwMode="auto">
            <a:xfrm>
              <a:off x="1628" y="296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0" name="Rectangle 28"/>
            <p:cNvSpPr>
              <a:spLocks noChangeArrowheads="1"/>
            </p:cNvSpPr>
            <p:nvPr/>
          </p:nvSpPr>
          <p:spPr bwMode="auto">
            <a:xfrm>
              <a:off x="1628" y="2901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1" name="Rectangle 29"/>
            <p:cNvSpPr>
              <a:spLocks noChangeArrowheads="1"/>
            </p:cNvSpPr>
            <p:nvPr/>
          </p:nvSpPr>
          <p:spPr bwMode="auto">
            <a:xfrm>
              <a:off x="1628" y="2834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2" name="Rectangle 30"/>
            <p:cNvSpPr>
              <a:spLocks noChangeArrowheads="1"/>
            </p:cNvSpPr>
            <p:nvPr/>
          </p:nvSpPr>
          <p:spPr bwMode="auto">
            <a:xfrm>
              <a:off x="1628" y="2767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3" name="Rectangle 31"/>
            <p:cNvSpPr>
              <a:spLocks noChangeArrowheads="1"/>
            </p:cNvSpPr>
            <p:nvPr/>
          </p:nvSpPr>
          <p:spPr bwMode="auto">
            <a:xfrm>
              <a:off x="1628" y="2699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4" name="Rectangle 32"/>
            <p:cNvSpPr>
              <a:spLocks noChangeArrowheads="1"/>
            </p:cNvSpPr>
            <p:nvPr/>
          </p:nvSpPr>
          <p:spPr bwMode="auto">
            <a:xfrm>
              <a:off x="1628" y="2632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5" name="Rectangle 33"/>
            <p:cNvSpPr>
              <a:spLocks noChangeArrowheads="1"/>
            </p:cNvSpPr>
            <p:nvPr/>
          </p:nvSpPr>
          <p:spPr bwMode="auto">
            <a:xfrm>
              <a:off x="1628" y="256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6" name="Rectangle 34"/>
            <p:cNvSpPr>
              <a:spLocks noChangeArrowheads="1"/>
            </p:cNvSpPr>
            <p:nvPr/>
          </p:nvSpPr>
          <p:spPr bwMode="auto">
            <a:xfrm>
              <a:off x="1628" y="249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7" name="Rectangle 35"/>
            <p:cNvSpPr>
              <a:spLocks noChangeArrowheads="1"/>
            </p:cNvSpPr>
            <p:nvPr/>
          </p:nvSpPr>
          <p:spPr bwMode="auto">
            <a:xfrm>
              <a:off x="1628" y="243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8" name="Rectangle 36"/>
            <p:cNvSpPr>
              <a:spLocks noChangeArrowheads="1"/>
            </p:cNvSpPr>
            <p:nvPr/>
          </p:nvSpPr>
          <p:spPr bwMode="auto">
            <a:xfrm>
              <a:off x="1628" y="236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9" name="Rectangle 37"/>
            <p:cNvSpPr>
              <a:spLocks noChangeArrowheads="1"/>
            </p:cNvSpPr>
            <p:nvPr/>
          </p:nvSpPr>
          <p:spPr bwMode="auto">
            <a:xfrm>
              <a:off x="1628" y="2296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0" name="Rectangle 38"/>
            <p:cNvSpPr>
              <a:spLocks noChangeArrowheads="1"/>
            </p:cNvSpPr>
            <p:nvPr/>
          </p:nvSpPr>
          <p:spPr bwMode="auto">
            <a:xfrm>
              <a:off x="1628" y="222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1" name="Rectangle 39"/>
            <p:cNvSpPr>
              <a:spLocks noChangeArrowheads="1"/>
            </p:cNvSpPr>
            <p:nvPr/>
          </p:nvSpPr>
          <p:spPr bwMode="auto">
            <a:xfrm>
              <a:off x="1628" y="2161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2" name="Rectangle 40"/>
            <p:cNvSpPr>
              <a:spLocks noChangeArrowheads="1"/>
            </p:cNvSpPr>
            <p:nvPr/>
          </p:nvSpPr>
          <p:spPr bwMode="auto">
            <a:xfrm>
              <a:off x="1628" y="2094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3" name="Rectangle 41"/>
            <p:cNvSpPr>
              <a:spLocks noChangeArrowheads="1"/>
            </p:cNvSpPr>
            <p:nvPr/>
          </p:nvSpPr>
          <p:spPr bwMode="auto">
            <a:xfrm>
              <a:off x="1628" y="2027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4" name="Rectangle 42"/>
            <p:cNvSpPr>
              <a:spLocks noChangeArrowheads="1"/>
            </p:cNvSpPr>
            <p:nvPr/>
          </p:nvSpPr>
          <p:spPr bwMode="auto">
            <a:xfrm>
              <a:off x="1628" y="1960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5" name="Rectangle 43"/>
            <p:cNvSpPr>
              <a:spLocks noChangeArrowheads="1"/>
            </p:cNvSpPr>
            <p:nvPr/>
          </p:nvSpPr>
          <p:spPr bwMode="auto">
            <a:xfrm>
              <a:off x="1628" y="1892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6" name="Rectangle 44"/>
            <p:cNvSpPr>
              <a:spLocks noChangeArrowheads="1"/>
            </p:cNvSpPr>
            <p:nvPr/>
          </p:nvSpPr>
          <p:spPr bwMode="auto">
            <a:xfrm>
              <a:off x="1628" y="182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7" name="Rectangle 45"/>
            <p:cNvSpPr>
              <a:spLocks noChangeArrowheads="1"/>
            </p:cNvSpPr>
            <p:nvPr/>
          </p:nvSpPr>
          <p:spPr bwMode="auto">
            <a:xfrm>
              <a:off x="1628" y="175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8" name="Rectangle 46"/>
            <p:cNvSpPr>
              <a:spLocks noChangeArrowheads="1"/>
            </p:cNvSpPr>
            <p:nvPr/>
          </p:nvSpPr>
          <p:spPr bwMode="auto">
            <a:xfrm>
              <a:off x="1628" y="169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9" name="Rectangle 47"/>
            <p:cNvSpPr>
              <a:spLocks noChangeArrowheads="1"/>
            </p:cNvSpPr>
            <p:nvPr/>
          </p:nvSpPr>
          <p:spPr bwMode="auto">
            <a:xfrm>
              <a:off x="1628" y="162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0" name="Rectangle 48"/>
            <p:cNvSpPr>
              <a:spLocks noChangeArrowheads="1"/>
            </p:cNvSpPr>
            <p:nvPr/>
          </p:nvSpPr>
          <p:spPr bwMode="auto">
            <a:xfrm>
              <a:off x="1628" y="1556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1" name="Rectangle 49"/>
            <p:cNvSpPr>
              <a:spLocks noChangeArrowheads="1"/>
            </p:cNvSpPr>
            <p:nvPr/>
          </p:nvSpPr>
          <p:spPr bwMode="auto">
            <a:xfrm>
              <a:off x="1628" y="148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2" name="Rectangle 50"/>
            <p:cNvSpPr>
              <a:spLocks noChangeArrowheads="1"/>
            </p:cNvSpPr>
            <p:nvPr/>
          </p:nvSpPr>
          <p:spPr bwMode="auto">
            <a:xfrm>
              <a:off x="1628" y="1421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3" name="Rectangle 51"/>
            <p:cNvSpPr>
              <a:spLocks noChangeArrowheads="1"/>
            </p:cNvSpPr>
            <p:nvPr/>
          </p:nvSpPr>
          <p:spPr bwMode="auto">
            <a:xfrm>
              <a:off x="1628" y="1354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4" name="Rectangle 52"/>
            <p:cNvSpPr>
              <a:spLocks noChangeArrowheads="1"/>
            </p:cNvSpPr>
            <p:nvPr/>
          </p:nvSpPr>
          <p:spPr bwMode="auto">
            <a:xfrm>
              <a:off x="1628" y="1287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5" name="Rectangle 53"/>
            <p:cNvSpPr>
              <a:spLocks noChangeArrowheads="1"/>
            </p:cNvSpPr>
            <p:nvPr/>
          </p:nvSpPr>
          <p:spPr bwMode="auto">
            <a:xfrm>
              <a:off x="1628" y="1220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6" name="Rectangle 54"/>
            <p:cNvSpPr>
              <a:spLocks noChangeArrowheads="1"/>
            </p:cNvSpPr>
            <p:nvPr/>
          </p:nvSpPr>
          <p:spPr bwMode="auto">
            <a:xfrm>
              <a:off x="1628" y="1152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7" name="Rectangle 55"/>
            <p:cNvSpPr>
              <a:spLocks noChangeArrowheads="1"/>
            </p:cNvSpPr>
            <p:nvPr/>
          </p:nvSpPr>
          <p:spPr bwMode="auto">
            <a:xfrm>
              <a:off x="1628" y="108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8" name="Rectangle 56"/>
            <p:cNvSpPr>
              <a:spLocks noChangeArrowheads="1"/>
            </p:cNvSpPr>
            <p:nvPr/>
          </p:nvSpPr>
          <p:spPr bwMode="auto">
            <a:xfrm>
              <a:off x="1628" y="101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9" name="Rectangle 57"/>
            <p:cNvSpPr>
              <a:spLocks noChangeArrowheads="1"/>
            </p:cNvSpPr>
            <p:nvPr/>
          </p:nvSpPr>
          <p:spPr bwMode="auto">
            <a:xfrm>
              <a:off x="1628" y="95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30" name="Rectangle 58"/>
            <p:cNvSpPr>
              <a:spLocks noChangeArrowheads="1"/>
            </p:cNvSpPr>
            <p:nvPr/>
          </p:nvSpPr>
          <p:spPr bwMode="auto">
            <a:xfrm>
              <a:off x="1628" y="88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31" name="Rectangle 59"/>
            <p:cNvSpPr>
              <a:spLocks noChangeArrowheads="1"/>
            </p:cNvSpPr>
            <p:nvPr/>
          </p:nvSpPr>
          <p:spPr bwMode="auto">
            <a:xfrm>
              <a:off x="1628" y="816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32" name="Rectangle 60"/>
            <p:cNvSpPr>
              <a:spLocks noChangeArrowheads="1"/>
            </p:cNvSpPr>
            <p:nvPr/>
          </p:nvSpPr>
          <p:spPr bwMode="auto">
            <a:xfrm>
              <a:off x="1628" y="74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</p:grpSp>
      <p:sp>
        <p:nvSpPr>
          <p:cNvPr id="60438" name="Freeform 61"/>
          <p:cNvSpPr>
            <a:spLocks/>
          </p:cNvSpPr>
          <p:nvPr/>
        </p:nvSpPr>
        <p:spPr bwMode="auto">
          <a:xfrm>
            <a:off x="2425700" y="2327275"/>
            <a:ext cx="338138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1" y="11"/>
                </a:moveTo>
                <a:lnTo>
                  <a:pt x="213" y="23"/>
                </a:lnTo>
                <a:lnTo>
                  <a:pt x="213" y="45"/>
                </a:lnTo>
                <a:lnTo>
                  <a:pt x="213" y="79"/>
                </a:lnTo>
                <a:lnTo>
                  <a:pt x="201" y="112"/>
                </a:lnTo>
                <a:lnTo>
                  <a:pt x="179" y="146"/>
                </a:lnTo>
                <a:lnTo>
                  <a:pt x="156" y="180"/>
                </a:lnTo>
                <a:lnTo>
                  <a:pt x="134" y="213"/>
                </a:lnTo>
                <a:lnTo>
                  <a:pt x="100" y="247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6"/>
                </a:lnTo>
                <a:lnTo>
                  <a:pt x="11" y="202"/>
                </a:lnTo>
                <a:lnTo>
                  <a:pt x="11" y="180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3"/>
                </a:lnTo>
                <a:lnTo>
                  <a:pt x="168" y="11"/>
                </a:lnTo>
                <a:lnTo>
                  <a:pt x="190" y="0"/>
                </a:lnTo>
                <a:lnTo>
                  <a:pt x="201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39" name="Group 62"/>
          <p:cNvGrpSpPr>
            <a:grpSpLocks/>
          </p:cNvGrpSpPr>
          <p:nvPr/>
        </p:nvGrpSpPr>
        <p:grpSpPr bwMode="auto">
          <a:xfrm>
            <a:off x="2317750" y="2327275"/>
            <a:ext cx="214313" cy="125413"/>
            <a:chOff x="1460" y="1466"/>
            <a:chExt cx="135" cy="79"/>
          </a:xfrm>
        </p:grpSpPr>
        <p:sp>
          <p:nvSpPr>
            <p:cNvPr id="60492" name="Line 63"/>
            <p:cNvSpPr>
              <a:spLocks noChangeShapeType="1"/>
            </p:cNvSpPr>
            <p:nvPr/>
          </p:nvSpPr>
          <p:spPr bwMode="auto">
            <a:xfrm flipH="1" flipV="1">
              <a:off x="1528" y="1500"/>
              <a:ext cx="67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93" name="Freeform 64"/>
            <p:cNvSpPr>
              <a:spLocks/>
            </p:cNvSpPr>
            <p:nvPr/>
          </p:nvSpPr>
          <p:spPr bwMode="auto">
            <a:xfrm>
              <a:off x="1460" y="1466"/>
              <a:ext cx="101" cy="79"/>
            </a:xfrm>
            <a:custGeom>
              <a:avLst/>
              <a:gdLst>
                <a:gd name="T0" fmla="*/ 68 w 101"/>
                <a:gd name="T1" fmla="*/ 34 h 79"/>
                <a:gd name="T2" fmla="*/ 101 w 101"/>
                <a:gd name="T3" fmla="*/ 11 h 79"/>
                <a:gd name="T4" fmla="*/ 0 w 101"/>
                <a:gd name="T5" fmla="*/ 0 h 79"/>
                <a:gd name="T6" fmla="*/ 68 w 101"/>
                <a:gd name="T7" fmla="*/ 79 h 79"/>
                <a:gd name="T8" fmla="*/ 68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8" y="34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9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0" name="Group 65"/>
          <p:cNvGrpSpPr>
            <a:grpSpLocks/>
          </p:cNvGrpSpPr>
          <p:nvPr/>
        </p:nvGrpSpPr>
        <p:grpSpPr bwMode="auto">
          <a:xfrm>
            <a:off x="2620963" y="2790825"/>
            <a:ext cx="123825" cy="160338"/>
            <a:chOff x="1651" y="1758"/>
            <a:chExt cx="78" cy="101"/>
          </a:xfrm>
        </p:grpSpPr>
        <p:sp>
          <p:nvSpPr>
            <p:cNvPr id="60490" name="Line 66"/>
            <p:cNvSpPr>
              <a:spLocks noChangeShapeType="1"/>
            </p:cNvSpPr>
            <p:nvPr/>
          </p:nvSpPr>
          <p:spPr bwMode="auto">
            <a:xfrm>
              <a:off x="1684" y="1758"/>
              <a:ext cx="12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91" name="Freeform 67"/>
            <p:cNvSpPr>
              <a:spLocks/>
            </p:cNvSpPr>
            <p:nvPr/>
          </p:nvSpPr>
          <p:spPr bwMode="auto">
            <a:xfrm>
              <a:off x="1651" y="1758"/>
              <a:ext cx="78" cy="101"/>
            </a:xfrm>
            <a:custGeom>
              <a:avLst/>
              <a:gdLst>
                <a:gd name="T0" fmla="*/ 45 w 78"/>
                <a:gd name="T1" fmla="*/ 33 h 101"/>
                <a:gd name="T2" fmla="*/ 0 w 78"/>
                <a:gd name="T3" fmla="*/ 22 h 101"/>
                <a:gd name="T4" fmla="*/ 78 w 78"/>
                <a:gd name="T5" fmla="*/ 101 h 101"/>
                <a:gd name="T6" fmla="*/ 78 w 78"/>
                <a:gd name="T7" fmla="*/ 0 h 101"/>
                <a:gd name="T8" fmla="*/ 45 w 78"/>
                <a:gd name="T9" fmla="*/ 3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01"/>
                <a:gd name="T17" fmla="*/ 78 w 7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01">
                  <a:moveTo>
                    <a:pt x="45" y="33"/>
                  </a:moveTo>
                  <a:lnTo>
                    <a:pt x="0" y="22"/>
                  </a:lnTo>
                  <a:lnTo>
                    <a:pt x="78" y="101"/>
                  </a:lnTo>
                  <a:lnTo>
                    <a:pt x="78" y="0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41" name="Freeform 68"/>
          <p:cNvSpPr>
            <a:spLocks/>
          </p:cNvSpPr>
          <p:nvPr/>
        </p:nvSpPr>
        <p:spPr bwMode="auto">
          <a:xfrm>
            <a:off x="2852738" y="2327275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1" y="11"/>
                </a:moveTo>
                <a:lnTo>
                  <a:pt x="213" y="23"/>
                </a:lnTo>
                <a:lnTo>
                  <a:pt x="213" y="45"/>
                </a:lnTo>
                <a:lnTo>
                  <a:pt x="213" y="79"/>
                </a:lnTo>
                <a:lnTo>
                  <a:pt x="201" y="112"/>
                </a:lnTo>
                <a:lnTo>
                  <a:pt x="179" y="146"/>
                </a:lnTo>
                <a:lnTo>
                  <a:pt x="157" y="180"/>
                </a:lnTo>
                <a:lnTo>
                  <a:pt x="134" y="213"/>
                </a:lnTo>
                <a:lnTo>
                  <a:pt x="100" y="247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6"/>
                </a:lnTo>
                <a:lnTo>
                  <a:pt x="11" y="202"/>
                </a:lnTo>
                <a:lnTo>
                  <a:pt x="11" y="180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3"/>
                </a:lnTo>
                <a:lnTo>
                  <a:pt x="168" y="11"/>
                </a:lnTo>
                <a:lnTo>
                  <a:pt x="190" y="0"/>
                </a:lnTo>
                <a:lnTo>
                  <a:pt x="201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42" name="Group 69"/>
          <p:cNvGrpSpPr>
            <a:grpSpLocks/>
          </p:cNvGrpSpPr>
          <p:nvPr/>
        </p:nvGrpSpPr>
        <p:grpSpPr bwMode="auto">
          <a:xfrm>
            <a:off x="2744788" y="2327275"/>
            <a:ext cx="214312" cy="125413"/>
            <a:chOff x="1729" y="1466"/>
            <a:chExt cx="135" cy="79"/>
          </a:xfrm>
        </p:grpSpPr>
        <p:sp>
          <p:nvSpPr>
            <p:cNvPr id="60488" name="Line 70"/>
            <p:cNvSpPr>
              <a:spLocks noChangeShapeType="1"/>
            </p:cNvSpPr>
            <p:nvPr/>
          </p:nvSpPr>
          <p:spPr bwMode="auto">
            <a:xfrm flipH="1" flipV="1">
              <a:off x="1797" y="1500"/>
              <a:ext cx="67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9" name="Freeform 71"/>
            <p:cNvSpPr>
              <a:spLocks/>
            </p:cNvSpPr>
            <p:nvPr/>
          </p:nvSpPr>
          <p:spPr bwMode="auto">
            <a:xfrm>
              <a:off x="1729" y="1466"/>
              <a:ext cx="101" cy="79"/>
            </a:xfrm>
            <a:custGeom>
              <a:avLst/>
              <a:gdLst>
                <a:gd name="T0" fmla="*/ 68 w 101"/>
                <a:gd name="T1" fmla="*/ 34 h 79"/>
                <a:gd name="T2" fmla="*/ 101 w 101"/>
                <a:gd name="T3" fmla="*/ 11 h 79"/>
                <a:gd name="T4" fmla="*/ 0 w 101"/>
                <a:gd name="T5" fmla="*/ 0 h 79"/>
                <a:gd name="T6" fmla="*/ 68 w 101"/>
                <a:gd name="T7" fmla="*/ 79 h 79"/>
                <a:gd name="T8" fmla="*/ 68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8" y="34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9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3" name="Group 72"/>
          <p:cNvGrpSpPr>
            <a:grpSpLocks/>
          </p:cNvGrpSpPr>
          <p:nvPr/>
        </p:nvGrpSpPr>
        <p:grpSpPr bwMode="auto">
          <a:xfrm>
            <a:off x="3048000" y="2790825"/>
            <a:ext cx="123825" cy="160338"/>
            <a:chOff x="1920" y="1758"/>
            <a:chExt cx="78" cy="101"/>
          </a:xfrm>
        </p:grpSpPr>
        <p:sp>
          <p:nvSpPr>
            <p:cNvPr id="60486" name="Line 73"/>
            <p:cNvSpPr>
              <a:spLocks noChangeShapeType="1"/>
            </p:cNvSpPr>
            <p:nvPr/>
          </p:nvSpPr>
          <p:spPr bwMode="auto">
            <a:xfrm>
              <a:off x="1954" y="1758"/>
              <a:ext cx="11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7" name="Freeform 74"/>
            <p:cNvSpPr>
              <a:spLocks/>
            </p:cNvSpPr>
            <p:nvPr/>
          </p:nvSpPr>
          <p:spPr bwMode="auto">
            <a:xfrm>
              <a:off x="1920" y="1758"/>
              <a:ext cx="78" cy="101"/>
            </a:xfrm>
            <a:custGeom>
              <a:avLst/>
              <a:gdLst>
                <a:gd name="T0" fmla="*/ 45 w 78"/>
                <a:gd name="T1" fmla="*/ 33 h 101"/>
                <a:gd name="T2" fmla="*/ 0 w 78"/>
                <a:gd name="T3" fmla="*/ 22 h 101"/>
                <a:gd name="T4" fmla="*/ 78 w 78"/>
                <a:gd name="T5" fmla="*/ 101 h 101"/>
                <a:gd name="T6" fmla="*/ 78 w 78"/>
                <a:gd name="T7" fmla="*/ 0 h 101"/>
                <a:gd name="T8" fmla="*/ 45 w 78"/>
                <a:gd name="T9" fmla="*/ 3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01"/>
                <a:gd name="T17" fmla="*/ 78 w 7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01">
                  <a:moveTo>
                    <a:pt x="45" y="33"/>
                  </a:moveTo>
                  <a:lnTo>
                    <a:pt x="0" y="22"/>
                  </a:lnTo>
                  <a:lnTo>
                    <a:pt x="78" y="101"/>
                  </a:lnTo>
                  <a:lnTo>
                    <a:pt x="78" y="0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44" name="Freeform 75"/>
          <p:cNvSpPr>
            <a:spLocks/>
          </p:cNvSpPr>
          <p:nvPr/>
        </p:nvSpPr>
        <p:spPr bwMode="auto">
          <a:xfrm>
            <a:off x="3314700" y="2344738"/>
            <a:ext cx="338138" cy="446087"/>
          </a:xfrm>
          <a:custGeom>
            <a:avLst/>
            <a:gdLst>
              <a:gd name="T0" fmla="*/ 2147483647 w 213"/>
              <a:gd name="T1" fmla="*/ 2147483647 h 281"/>
              <a:gd name="T2" fmla="*/ 2147483647 w 213"/>
              <a:gd name="T3" fmla="*/ 2147483647 h 281"/>
              <a:gd name="T4" fmla="*/ 2147483647 w 213"/>
              <a:gd name="T5" fmla="*/ 2147483647 h 281"/>
              <a:gd name="T6" fmla="*/ 2147483647 w 213"/>
              <a:gd name="T7" fmla="*/ 2147483647 h 281"/>
              <a:gd name="T8" fmla="*/ 2147483647 w 213"/>
              <a:gd name="T9" fmla="*/ 2147483647 h 281"/>
              <a:gd name="T10" fmla="*/ 2147483647 w 213"/>
              <a:gd name="T11" fmla="*/ 2147483647 h 281"/>
              <a:gd name="T12" fmla="*/ 2147483647 w 213"/>
              <a:gd name="T13" fmla="*/ 2147483647 h 281"/>
              <a:gd name="T14" fmla="*/ 2147483647 w 213"/>
              <a:gd name="T15" fmla="*/ 2147483647 h 281"/>
              <a:gd name="T16" fmla="*/ 2147483647 w 213"/>
              <a:gd name="T17" fmla="*/ 2147483647 h 281"/>
              <a:gd name="T18" fmla="*/ 2147483647 w 213"/>
              <a:gd name="T19" fmla="*/ 2147483647 h 281"/>
              <a:gd name="T20" fmla="*/ 2147483647 w 213"/>
              <a:gd name="T21" fmla="*/ 2147483647 h 281"/>
              <a:gd name="T22" fmla="*/ 2147483647 w 213"/>
              <a:gd name="T23" fmla="*/ 2147483647 h 281"/>
              <a:gd name="T24" fmla="*/ 2147483647 w 213"/>
              <a:gd name="T25" fmla="*/ 2147483647 h 281"/>
              <a:gd name="T26" fmla="*/ 0 w 213"/>
              <a:gd name="T27" fmla="*/ 2147483647 h 281"/>
              <a:gd name="T28" fmla="*/ 0 w 213"/>
              <a:gd name="T29" fmla="*/ 2147483647 h 281"/>
              <a:gd name="T30" fmla="*/ 2147483647 w 213"/>
              <a:gd name="T31" fmla="*/ 2147483647 h 281"/>
              <a:gd name="T32" fmla="*/ 2147483647 w 213"/>
              <a:gd name="T33" fmla="*/ 2147483647 h 281"/>
              <a:gd name="T34" fmla="*/ 2147483647 w 213"/>
              <a:gd name="T35" fmla="*/ 2147483647 h 281"/>
              <a:gd name="T36" fmla="*/ 2147483647 w 213"/>
              <a:gd name="T37" fmla="*/ 2147483647 h 281"/>
              <a:gd name="T38" fmla="*/ 2147483647 w 213"/>
              <a:gd name="T39" fmla="*/ 2147483647 h 281"/>
              <a:gd name="T40" fmla="*/ 2147483647 w 213"/>
              <a:gd name="T41" fmla="*/ 2147483647 h 281"/>
              <a:gd name="T42" fmla="*/ 2147483647 w 213"/>
              <a:gd name="T43" fmla="*/ 2147483647 h 281"/>
              <a:gd name="T44" fmla="*/ 2147483647 w 213"/>
              <a:gd name="T45" fmla="*/ 2147483647 h 281"/>
              <a:gd name="T46" fmla="*/ 2147483647 w 213"/>
              <a:gd name="T47" fmla="*/ 0 h 281"/>
              <a:gd name="T48" fmla="*/ 2147483647 w 213"/>
              <a:gd name="T49" fmla="*/ 2147483647 h 2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1"/>
              <a:gd name="T77" fmla="*/ 213 w 213"/>
              <a:gd name="T78" fmla="*/ 281 h 2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1">
                <a:moveTo>
                  <a:pt x="202" y="12"/>
                </a:moveTo>
                <a:lnTo>
                  <a:pt x="213" y="23"/>
                </a:lnTo>
                <a:lnTo>
                  <a:pt x="213" y="45"/>
                </a:lnTo>
                <a:lnTo>
                  <a:pt x="213" y="79"/>
                </a:lnTo>
                <a:lnTo>
                  <a:pt x="202" y="113"/>
                </a:lnTo>
                <a:lnTo>
                  <a:pt x="179" y="146"/>
                </a:lnTo>
                <a:lnTo>
                  <a:pt x="157" y="180"/>
                </a:lnTo>
                <a:lnTo>
                  <a:pt x="135" y="213"/>
                </a:lnTo>
                <a:lnTo>
                  <a:pt x="101" y="247"/>
                </a:lnTo>
                <a:lnTo>
                  <a:pt x="79" y="258"/>
                </a:lnTo>
                <a:lnTo>
                  <a:pt x="56" y="269"/>
                </a:lnTo>
                <a:lnTo>
                  <a:pt x="34" y="281"/>
                </a:lnTo>
                <a:lnTo>
                  <a:pt x="11" y="269"/>
                </a:lnTo>
                <a:lnTo>
                  <a:pt x="0" y="258"/>
                </a:lnTo>
                <a:lnTo>
                  <a:pt x="0" y="236"/>
                </a:lnTo>
                <a:lnTo>
                  <a:pt x="11" y="202"/>
                </a:lnTo>
                <a:lnTo>
                  <a:pt x="11" y="180"/>
                </a:lnTo>
                <a:lnTo>
                  <a:pt x="34" y="146"/>
                </a:lnTo>
                <a:lnTo>
                  <a:pt x="56" y="101"/>
                </a:lnTo>
                <a:lnTo>
                  <a:pt x="79" y="68"/>
                </a:lnTo>
                <a:lnTo>
                  <a:pt x="112" y="45"/>
                </a:lnTo>
                <a:lnTo>
                  <a:pt x="135" y="23"/>
                </a:lnTo>
                <a:lnTo>
                  <a:pt x="168" y="12"/>
                </a:lnTo>
                <a:lnTo>
                  <a:pt x="191" y="0"/>
                </a:lnTo>
                <a:lnTo>
                  <a:pt x="202" y="12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45" name="Group 76"/>
          <p:cNvGrpSpPr>
            <a:grpSpLocks/>
          </p:cNvGrpSpPr>
          <p:nvPr/>
        </p:nvGrpSpPr>
        <p:grpSpPr bwMode="auto">
          <a:xfrm>
            <a:off x="3208338" y="2344738"/>
            <a:ext cx="212725" cy="125412"/>
            <a:chOff x="2021" y="1477"/>
            <a:chExt cx="134" cy="79"/>
          </a:xfrm>
        </p:grpSpPr>
        <p:sp>
          <p:nvSpPr>
            <p:cNvPr id="60484" name="Line 77"/>
            <p:cNvSpPr>
              <a:spLocks noChangeShapeType="1"/>
            </p:cNvSpPr>
            <p:nvPr/>
          </p:nvSpPr>
          <p:spPr bwMode="auto">
            <a:xfrm flipH="1" flipV="1">
              <a:off x="2088" y="1511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5" name="Freeform 78"/>
            <p:cNvSpPr>
              <a:spLocks/>
            </p:cNvSpPr>
            <p:nvPr/>
          </p:nvSpPr>
          <p:spPr bwMode="auto">
            <a:xfrm>
              <a:off x="2021" y="1477"/>
              <a:ext cx="101" cy="79"/>
            </a:xfrm>
            <a:custGeom>
              <a:avLst/>
              <a:gdLst>
                <a:gd name="T0" fmla="*/ 67 w 101"/>
                <a:gd name="T1" fmla="*/ 34 h 79"/>
                <a:gd name="T2" fmla="*/ 101 w 101"/>
                <a:gd name="T3" fmla="*/ 12 h 79"/>
                <a:gd name="T4" fmla="*/ 0 w 101"/>
                <a:gd name="T5" fmla="*/ 0 h 79"/>
                <a:gd name="T6" fmla="*/ 67 w 101"/>
                <a:gd name="T7" fmla="*/ 79 h 79"/>
                <a:gd name="T8" fmla="*/ 67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7" y="34"/>
                  </a:moveTo>
                  <a:lnTo>
                    <a:pt x="101" y="12"/>
                  </a:lnTo>
                  <a:lnTo>
                    <a:pt x="0" y="0"/>
                  </a:lnTo>
                  <a:lnTo>
                    <a:pt x="67" y="79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6" name="Group 79"/>
          <p:cNvGrpSpPr>
            <a:grpSpLocks/>
          </p:cNvGrpSpPr>
          <p:nvPr/>
        </p:nvGrpSpPr>
        <p:grpSpPr bwMode="auto">
          <a:xfrm>
            <a:off x="3509963" y="2808288"/>
            <a:ext cx="125412" cy="160337"/>
            <a:chOff x="2211" y="1769"/>
            <a:chExt cx="79" cy="101"/>
          </a:xfrm>
        </p:grpSpPr>
        <p:sp>
          <p:nvSpPr>
            <p:cNvPr id="60482" name="Line 80"/>
            <p:cNvSpPr>
              <a:spLocks noChangeShapeType="1"/>
            </p:cNvSpPr>
            <p:nvPr/>
          </p:nvSpPr>
          <p:spPr bwMode="auto">
            <a:xfrm>
              <a:off x="2245" y="1769"/>
              <a:ext cx="11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3" name="Freeform 81"/>
            <p:cNvSpPr>
              <a:spLocks/>
            </p:cNvSpPr>
            <p:nvPr/>
          </p:nvSpPr>
          <p:spPr bwMode="auto">
            <a:xfrm>
              <a:off x="2211" y="1769"/>
              <a:ext cx="79" cy="101"/>
            </a:xfrm>
            <a:custGeom>
              <a:avLst/>
              <a:gdLst>
                <a:gd name="T0" fmla="*/ 45 w 79"/>
                <a:gd name="T1" fmla="*/ 34 h 101"/>
                <a:gd name="T2" fmla="*/ 0 w 79"/>
                <a:gd name="T3" fmla="*/ 22 h 101"/>
                <a:gd name="T4" fmla="*/ 79 w 79"/>
                <a:gd name="T5" fmla="*/ 101 h 101"/>
                <a:gd name="T6" fmla="*/ 79 w 79"/>
                <a:gd name="T7" fmla="*/ 0 h 101"/>
                <a:gd name="T8" fmla="*/ 45 w 79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1"/>
                <a:gd name="T17" fmla="*/ 79 w 7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1">
                  <a:moveTo>
                    <a:pt x="45" y="34"/>
                  </a:moveTo>
                  <a:lnTo>
                    <a:pt x="0" y="22"/>
                  </a:lnTo>
                  <a:lnTo>
                    <a:pt x="79" y="101"/>
                  </a:lnTo>
                  <a:lnTo>
                    <a:pt x="79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47" name="Freeform 82"/>
          <p:cNvSpPr>
            <a:spLocks/>
          </p:cNvSpPr>
          <p:nvPr/>
        </p:nvSpPr>
        <p:spPr bwMode="auto">
          <a:xfrm>
            <a:off x="2443163" y="3911600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2" y="11"/>
                </a:moveTo>
                <a:lnTo>
                  <a:pt x="213" y="22"/>
                </a:lnTo>
                <a:lnTo>
                  <a:pt x="213" y="45"/>
                </a:lnTo>
                <a:lnTo>
                  <a:pt x="213" y="79"/>
                </a:lnTo>
                <a:lnTo>
                  <a:pt x="202" y="112"/>
                </a:lnTo>
                <a:lnTo>
                  <a:pt x="179" y="146"/>
                </a:lnTo>
                <a:lnTo>
                  <a:pt x="157" y="179"/>
                </a:lnTo>
                <a:lnTo>
                  <a:pt x="134" y="213"/>
                </a:lnTo>
                <a:lnTo>
                  <a:pt x="101" y="247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5"/>
                </a:lnTo>
                <a:lnTo>
                  <a:pt x="11" y="202"/>
                </a:lnTo>
                <a:lnTo>
                  <a:pt x="11" y="179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2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48" name="Group 83"/>
          <p:cNvGrpSpPr>
            <a:grpSpLocks/>
          </p:cNvGrpSpPr>
          <p:nvPr/>
        </p:nvGrpSpPr>
        <p:grpSpPr bwMode="auto">
          <a:xfrm>
            <a:off x="2335213" y="3911600"/>
            <a:ext cx="214312" cy="125413"/>
            <a:chOff x="1471" y="2464"/>
            <a:chExt cx="135" cy="79"/>
          </a:xfrm>
        </p:grpSpPr>
        <p:sp>
          <p:nvSpPr>
            <p:cNvPr id="60480" name="Line 84"/>
            <p:cNvSpPr>
              <a:spLocks noChangeShapeType="1"/>
            </p:cNvSpPr>
            <p:nvPr/>
          </p:nvSpPr>
          <p:spPr bwMode="auto">
            <a:xfrm flipH="1" flipV="1">
              <a:off x="1539" y="2498"/>
              <a:ext cx="67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1" name="Freeform 85"/>
            <p:cNvSpPr>
              <a:spLocks/>
            </p:cNvSpPr>
            <p:nvPr/>
          </p:nvSpPr>
          <p:spPr bwMode="auto">
            <a:xfrm>
              <a:off x="1471" y="2464"/>
              <a:ext cx="101" cy="79"/>
            </a:xfrm>
            <a:custGeom>
              <a:avLst/>
              <a:gdLst>
                <a:gd name="T0" fmla="*/ 68 w 101"/>
                <a:gd name="T1" fmla="*/ 34 h 79"/>
                <a:gd name="T2" fmla="*/ 101 w 101"/>
                <a:gd name="T3" fmla="*/ 11 h 79"/>
                <a:gd name="T4" fmla="*/ 0 w 101"/>
                <a:gd name="T5" fmla="*/ 0 h 79"/>
                <a:gd name="T6" fmla="*/ 68 w 101"/>
                <a:gd name="T7" fmla="*/ 79 h 79"/>
                <a:gd name="T8" fmla="*/ 68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8" y="34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9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9" name="Group 86"/>
          <p:cNvGrpSpPr>
            <a:grpSpLocks/>
          </p:cNvGrpSpPr>
          <p:nvPr/>
        </p:nvGrpSpPr>
        <p:grpSpPr bwMode="auto">
          <a:xfrm>
            <a:off x="2638425" y="4375150"/>
            <a:ext cx="125413" cy="158750"/>
            <a:chOff x="1662" y="2756"/>
            <a:chExt cx="79" cy="100"/>
          </a:xfrm>
        </p:grpSpPr>
        <p:sp>
          <p:nvSpPr>
            <p:cNvPr id="60478" name="Line 87"/>
            <p:cNvSpPr>
              <a:spLocks noChangeShapeType="1"/>
            </p:cNvSpPr>
            <p:nvPr/>
          </p:nvSpPr>
          <p:spPr bwMode="auto">
            <a:xfrm>
              <a:off x="1696" y="2756"/>
              <a:ext cx="11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9" name="Freeform 88"/>
            <p:cNvSpPr>
              <a:spLocks/>
            </p:cNvSpPr>
            <p:nvPr/>
          </p:nvSpPr>
          <p:spPr bwMode="auto">
            <a:xfrm>
              <a:off x="1662" y="2756"/>
              <a:ext cx="79" cy="100"/>
            </a:xfrm>
            <a:custGeom>
              <a:avLst/>
              <a:gdLst>
                <a:gd name="T0" fmla="*/ 45 w 79"/>
                <a:gd name="T1" fmla="*/ 33 h 100"/>
                <a:gd name="T2" fmla="*/ 0 w 79"/>
                <a:gd name="T3" fmla="*/ 22 h 100"/>
                <a:gd name="T4" fmla="*/ 79 w 79"/>
                <a:gd name="T5" fmla="*/ 100 h 100"/>
                <a:gd name="T6" fmla="*/ 79 w 79"/>
                <a:gd name="T7" fmla="*/ 0 h 100"/>
                <a:gd name="T8" fmla="*/ 45 w 79"/>
                <a:gd name="T9" fmla="*/ 33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0"/>
                <a:gd name="T17" fmla="*/ 79 w 79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0">
                  <a:moveTo>
                    <a:pt x="45" y="33"/>
                  </a:moveTo>
                  <a:lnTo>
                    <a:pt x="0" y="22"/>
                  </a:lnTo>
                  <a:lnTo>
                    <a:pt x="79" y="100"/>
                  </a:lnTo>
                  <a:lnTo>
                    <a:pt x="79" y="0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0" name="Freeform 89"/>
          <p:cNvSpPr>
            <a:spLocks/>
          </p:cNvSpPr>
          <p:nvPr/>
        </p:nvSpPr>
        <p:spPr bwMode="auto">
          <a:xfrm>
            <a:off x="2959100" y="3894138"/>
            <a:ext cx="338138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2" y="11"/>
                </a:moveTo>
                <a:lnTo>
                  <a:pt x="213" y="22"/>
                </a:lnTo>
                <a:lnTo>
                  <a:pt x="213" y="45"/>
                </a:lnTo>
                <a:lnTo>
                  <a:pt x="213" y="78"/>
                </a:lnTo>
                <a:lnTo>
                  <a:pt x="202" y="112"/>
                </a:lnTo>
                <a:lnTo>
                  <a:pt x="179" y="146"/>
                </a:lnTo>
                <a:lnTo>
                  <a:pt x="157" y="179"/>
                </a:lnTo>
                <a:lnTo>
                  <a:pt x="134" y="213"/>
                </a:lnTo>
                <a:lnTo>
                  <a:pt x="101" y="246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5"/>
                </a:lnTo>
                <a:lnTo>
                  <a:pt x="11" y="202"/>
                </a:lnTo>
                <a:lnTo>
                  <a:pt x="11" y="179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2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51" name="Group 90"/>
          <p:cNvGrpSpPr>
            <a:grpSpLocks/>
          </p:cNvGrpSpPr>
          <p:nvPr/>
        </p:nvGrpSpPr>
        <p:grpSpPr bwMode="auto">
          <a:xfrm>
            <a:off x="2852738" y="3894138"/>
            <a:ext cx="212725" cy="123825"/>
            <a:chOff x="1797" y="2453"/>
            <a:chExt cx="134" cy="78"/>
          </a:xfrm>
        </p:grpSpPr>
        <p:sp>
          <p:nvSpPr>
            <p:cNvPr id="60476" name="Line 91"/>
            <p:cNvSpPr>
              <a:spLocks noChangeShapeType="1"/>
            </p:cNvSpPr>
            <p:nvPr/>
          </p:nvSpPr>
          <p:spPr bwMode="auto">
            <a:xfrm flipH="1" flipV="1">
              <a:off x="1864" y="2486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7" name="Freeform 92"/>
            <p:cNvSpPr>
              <a:spLocks/>
            </p:cNvSpPr>
            <p:nvPr/>
          </p:nvSpPr>
          <p:spPr bwMode="auto">
            <a:xfrm>
              <a:off x="1797" y="2453"/>
              <a:ext cx="100" cy="78"/>
            </a:xfrm>
            <a:custGeom>
              <a:avLst/>
              <a:gdLst>
                <a:gd name="T0" fmla="*/ 67 w 100"/>
                <a:gd name="T1" fmla="*/ 33 h 78"/>
                <a:gd name="T2" fmla="*/ 100 w 100"/>
                <a:gd name="T3" fmla="*/ 11 h 78"/>
                <a:gd name="T4" fmla="*/ 0 w 100"/>
                <a:gd name="T5" fmla="*/ 0 h 78"/>
                <a:gd name="T6" fmla="*/ 67 w 100"/>
                <a:gd name="T7" fmla="*/ 78 h 78"/>
                <a:gd name="T8" fmla="*/ 67 w 100"/>
                <a:gd name="T9" fmla="*/ 3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78"/>
                <a:gd name="T17" fmla="*/ 100 w 100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78">
                  <a:moveTo>
                    <a:pt x="67" y="33"/>
                  </a:moveTo>
                  <a:lnTo>
                    <a:pt x="100" y="11"/>
                  </a:lnTo>
                  <a:lnTo>
                    <a:pt x="0" y="0"/>
                  </a:lnTo>
                  <a:lnTo>
                    <a:pt x="67" y="78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52" name="Group 93"/>
          <p:cNvGrpSpPr>
            <a:grpSpLocks/>
          </p:cNvGrpSpPr>
          <p:nvPr/>
        </p:nvGrpSpPr>
        <p:grpSpPr bwMode="auto">
          <a:xfrm>
            <a:off x="3154363" y="4356100"/>
            <a:ext cx="125412" cy="160338"/>
            <a:chOff x="1987" y="2744"/>
            <a:chExt cx="79" cy="101"/>
          </a:xfrm>
        </p:grpSpPr>
        <p:sp>
          <p:nvSpPr>
            <p:cNvPr id="60474" name="Line 94"/>
            <p:cNvSpPr>
              <a:spLocks noChangeShapeType="1"/>
            </p:cNvSpPr>
            <p:nvPr/>
          </p:nvSpPr>
          <p:spPr bwMode="auto">
            <a:xfrm>
              <a:off x="2021" y="2744"/>
              <a:ext cx="11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5" name="Freeform 95"/>
            <p:cNvSpPr>
              <a:spLocks/>
            </p:cNvSpPr>
            <p:nvPr/>
          </p:nvSpPr>
          <p:spPr bwMode="auto">
            <a:xfrm>
              <a:off x="1987" y="2744"/>
              <a:ext cx="79" cy="101"/>
            </a:xfrm>
            <a:custGeom>
              <a:avLst/>
              <a:gdLst>
                <a:gd name="T0" fmla="*/ 45 w 79"/>
                <a:gd name="T1" fmla="*/ 34 h 101"/>
                <a:gd name="T2" fmla="*/ 0 w 79"/>
                <a:gd name="T3" fmla="*/ 23 h 101"/>
                <a:gd name="T4" fmla="*/ 79 w 79"/>
                <a:gd name="T5" fmla="*/ 101 h 101"/>
                <a:gd name="T6" fmla="*/ 79 w 79"/>
                <a:gd name="T7" fmla="*/ 0 h 101"/>
                <a:gd name="T8" fmla="*/ 45 w 79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1"/>
                <a:gd name="T17" fmla="*/ 79 w 7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1">
                  <a:moveTo>
                    <a:pt x="45" y="34"/>
                  </a:moveTo>
                  <a:lnTo>
                    <a:pt x="0" y="23"/>
                  </a:lnTo>
                  <a:lnTo>
                    <a:pt x="79" y="101"/>
                  </a:lnTo>
                  <a:lnTo>
                    <a:pt x="79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3" name="Freeform 96"/>
          <p:cNvSpPr>
            <a:spLocks/>
          </p:cNvSpPr>
          <p:nvPr/>
        </p:nvSpPr>
        <p:spPr bwMode="auto">
          <a:xfrm>
            <a:off x="3440113" y="3894138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1" y="11"/>
                </a:moveTo>
                <a:lnTo>
                  <a:pt x="213" y="22"/>
                </a:lnTo>
                <a:lnTo>
                  <a:pt x="213" y="45"/>
                </a:lnTo>
                <a:lnTo>
                  <a:pt x="213" y="78"/>
                </a:lnTo>
                <a:lnTo>
                  <a:pt x="201" y="112"/>
                </a:lnTo>
                <a:lnTo>
                  <a:pt x="179" y="146"/>
                </a:lnTo>
                <a:lnTo>
                  <a:pt x="156" y="179"/>
                </a:lnTo>
                <a:lnTo>
                  <a:pt x="134" y="213"/>
                </a:lnTo>
                <a:lnTo>
                  <a:pt x="100" y="246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5"/>
                </a:lnTo>
                <a:lnTo>
                  <a:pt x="11" y="202"/>
                </a:lnTo>
                <a:lnTo>
                  <a:pt x="11" y="179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1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54" name="Group 97"/>
          <p:cNvGrpSpPr>
            <a:grpSpLocks/>
          </p:cNvGrpSpPr>
          <p:nvPr/>
        </p:nvGrpSpPr>
        <p:grpSpPr bwMode="auto">
          <a:xfrm>
            <a:off x="3332163" y="3894138"/>
            <a:ext cx="214312" cy="123825"/>
            <a:chOff x="2099" y="2453"/>
            <a:chExt cx="135" cy="78"/>
          </a:xfrm>
        </p:grpSpPr>
        <p:sp>
          <p:nvSpPr>
            <p:cNvPr id="60472" name="Line 98"/>
            <p:cNvSpPr>
              <a:spLocks noChangeShapeType="1"/>
            </p:cNvSpPr>
            <p:nvPr/>
          </p:nvSpPr>
          <p:spPr bwMode="auto">
            <a:xfrm flipH="1" flipV="1">
              <a:off x="2167" y="2486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3" name="Freeform 99"/>
            <p:cNvSpPr>
              <a:spLocks/>
            </p:cNvSpPr>
            <p:nvPr/>
          </p:nvSpPr>
          <p:spPr bwMode="auto">
            <a:xfrm>
              <a:off x="2099" y="2453"/>
              <a:ext cx="101" cy="78"/>
            </a:xfrm>
            <a:custGeom>
              <a:avLst/>
              <a:gdLst>
                <a:gd name="T0" fmla="*/ 68 w 101"/>
                <a:gd name="T1" fmla="*/ 33 h 78"/>
                <a:gd name="T2" fmla="*/ 101 w 101"/>
                <a:gd name="T3" fmla="*/ 11 h 78"/>
                <a:gd name="T4" fmla="*/ 0 w 101"/>
                <a:gd name="T5" fmla="*/ 0 h 78"/>
                <a:gd name="T6" fmla="*/ 68 w 101"/>
                <a:gd name="T7" fmla="*/ 78 h 78"/>
                <a:gd name="T8" fmla="*/ 68 w 101"/>
                <a:gd name="T9" fmla="*/ 3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8"/>
                <a:gd name="T17" fmla="*/ 101 w 10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8">
                  <a:moveTo>
                    <a:pt x="68" y="33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8"/>
                  </a:lnTo>
                  <a:lnTo>
                    <a:pt x="6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55" name="Group 100"/>
          <p:cNvGrpSpPr>
            <a:grpSpLocks/>
          </p:cNvGrpSpPr>
          <p:nvPr/>
        </p:nvGrpSpPr>
        <p:grpSpPr bwMode="auto">
          <a:xfrm>
            <a:off x="3635375" y="4356100"/>
            <a:ext cx="123825" cy="160338"/>
            <a:chOff x="2290" y="2744"/>
            <a:chExt cx="78" cy="101"/>
          </a:xfrm>
        </p:grpSpPr>
        <p:sp>
          <p:nvSpPr>
            <p:cNvPr id="60470" name="Line 101"/>
            <p:cNvSpPr>
              <a:spLocks noChangeShapeType="1"/>
            </p:cNvSpPr>
            <p:nvPr/>
          </p:nvSpPr>
          <p:spPr bwMode="auto">
            <a:xfrm>
              <a:off x="2323" y="2744"/>
              <a:ext cx="12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1" name="Freeform 102"/>
            <p:cNvSpPr>
              <a:spLocks/>
            </p:cNvSpPr>
            <p:nvPr/>
          </p:nvSpPr>
          <p:spPr bwMode="auto">
            <a:xfrm>
              <a:off x="2290" y="2744"/>
              <a:ext cx="78" cy="101"/>
            </a:xfrm>
            <a:custGeom>
              <a:avLst/>
              <a:gdLst>
                <a:gd name="T0" fmla="*/ 45 w 78"/>
                <a:gd name="T1" fmla="*/ 34 h 101"/>
                <a:gd name="T2" fmla="*/ 0 w 78"/>
                <a:gd name="T3" fmla="*/ 23 h 101"/>
                <a:gd name="T4" fmla="*/ 78 w 78"/>
                <a:gd name="T5" fmla="*/ 101 h 101"/>
                <a:gd name="T6" fmla="*/ 78 w 78"/>
                <a:gd name="T7" fmla="*/ 0 h 101"/>
                <a:gd name="T8" fmla="*/ 45 w 78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01"/>
                <a:gd name="T17" fmla="*/ 78 w 7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01">
                  <a:moveTo>
                    <a:pt x="45" y="34"/>
                  </a:moveTo>
                  <a:lnTo>
                    <a:pt x="0" y="23"/>
                  </a:lnTo>
                  <a:lnTo>
                    <a:pt x="78" y="101"/>
                  </a:lnTo>
                  <a:lnTo>
                    <a:pt x="78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6" name="Freeform 103"/>
          <p:cNvSpPr>
            <a:spLocks/>
          </p:cNvSpPr>
          <p:nvPr/>
        </p:nvSpPr>
        <p:spPr bwMode="auto">
          <a:xfrm>
            <a:off x="3973513" y="3876675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2" y="11"/>
                </a:moveTo>
                <a:lnTo>
                  <a:pt x="213" y="22"/>
                </a:lnTo>
                <a:lnTo>
                  <a:pt x="213" y="44"/>
                </a:lnTo>
                <a:lnTo>
                  <a:pt x="213" y="78"/>
                </a:lnTo>
                <a:lnTo>
                  <a:pt x="202" y="112"/>
                </a:lnTo>
                <a:lnTo>
                  <a:pt x="179" y="145"/>
                </a:lnTo>
                <a:lnTo>
                  <a:pt x="157" y="179"/>
                </a:lnTo>
                <a:lnTo>
                  <a:pt x="134" y="213"/>
                </a:lnTo>
                <a:lnTo>
                  <a:pt x="101" y="246"/>
                </a:lnTo>
                <a:lnTo>
                  <a:pt x="78" y="257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7"/>
                </a:lnTo>
                <a:lnTo>
                  <a:pt x="0" y="235"/>
                </a:lnTo>
                <a:lnTo>
                  <a:pt x="11" y="201"/>
                </a:lnTo>
                <a:lnTo>
                  <a:pt x="11" y="179"/>
                </a:lnTo>
                <a:lnTo>
                  <a:pt x="33" y="145"/>
                </a:lnTo>
                <a:lnTo>
                  <a:pt x="56" y="101"/>
                </a:lnTo>
                <a:lnTo>
                  <a:pt x="78" y="67"/>
                </a:lnTo>
                <a:lnTo>
                  <a:pt x="112" y="44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2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57" name="Group 104"/>
          <p:cNvGrpSpPr>
            <a:grpSpLocks/>
          </p:cNvGrpSpPr>
          <p:nvPr/>
        </p:nvGrpSpPr>
        <p:grpSpPr bwMode="auto">
          <a:xfrm>
            <a:off x="3867150" y="3876675"/>
            <a:ext cx="212725" cy="123825"/>
            <a:chOff x="2436" y="2442"/>
            <a:chExt cx="134" cy="78"/>
          </a:xfrm>
        </p:grpSpPr>
        <p:sp>
          <p:nvSpPr>
            <p:cNvPr id="60468" name="Line 105"/>
            <p:cNvSpPr>
              <a:spLocks noChangeShapeType="1"/>
            </p:cNvSpPr>
            <p:nvPr/>
          </p:nvSpPr>
          <p:spPr bwMode="auto">
            <a:xfrm flipH="1" flipV="1">
              <a:off x="2503" y="2475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69" name="Freeform 106"/>
            <p:cNvSpPr>
              <a:spLocks/>
            </p:cNvSpPr>
            <p:nvPr/>
          </p:nvSpPr>
          <p:spPr bwMode="auto">
            <a:xfrm>
              <a:off x="2436" y="2442"/>
              <a:ext cx="100" cy="78"/>
            </a:xfrm>
            <a:custGeom>
              <a:avLst/>
              <a:gdLst>
                <a:gd name="T0" fmla="*/ 67 w 100"/>
                <a:gd name="T1" fmla="*/ 33 h 78"/>
                <a:gd name="T2" fmla="*/ 100 w 100"/>
                <a:gd name="T3" fmla="*/ 11 h 78"/>
                <a:gd name="T4" fmla="*/ 0 w 100"/>
                <a:gd name="T5" fmla="*/ 0 h 78"/>
                <a:gd name="T6" fmla="*/ 67 w 100"/>
                <a:gd name="T7" fmla="*/ 78 h 78"/>
                <a:gd name="T8" fmla="*/ 67 w 100"/>
                <a:gd name="T9" fmla="*/ 3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78"/>
                <a:gd name="T17" fmla="*/ 100 w 100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78">
                  <a:moveTo>
                    <a:pt x="67" y="33"/>
                  </a:moveTo>
                  <a:lnTo>
                    <a:pt x="100" y="11"/>
                  </a:lnTo>
                  <a:lnTo>
                    <a:pt x="0" y="0"/>
                  </a:lnTo>
                  <a:lnTo>
                    <a:pt x="67" y="78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58" name="Group 107"/>
          <p:cNvGrpSpPr>
            <a:grpSpLocks/>
          </p:cNvGrpSpPr>
          <p:nvPr/>
        </p:nvGrpSpPr>
        <p:grpSpPr bwMode="auto">
          <a:xfrm>
            <a:off x="4168775" y="4338638"/>
            <a:ext cx="125413" cy="160337"/>
            <a:chOff x="2626" y="2733"/>
            <a:chExt cx="79" cy="101"/>
          </a:xfrm>
        </p:grpSpPr>
        <p:sp>
          <p:nvSpPr>
            <p:cNvPr id="60466" name="Line 108"/>
            <p:cNvSpPr>
              <a:spLocks noChangeShapeType="1"/>
            </p:cNvSpPr>
            <p:nvPr/>
          </p:nvSpPr>
          <p:spPr bwMode="auto">
            <a:xfrm>
              <a:off x="2660" y="2733"/>
              <a:ext cx="11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67" name="Freeform 109"/>
            <p:cNvSpPr>
              <a:spLocks/>
            </p:cNvSpPr>
            <p:nvPr/>
          </p:nvSpPr>
          <p:spPr bwMode="auto">
            <a:xfrm>
              <a:off x="2626" y="2733"/>
              <a:ext cx="79" cy="101"/>
            </a:xfrm>
            <a:custGeom>
              <a:avLst/>
              <a:gdLst>
                <a:gd name="T0" fmla="*/ 45 w 79"/>
                <a:gd name="T1" fmla="*/ 34 h 101"/>
                <a:gd name="T2" fmla="*/ 0 w 79"/>
                <a:gd name="T3" fmla="*/ 23 h 101"/>
                <a:gd name="T4" fmla="*/ 79 w 79"/>
                <a:gd name="T5" fmla="*/ 101 h 101"/>
                <a:gd name="T6" fmla="*/ 79 w 79"/>
                <a:gd name="T7" fmla="*/ 0 h 101"/>
                <a:gd name="T8" fmla="*/ 45 w 79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1"/>
                <a:gd name="T17" fmla="*/ 79 w 7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1">
                  <a:moveTo>
                    <a:pt x="45" y="34"/>
                  </a:moveTo>
                  <a:lnTo>
                    <a:pt x="0" y="23"/>
                  </a:lnTo>
                  <a:lnTo>
                    <a:pt x="79" y="101"/>
                  </a:lnTo>
                  <a:lnTo>
                    <a:pt x="79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9" name="Rectangle 110"/>
          <p:cNvSpPr>
            <a:spLocks noChangeArrowheads="1"/>
          </p:cNvSpPr>
          <p:nvPr/>
        </p:nvSpPr>
        <p:spPr bwMode="auto">
          <a:xfrm>
            <a:off x="6019800" y="2789238"/>
            <a:ext cx="720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Ae3'</a:t>
            </a:r>
            <a:endParaRPr lang="en-GB" b="0">
              <a:latin typeface="Times New Roman" charset="0"/>
            </a:endParaRPr>
          </a:p>
        </p:txBody>
      </p:sp>
      <p:sp>
        <p:nvSpPr>
          <p:cNvPr id="60460" name="Rectangle 111"/>
          <p:cNvSpPr>
            <a:spLocks noChangeArrowheads="1"/>
          </p:cNvSpPr>
          <p:nvPr/>
        </p:nvSpPr>
        <p:spPr bwMode="auto">
          <a:xfrm>
            <a:off x="4632325" y="4711700"/>
            <a:ext cx="3000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T'</a:t>
            </a:r>
            <a:endParaRPr lang="en-GB" b="0">
              <a:latin typeface="Times New Roman" charset="0"/>
            </a:endParaRPr>
          </a:p>
        </p:txBody>
      </p:sp>
      <p:sp>
        <p:nvSpPr>
          <p:cNvPr id="60461" name="Rectangle 112"/>
          <p:cNvSpPr>
            <a:spLocks noChangeArrowheads="1"/>
          </p:cNvSpPr>
          <p:nvPr/>
        </p:nvSpPr>
        <p:spPr bwMode="auto">
          <a:xfrm>
            <a:off x="4773613" y="4837113"/>
            <a:ext cx="1920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o</a:t>
            </a:r>
            <a:endParaRPr lang="en-GB" b="0">
              <a:latin typeface="Times New Roman" charset="0"/>
            </a:endParaRPr>
          </a:p>
        </p:txBody>
      </p:sp>
      <p:sp>
        <p:nvSpPr>
          <p:cNvPr id="60462" name="Rectangle 113"/>
          <p:cNvSpPr>
            <a:spLocks noChangeArrowheads="1"/>
          </p:cNvSpPr>
          <p:nvPr/>
        </p:nvSpPr>
        <p:spPr bwMode="auto">
          <a:xfrm>
            <a:off x="2495550" y="5299075"/>
            <a:ext cx="168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>
              <a:latin typeface="Times New Roman" charset="0"/>
            </a:endParaRPr>
          </a:p>
        </p:txBody>
      </p:sp>
      <p:sp>
        <p:nvSpPr>
          <p:cNvPr id="60463" name="Line 114"/>
          <p:cNvSpPr>
            <a:spLocks noChangeShapeType="1"/>
          </p:cNvSpPr>
          <p:nvPr/>
        </p:nvSpPr>
        <p:spPr bwMode="auto">
          <a:xfrm>
            <a:off x="2514600" y="5389563"/>
            <a:ext cx="141288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4" name="Rectangle 115"/>
          <p:cNvSpPr>
            <a:spLocks noChangeArrowheads="1"/>
          </p:cNvSpPr>
          <p:nvPr/>
        </p:nvSpPr>
        <p:spPr bwMode="auto">
          <a:xfrm>
            <a:off x="2994025" y="5781675"/>
            <a:ext cx="4049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400" b="0">
                <a:solidFill>
                  <a:srgbClr val="000000"/>
                </a:solidFill>
                <a:latin typeface="Geneva" charset="0"/>
              </a:rPr>
              <a:t>Carbon in austenite</a:t>
            </a:r>
            <a:endParaRPr lang="en-GB" b="0">
              <a:latin typeface="Times New Roman" charset="0"/>
            </a:endParaRPr>
          </a:p>
        </p:txBody>
      </p:sp>
      <p:sp>
        <p:nvSpPr>
          <p:cNvPr id="60465" name="Rectangle 116"/>
          <p:cNvSpPr>
            <a:spLocks noChangeArrowheads="1"/>
          </p:cNvSpPr>
          <p:nvPr/>
        </p:nvSpPr>
        <p:spPr bwMode="auto">
          <a:xfrm rot="-5400000">
            <a:off x="-404019" y="2645569"/>
            <a:ext cx="2684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400" b="0">
                <a:solidFill>
                  <a:srgbClr val="000000"/>
                </a:solidFill>
                <a:latin typeface="Geneva" charset="0"/>
              </a:rPr>
              <a:t>Temperature</a:t>
            </a:r>
            <a:endParaRPr lang="en-GB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3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541" y="332656"/>
            <a:ext cx="8088899" cy="60666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"/>
            <a:ext cx="5686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8600" y="5791200"/>
            <a:ext cx="205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000" dirty="0">
                <a:latin typeface="Times" charset="0"/>
              </a:rPr>
              <a:t>1 </a:t>
            </a:r>
            <a:r>
              <a:rPr lang="en-GB" sz="4000" dirty="0" err="1" smtClean="0">
                <a:latin typeface="Times" charset="0"/>
              </a:rPr>
              <a:t>μm</a:t>
            </a:r>
            <a:endParaRPr lang="en-GB" sz="4000" dirty="0">
              <a:latin typeface="Times" charset="0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609600" y="6553200"/>
            <a:ext cx="13858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5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684213" y="188913"/>
            <a:ext cx="33829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Fine structure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31913" y="1052513"/>
            <a:ext cx="6480175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Retained austenite:</a:t>
            </a:r>
          </a:p>
          <a:p>
            <a:r>
              <a:rPr lang="en-US" sz="3600">
                <a:latin typeface="Arial" charset="0"/>
                <a:cs typeface="Arial" charset="0"/>
              </a:rPr>
              <a:t>	TRIP effect</a:t>
            </a:r>
          </a:p>
          <a:p>
            <a:r>
              <a:rPr lang="en-US" sz="3600">
                <a:latin typeface="Arial" charset="0"/>
                <a:cs typeface="Arial" charset="0"/>
              </a:rPr>
              <a:t>	no ductile-brittle transition</a:t>
            </a:r>
          </a:p>
          <a:p>
            <a:r>
              <a:rPr lang="en-US" sz="3600">
                <a:latin typeface="Arial" charset="0"/>
                <a:cs typeface="Arial" charset="0"/>
              </a:rPr>
              <a:t>	barrier to hydrogen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79613" y="3789363"/>
            <a:ext cx="59055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No cementite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2988" y="4868863"/>
            <a:ext cx="74168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>
                <a:latin typeface="Arial" charset="0"/>
                <a:cs typeface="Arial" charset="0"/>
              </a:rPr>
              <a:t>Small concentration of C in ferrite</a:t>
            </a:r>
          </a:p>
        </p:txBody>
      </p:sp>
    </p:spTree>
    <p:extLst>
      <p:ext uri="{BB962C8B-B14F-4D97-AF65-F5344CB8AC3E}">
        <p14:creationId xmlns:p14="http://schemas.microsoft.com/office/powerpoint/2010/main" val="310857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5065713" y="5232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 flipV="1">
            <a:off x="5675313" y="2336800"/>
            <a:ext cx="838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6513513" y="20320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8150225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200400" y="201613"/>
            <a:ext cx="50453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accent2"/>
                </a:solidFill>
                <a:latin typeface="Arial"/>
                <a:cs typeface="Arial"/>
              </a:rPr>
              <a:t>Very poor toughness!</a:t>
            </a:r>
          </a:p>
        </p:txBody>
      </p:sp>
    </p:spTree>
    <p:extLst>
      <p:ext uri="{BB962C8B-B14F-4D97-AF65-F5344CB8AC3E}">
        <p14:creationId xmlns:p14="http://schemas.microsoft.com/office/powerpoint/2010/main" val="191394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"/>
            <a:ext cx="59118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4211638" y="620713"/>
            <a:ext cx="205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000" dirty="0">
                <a:solidFill>
                  <a:srgbClr val="FFFFFF"/>
                </a:solidFill>
                <a:latin typeface="Arial"/>
                <a:cs typeface="Arial"/>
              </a:rPr>
              <a:t>50 µm</a:t>
            </a:r>
          </a:p>
        </p:txBody>
      </p:sp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4643438" y="1557338"/>
            <a:ext cx="1258887" cy="0"/>
          </a:xfrm>
          <a:prstGeom prst="line">
            <a:avLst/>
          </a:prstGeom>
          <a:noFill/>
          <a:ln w="57150" cmpd="sng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6407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8" descr="Screen shot 2012-03-2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3058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02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5350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Carbide-free alloys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087" y="1810172"/>
            <a:ext cx="627607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800" dirty="0" smtClean="0">
                <a:latin typeface="Arial"/>
                <a:cs typeface="Arial"/>
              </a:rPr>
              <a:t>Fe-0.4C-3Mn-2Si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800" dirty="0" smtClean="0">
                <a:latin typeface="Arial"/>
                <a:cs typeface="Arial"/>
              </a:rPr>
              <a:t>Fe-</a:t>
            </a:r>
            <a:r>
              <a:rPr lang="en-US" sz="4800" dirty="0" smtClean="0">
                <a:solidFill>
                  <a:srgbClr val="FF0000"/>
                </a:solidFill>
                <a:latin typeface="Arial"/>
                <a:cs typeface="Arial"/>
              </a:rPr>
              <a:t>0.2C</a:t>
            </a:r>
            <a:r>
              <a:rPr lang="en-US" sz="4800" dirty="0" smtClean="0">
                <a:latin typeface="Arial"/>
                <a:cs typeface="Arial"/>
              </a:rPr>
              <a:t>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800" dirty="0" smtClean="0">
                <a:latin typeface="Arial"/>
                <a:cs typeface="Arial"/>
              </a:rPr>
              <a:t>Fe-0.4C-</a:t>
            </a:r>
            <a:r>
              <a:rPr lang="en-US" sz="4800" dirty="0" smtClean="0">
                <a:solidFill>
                  <a:srgbClr val="FF0000"/>
                </a:solidFill>
                <a:latin typeface="Arial"/>
                <a:cs typeface="Arial"/>
              </a:rPr>
              <a:t>4Ni</a:t>
            </a:r>
            <a:r>
              <a:rPr lang="en-US" sz="4800" dirty="0" smtClean="0">
                <a:latin typeface="Arial"/>
                <a:cs typeface="Arial"/>
              </a:rPr>
              <a:t>-2Si </a:t>
            </a:r>
            <a:r>
              <a:rPr lang="en-US" sz="4800" dirty="0" err="1" smtClean="0">
                <a:latin typeface="Arial"/>
                <a:cs typeface="Arial"/>
              </a:rPr>
              <a:t>wt</a:t>
            </a:r>
            <a:r>
              <a:rPr lang="en-US" sz="4800" dirty="0" smtClean="0">
                <a:latin typeface="Arial"/>
                <a:cs typeface="Arial"/>
              </a:rPr>
              <a:t>%</a:t>
            </a:r>
            <a:endParaRPr lang="en-U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74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6762528" cy="587145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3707904" cy="7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1300"/>
            <a:ext cx="5856288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Line 3"/>
          <p:cNvSpPr>
            <a:spLocks noChangeShapeType="1"/>
          </p:cNvSpPr>
          <p:nvPr/>
        </p:nvSpPr>
        <p:spPr bwMode="auto">
          <a:xfrm>
            <a:off x="7086600" y="2286000"/>
            <a:ext cx="12588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6705600" y="1371600"/>
            <a:ext cx="205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000" dirty="0">
                <a:latin typeface="Times" charset="0"/>
              </a:rPr>
              <a:t>50 </a:t>
            </a:r>
            <a:r>
              <a:rPr lang="en-GB" sz="4000" dirty="0" err="1" smtClean="0">
                <a:latin typeface="Times" charset="0"/>
              </a:rPr>
              <a:t>μm</a:t>
            </a:r>
            <a:endParaRPr lang="en-GB" sz="40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5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164"/>
            <a:ext cx="6410006" cy="686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7668344" y="2492896"/>
            <a:ext cx="864096" cy="24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308304" y="2564904"/>
            <a:ext cx="1599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0.5 </a:t>
            </a:r>
            <a:r>
              <a:rPr lang="en-US" sz="3600" dirty="0" err="1" smtClean="0">
                <a:latin typeface="Arial"/>
                <a:cs typeface="Arial"/>
              </a:rPr>
              <a:t>μm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53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reen Shot 2014-11-13 at 09.4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3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placive transformation produces displac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700808"/>
            <a:ext cx="81280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54163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39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914400"/>
            <a:ext cx="70881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304800" y="6172200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80"/>
                </a:solidFill>
                <a:latin typeface="Arial" charset="0"/>
              </a:rPr>
              <a:t>Yates, Jerath, Bhadeshia</a:t>
            </a:r>
          </a:p>
        </p:txBody>
      </p:sp>
    </p:spTree>
    <p:extLst>
      <p:ext uri="{BB962C8B-B14F-4D97-AF65-F5344CB8AC3E}">
        <p14:creationId xmlns:p14="http://schemas.microsoft.com/office/powerpoint/2010/main" val="1614829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w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762000" y="6396038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Kevin Sawley: 90 million gross tonnes of traffic on curve</a:t>
            </a:r>
          </a:p>
        </p:txBody>
      </p:sp>
    </p:spTree>
    <p:extLst>
      <p:ext uri="{BB962C8B-B14F-4D97-AF65-F5344CB8AC3E}">
        <p14:creationId xmlns:p14="http://schemas.microsoft.com/office/powerpoint/2010/main" val="411378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Screen shot 2012-03-2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600"/>
            <a:ext cx="8636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282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Bainitics B320 euro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9154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5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4152900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46405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483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15888"/>
            <a:ext cx="52038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Box 4"/>
          <p:cNvSpPr txBox="1">
            <a:spLocks noChangeArrowheads="1"/>
          </p:cNvSpPr>
          <p:nvPr/>
        </p:nvSpPr>
        <p:spPr bwMode="auto">
          <a:xfrm>
            <a:off x="250825" y="3789363"/>
            <a:ext cx="36734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FF"/>
                </a:solidFill>
              </a:rPr>
              <a:t>Standard thermodynamic databases fail for epsilon martensite</a:t>
            </a:r>
          </a:p>
        </p:txBody>
      </p:sp>
      <p:pic>
        <p:nvPicPr>
          <p:cNvPr id="1085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2954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8548" name="Straight Connector 7"/>
          <p:cNvCxnSpPr>
            <a:cxnSpLocks noChangeShapeType="1"/>
          </p:cNvCxnSpPr>
          <p:nvPr/>
        </p:nvCxnSpPr>
        <p:spPr bwMode="auto">
          <a:xfrm>
            <a:off x="539750" y="1484313"/>
            <a:ext cx="2808288" cy="936625"/>
          </a:xfrm>
          <a:prstGeom prst="line">
            <a:avLst/>
          </a:prstGeom>
          <a:noFill/>
          <a:ln w="38100">
            <a:solidFill>
              <a:srgbClr val="FF388C"/>
            </a:solidFill>
            <a:round/>
            <a:headEnd/>
            <a:tailEnd/>
          </a:ln>
        </p:spPr>
      </p:cxnSp>
      <p:cxnSp>
        <p:nvCxnSpPr>
          <p:cNvPr id="108549" name="Straight Connector 8"/>
          <p:cNvCxnSpPr>
            <a:cxnSpLocks noChangeShapeType="1"/>
          </p:cNvCxnSpPr>
          <p:nvPr/>
        </p:nvCxnSpPr>
        <p:spPr bwMode="auto">
          <a:xfrm flipV="1">
            <a:off x="692150" y="1636713"/>
            <a:ext cx="2808288" cy="936625"/>
          </a:xfrm>
          <a:prstGeom prst="line">
            <a:avLst/>
          </a:prstGeom>
          <a:noFill/>
          <a:ln w="38100">
            <a:solidFill>
              <a:srgbClr val="FF388C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9150818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19275"/>
            <a:ext cx="56261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77875"/>
            <a:ext cx="20161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468313" y="115888"/>
            <a:ext cx="4048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analysis limited to cases where</a:t>
            </a:r>
          </a:p>
        </p:txBody>
      </p:sp>
    </p:spTree>
    <p:extLst>
      <p:ext uri="{BB962C8B-B14F-4D97-AF65-F5344CB8AC3E}">
        <p14:creationId xmlns:p14="http://schemas.microsoft.com/office/powerpoint/2010/main" val="4102392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320675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4"/>
          <p:cNvSpPr txBox="1">
            <a:spLocks noChangeArrowheads="1"/>
          </p:cNvSpPr>
          <p:nvPr/>
        </p:nvSpPr>
        <p:spPr bwMode="auto">
          <a:xfrm>
            <a:off x="5148263" y="333375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Pure iron</a:t>
            </a:r>
          </a:p>
        </p:txBody>
      </p:sp>
      <p:sp>
        <p:nvSpPr>
          <p:cNvPr id="110595" name="TextBox 6"/>
          <p:cNvSpPr txBox="1">
            <a:spLocks noChangeArrowheads="1"/>
          </p:cNvSpPr>
          <p:nvPr/>
        </p:nvSpPr>
        <p:spPr bwMode="auto">
          <a:xfrm>
            <a:off x="7507288" y="1268413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CALPHAD</a:t>
            </a:r>
          </a:p>
        </p:txBody>
      </p:sp>
      <p:sp>
        <p:nvSpPr>
          <p:cNvPr id="110596" name="TextBox 7"/>
          <p:cNvSpPr txBox="1">
            <a:spLocks noChangeArrowheads="1"/>
          </p:cNvSpPr>
          <p:nvPr/>
        </p:nvSpPr>
        <p:spPr bwMode="auto">
          <a:xfrm>
            <a:off x="7524750" y="2133600"/>
            <a:ext cx="1511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First principles</a:t>
            </a:r>
          </a:p>
        </p:txBody>
      </p:sp>
      <p:pic>
        <p:nvPicPr>
          <p:cNvPr id="11059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368425"/>
            <a:ext cx="3743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63788"/>
            <a:ext cx="37147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TextBox 10"/>
          <p:cNvSpPr txBox="1">
            <a:spLocks noChangeArrowheads="1"/>
          </p:cNvSpPr>
          <p:nvPr/>
        </p:nvSpPr>
        <p:spPr bwMode="auto">
          <a:xfrm>
            <a:off x="4572000" y="3716338"/>
            <a:ext cx="3648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Fe-5Mn-2-Si-2Cr</a:t>
            </a:r>
          </a:p>
        </p:txBody>
      </p:sp>
      <p:pic>
        <p:nvPicPr>
          <p:cNvPr id="11060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084763"/>
            <a:ext cx="48402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1" name="TextBox 12"/>
          <p:cNvSpPr txBox="1">
            <a:spLocks noChangeArrowheads="1"/>
          </p:cNvSpPr>
          <p:nvPr/>
        </p:nvSpPr>
        <p:spPr bwMode="auto">
          <a:xfrm>
            <a:off x="5003800" y="458152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First principles</a:t>
            </a:r>
          </a:p>
        </p:txBody>
      </p:sp>
    </p:spTree>
    <p:extLst>
      <p:ext uri="{BB962C8B-B14F-4D97-AF65-F5344CB8AC3E}">
        <p14:creationId xmlns:p14="http://schemas.microsoft.com/office/powerpoint/2010/main" val="41081670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46250"/>
            <a:ext cx="55435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4" descr="Compl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148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45611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1043608" y="3645024"/>
            <a:ext cx="31683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0" dirty="0">
                <a:latin typeface="Arial" charset="0"/>
              </a:rPr>
              <a:t>The Bain strain</a:t>
            </a:r>
          </a:p>
        </p:txBody>
      </p:sp>
      <p:pic>
        <p:nvPicPr>
          <p:cNvPr id="75780" name="Picture 5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2519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Line 6"/>
          <p:cNvSpPr>
            <a:spLocks noChangeShapeType="1"/>
          </p:cNvSpPr>
          <p:nvPr/>
        </p:nvSpPr>
        <p:spPr bwMode="auto">
          <a:xfrm>
            <a:off x="4800600" y="1066800"/>
            <a:ext cx="609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 flipH="1">
            <a:off x="3581400" y="4114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5040313" y="5381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9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00213"/>
            <a:ext cx="56753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975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6"/>
          <p:cNvSpPr txBox="1">
            <a:spLocks noChangeArrowheads="1"/>
          </p:cNvSpPr>
          <p:nvPr/>
        </p:nvSpPr>
        <p:spPr bwMode="auto">
          <a:xfrm>
            <a:off x="6804025" y="260350"/>
            <a:ext cx="1825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…………</a:t>
            </a:r>
          </a:p>
        </p:txBody>
      </p:sp>
      <p:sp>
        <p:nvSpPr>
          <p:cNvPr id="111620" name="TextBox 7"/>
          <p:cNvSpPr txBox="1">
            <a:spLocks noChangeArrowheads="1"/>
          </p:cNvSpPr>
          <p:nvPr/>
        </p:nvSpPr>
        <p:spPr bwMode="auto">
          <a:xfrm>
            <a:off x="6732588" y="3860800"/>
            <a:ext cx="1825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empirical</a:t>
            </a:r>
          </a:p>
          <a:p>
            <a:r>
              <a:rPr lang="en-US" sz="3200">
                <a:solidFill>
                  <a:srgbClr val="0000FF"/>
                </a:solidFill>
              </a:rPr>
              <a:t>method</a:t>
            </a:r>
          </a:p>
        </p:txBody>
      </p:sp>
      <p:pic>
        <p:nvPicPr>
          <p:cNvPr id="11162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24907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7302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989138"/>
            <a:ext cx="89820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Box 4"/>
          <p:cNvSpPr txBox="1">
            <a:spLocks noChangeArrowheads="1"/>
          </p:cNvSpPr>
          <p:nvPr/>
        </p:nvSpPr>
        <p:spPr bwMode="auto">
          <a:xfrm>
            <a:off x="1476375" y="5805488"/>
            <a:ext cx="6370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non-linear: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82555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838200" y="685801"/>
            <a:ext cx="7772400" cy="5969001"/>
            <a:chOff x="528" y="432"/>
            <a:chExt cx="4896" cy="3760"/>
          </a:xfrm>
        </p:grpSpPr>
        <p:grpSp>
          <p:nvGrpSpPr>
            <p:cNvPr id="65539" name="Group 3"/>
            <p:cNvGrpSpPr>
              <a:grpSpLocks/>
            </p:cNvGrpSpPr>
            <p:nvPr/>
          </p:nvGrpSpPr>
          <p:grpSpPr bwMode="auto">
            <a:xfrm>
              <a:off x="3934" y="3252"/>
              <a:ext cx="716" cy="103"/>
              <a:chOff x="3934" y="3252"/>
              <a:chExt cx="716" cy="103"/>
            </a:xfrm>
          </p:grpSpPr>
          <p:sp>
            <p:nvSpPr>
              <p:cNvPr id="65580" name="Line 4"/>
              <p:cNvSpPr>
                <a:spLocks noChangeShapeType="1"/>
              </p:cNvSpPr>
              <p:nvPr/>
            </p:nvSpPr>
            <p:spPr bwMode="auto">
              <a:xfrm>
                <a:off x="4057" y="3304"/>
                <a:ext cx="4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81" name="Freeform 5"/>
              <p:cNvSpPr>
                <a:spLocks/>
              </p:cNvSpPr>
              <p:nvPr/>
            </p:nvSpPr>
            <p:spPr bwMode="auto">
              <a:xfrm>
                <a:off x="3934" y="3252"/>
                <a:ext cx="123" cy="103"/>
              </a:xfrm>
              <a:custGeom>
                <a:avLst/>
                <a:gdLst>
                  <a:gd name="T0" fmla="*/ 123 w 123"/>
                  <a:gd name="T1" fmla="*/ 52 h 103"/>
                  <a:gd name="T2" fmla="*/ 123 w 123"/>
                  <a:gd name="T3" fmla="*/ 0 h 103"/>
                  <a:gd name="T4" fmla="*/ 0 w 123"/>
                  <a:gd name="T5" fmla="*/ 52 h 103"/>
                  <a:gd name="T6" fmla="*/ 123 w 123"/>
                  <a:gd name="T7" fmla="*/ 103 h 103"/>
                  <a:gd name="T8" fmla="*/ 123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123" y="52"/>
                    </a:moveTo>
                    <a:lnTo>
                      <a:pt x="123" y="0"/>
                    </a:lnTo>
                    <a:lnTo>
                      <a:pt x="0" y="52"/>
                    </a:lnTo>
                    <a:lnTo>
                      <a:pt x="123" y="103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82" name="Freeform 6"/>
              <p:cNvSpPr>
                <a:spLocks/>
              </p:cNvSpPr>
              <p:nvPr/>
            </p:nvSpPr>
            <p:spPr bwMode="auto">
              <a:xfrm>
                <a:off x="4527" y="3252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5540" name="Rectangle 7"/>
            <p:cNvSpPr>
              <a:spLocks noChangeArrowheads="1"/>
            </p:cNvSpPr>
            <p:nvPr/>
          </p:nvSpPr>
          <p:spPr bwMode="auto">
            <a:xfrm>
              <a:off x="3944" y="2383"/>
              <a:ext cx="737" cy="685"/>
            </a:xfrm>
            <a:prstGeom prst="rect">
              <a:avLst/>
            </a:prstGeom>
            <a:solidFill>
              <a:srgbClr val="00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41" name="Freeform 8"/>
            <p:cNvSpPr>
              <a:spLocks/>
            </p:cNvSpPr>
            <p:nvPr/>
          </p:nvSpPr>
          <p:spPr bwMode="auto">
            <a:xfrm>
              <a:off x="3936" y="2064"/>
              <a:ext cx="1095" cy="993"/>
            </a:xfrm>
            <a:custGeom>
              <a:avLst/>
              <a:gdLst>
                <a:gd name="T0" fmla="*/ 0 w 1095"/>
                <a:gd name="T1" fmla="*/ 993 h 993"/>
                <a:gd name="T2" fmla="*/ 369 w 1095"/>
                <a:gd name="T3" fmla="*/ 0 h 993"/>
                <a:gd name="T4" fmla="*/ 1095 w 1095"/>
                <a:gd name="T5" fmla="*/ 0 h 993"/>
                <a:gd name="T6" fmla="*/ 727 w 1095"/>
                <a:gd name="T7" fmla="*/ 993 h 993"/>
                <a:gd name="T8" fmla="*/ 0 w 1095"/>
                <a:gd name="T9" fmla="*/ 993 h 9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5" h="993">
                  <a:moveTo>
                    <a:pt x="0" y="993"/>
                  </a:moveTo>
                  <a:lnTo>
                    <a:pt x="369" y="0"/>
                  </a:lnTo>
                  <a:lnTo>
                    <a:pt x="1095" y="0"/>
                  </a:lnTo>
                  <a:lnTo>
                    <a:pt x="727" y="993"/>
                  </a:lnTo>
                  <a:lnTo>
                    <a:pt x="0" y="993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65542" name="Group 9"/>
            <p:cNvGrpSpPr>
              <a:grpSpLocks/>
            </p:cNvGrpSpPr>
            <p:nvPr/>
          </p:nvGrpSpPr>
          <p:grpSpPr bwMode="auto">
            <a:xfrm>
              <a:off x="4704" y="1918"/>
              <a:ext cx="336" cy="146"/>
              <a:chOff x="4691" y="1963"/>
              <a:chExt cx="358" cy="103"/>
            </a:xfrm>
          </p:grpSpPr>
          <p:sp>
            <p:nvSpPr>
              <p:cNvPr id="65578" name="Line 10"/>
              <p:cNvSpPr>
                <a:spLocks noChangeShapeType="1"/>
              </p:cNvSpPr>
              <p:nvPr/>
            </p:nvSpPr>
            <p:spPr bwMode="auto">
              <a:xfrm>
                <a:off x="4691" y="2015"/>
                <a:ext cx="23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79" name="Freeform 11"/>
              <p:cNvSpPr>
                <a:spLocks/>
              </p:cNvSpPr>
              <p:nvPr/>
            </p:nvSpPr>
            <p:spPr bwMode="auto">
              <a:xfrm>
                <a:off x="4926" y="1963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65543" name="Group 12"/>
            <p:cNvGrpSpPr>
              <a:grpSpLocks/>
            </p:cNvGrpSpPr>
            <p:nvPr/>
          </p:nvGrpSpPr>
          <p:grpSpPr bwMode="auto">
            <a:xfrm>
              <a:off x="5008" y="2066"/>
              <a:ext cx="103" cy="347"/>
              <a:chOff x="5008" y="2066"/>
              <a:chExt cx="103" cy="347"/>
            </a:xfrm>
          </p:grpSpPr>
          <p:sp>
            <p:nvSpPr>
              <p:cNvPr id="65576" name="Line 13"/>
              <p:cNvSpPr>
                <a:spLocks noChangeShapeType="1"/>
              </p:cNvSpPr>
              <p:nvPr/>
            </p:nvSpPr>
            <p:spPr bwMode="auto">
              <a:xfrm flipV="1">
                <a:off x="5059" y="2188"/>
                <a:ext cx="1" cy="22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77" name="Freeform 14"/>
              <p:cNvSpPr>
                <a:spLocks/>
              </p:cNvSpPr>
              <p:nvPr/>
            </p:nvSpPr>
            <p:spPr bwMode="auto">
              <a:xfrm>
                <a:off x="5008" y="2066"/>
                <a:ext cx="103" cy="122"/>
              </a:xfrm>
              <a:custGeom>
                <a:avLst/>
                <a:gdLst>
                  <a:gd name="T0" fmla="*/ 51 w 103"/>
                  <a:gd name="T1" fmla="*/ 122 h 122"/>
                  <a:gd name="T2" fmla="*/ 103 w 103"/>
                  <a:gd name="T3" fmla="*/ 122 h 122"/>
                  <a:gd name="T4" fmla="*/ 51 w 103"/>
                  <a:gd name="T5" fmla="*/ 0 h 122"/>
                  <a:gd name="T6" fmla="*/ 0 w 103"/>
                  <a:gd name="T7" fmla="*/ 122 h 122"/>
                  <a:gd name="T8" fmla="*/ 51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1" y="122"/>
                    </a:moveTo>
                    <a:lnTo>
                      <a:pt x="103" y="122"/>
                    </a:lnTo>
                    <a:lnTo>
                      <a:pt x="51" y="0"/>
                    </a:lnTo>
                    <a:lnTo>
                      <a:pt x="0" y="122"/>
                    </a:lnTo>
                    <a:lnTo>
                      <a:pt x="51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5544" name="Rectangle 15"/>
            <p:cNvSpPr>
              <a:spLocks noChangeArrowheads="1"/>
            </p:cNvSpPr>
            <p:nvPr/>
          </p:nvSpPr>
          <p:spPr bwMode="auto">
            <a:xfrm>
              <a:off x="5184" y="2160"/>
              <a:ext cx="12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 b="1">
                  <a:solidFill>
                    <a:srgbClr val="000000"/>
                  </a:solidFill>
                  <a:latin typeface="Symbol" charset="0"/>
                </a:rPr>
                <a:t>d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45" name="Rectangle 16"/>
            <p:cNvSpPr>
              <a:spLocks noChangeArrowheads="1"/>
            </p:cNvSpPr>
            <p:nvPr/>
          </p:nvSpPr>
          <p:spPr bwMode="auto">
            <a:xfrm>
              <a:off x="4704" y="1680"/>
              <a:ext cx="12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 b="1">
                  <a:solidFill>
                    <a:srgbClr val="000000"/>
                  </a:solidFill>
                  <a:latin typeface="Geneva" charset="0"/>
                </a:rPr>
                <a:t>s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46" name="Rectangle 17"/>
            <p:cNvSpPr>
              <a:spLocks noChangeArrowheads="1"/>
            </p:cNvSpPr>
            <p:nvPr/>
          </p:nvSpPr>
          <p:spPr bwMode="auto">
            <a:xfrm>
              <a:off x="4149" y="3119"/>
              <a:ext cx="337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47" name="Rectangle 18"/>
            <p:cNvSpPr>
              <a:spLocks noChangeArrowheads="1"/>
            </p:cNvSpPr>
            <p:nvPr/>
          </p:nvSpPr>
          <p:spPr bwMode="auto">
            <a:xfrm>
              <a:off x="4210" y="3171"/>
              <a:ext cx="124" cy="2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300" b="1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65548" name="Group 19"/>
            <p:cNvGrpSpPr>
              <a:grpSpLocks/>
            </p:cNvGrpSpPr>
            <p:nvPr/>
          </p:nvGrpSpPr>
          <p:grpSpPr bwMode="auto">
            <a:xfrm>
              <a:off x="2390" y="3269"/>
              <a:ext cx="716" cy="103"/>
              <a:chOff x="3934" y="3252"/>
              <a:chExt cx="716" cy="103"/>
            </a:xfrm>
          </p:grpSpPr>
          <p:sp>
            <p:nvSpPr>
              <p:cNvPr id="65573" name="Line 20"/>
              <p:cNvSpPr>
                <a:spLocks noChangeShapeType="1"/>
              </p:cNvSpPr>
              <p:nvPr/>
            </p:nvSpPr>
            <p:spPr bwMode="auto">
              <a:xfrm>
                <a:off x="4057" y="3304"/>
                <a:ext cx="4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74" name="Freeform 21"/>
              <p:cNvSpPr>
                <a:spLocks/>
              </p:cNvSpPr>
              <p:nvPr/>
            </p:nvSpPr>
            <p:spPr bwMode="auto">
              <a:xfrm>
                <a:off x="3934" y="3252"/>
                <a:ext cx="123" cy="103"/>
              </a:xfrm>
              <a:custGeom>
                <a:avLst/>
                <a:gdLst>
                  <a:gd name="T0" fmla="*/ 123 w 123"/>
                  <a:gd name="T1" fmla="*/ 52 h 103"/>
                  <a:gd name="T2" fmla="*/ 123 w 123"/>
                  <a:gd name="T3" fmla="*/ 0 h 103"/>
                  <a:gd name="T4" fmla="*/ 0 w 123"/>
                  <a:gd name="T5" fmla="*/ 52 h 103"/>
                  <a:gd name="T6" fmla="*/ 123 w 123"/>
                  <a:gd name="T7" fmla="*/ 103 h 103"/>
                  <a:gd name="T8" fmla="*/ 123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123" y="52"/>
                    </a:moveTo>
                    <a:lnTo>
                      <a:pt x="123" y="0"/>
                    </a:lnTo>
                    <a:lnTo>
                      <a:pt x="0" y="52"/>
                    </a:lnTo>
                    <a:lnTo>
                      <a:pt x="123" y="103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75" name="Freeform 22"/>
              <p:cNvSpPr>
                <a:spLocks/>
              </p:cNvSpPr>
              <p:nvPr/>
            </p:nvSpPr>
            <p:spPr bwMode="auto">
              <a:xfrm>
                <a:off x="4527" y="3252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5549" name="Rectangle 23"/>
            <p:cNvSpPr>
              <a:spLocks noChangeArrowheads="1"/>
            </p:cNvSpPr>
            <p:nvPr/>
          </p:nvSpPr>
          <p:spPr bwMode="auto">
            <a:xfrm>
              <a:off x="2400" y="2400"/>
              <a:ext cx="737" cy="685"/>
            </a:xfrm>
            <a:prstGeom prst="rect">
              <a:avLst/>
            </a:prstGeom>
            <a:solidFill>
              <a:srgbClr val="00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50" name="Freeform 24"/>
            <p:cNvSpPr>
              <a:spLocks/>
            </p:cNvSpPr>
            <p:nvPr/>
          </p:nvSpPr>
          <p:spPr bwMode="auto">
            <a:xfrm>
              <a:off x="2400" y="2400"/>
              <a:ext cx="1104" cy="672"/>
            </a:xfrm>
            <a:custGeom>
              <a:avLst/>
              <a:gdLst>
                <a:gd name="T0" fmla="*/ 0 w 1095"/>
                <a:gd name="T1" fmla="*/ 141 h 993"/>
                <a:gd name="T2" fmla="*/ 384 w 1095"/>
                <a:gd name="T3" fmla="*/ 0 h 993"/>
                <a:gd name="T4" fmla="*/ 1140 w 1095"/>
                <a:gd name="T5" fmla="*/ 0 h 993"/>
                <a:gd name="T6" fmla="*/ 757 w 1095"/>
                <a:gd name="T7" fmla="*/ 141 h 993"/>
                <a:gd name="T8" fmla="*/ 0 w 1095"/>
                <a:gd name="T9" fmla="*/ 141 h 9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5" h="993">
                  <a:moveTo>
                    <a:pt x="0" y="993"/>
                  </a:moveTo>
                  <a:lnTo>
                    <a:pt x="369" y="0"/>
                  </a:lnTo>
                  <a:lnTo>
                    <a:pt x="1095" y="0"/>
                  </a:lnTo>
                  <a:lnTo>
                    <a:pt x="727" y="993"/>
                  </a:lnTo>
                  <a:lnTo>
                    <a:pt x="0" y="993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65551" name="Group 25"/>
            <p:cNvGrpSpPr>
              <a:grpSpLocks/>
            </p:cNvGrpSpPr>
            <p:nvPr/>
          </p:nvGrpSpPr>
          <p:grpSpPr bwMode="auto">
            <a:xfrm>
              <a:off x="3120" y="2256"/>
              <a:ext cx="349" cy="98"/>
              <a:chOff x="4691" y="1963"/>
              <a:chExt cx="358" cy="103"/>
            </a:xfrm>
          </p:grpSpPr>
          <p:sp>
            <p:nvSpPr>
              <p:cNvPr id="65571" name="Line 26"/>
              <p:cNvSpPr>
                <a:spLocks noChangeShapeType="1"/>
              </p:cNvSpPr>
              <p:nvPr/>
            </p:nvSpPr>
            <p:spPr bwMode="auto">
              <a:xfrm>
                <a:off x="4691" y="2015"/>
                <a:ext cx="23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72" name="Freeform 27"/>
              <p:cNvSpPr>
                <a:spLocks/>
              </p:cNvSpPr>
              <p:nvPr/>
            </p:nvSpPr>
            <p:spPr bwMode="auto">
              <a:xfrm>
                <a:off x="4926" y="1963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5552" name="Rectangle 28"/>
            <p:cNvSpPr>
              <a:spLocks noChangeArrowheads="1"/>
            </p:cNvSpPr>
            <p:nvPr/>
          </p:nvSpPr>
          <p:spPr bwMode="auto">
            <a:xfrm>
              <a:off x="3168" y="2016"/>
              <a:ext cx="12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 b="1">
                  <a:solidFill>
                    <a:srgbClr val="000000"/>
                  </a:solidFill>
                  <a:latin typeface="Geneva" charset="0"/>
                </a:rPr>
                <a:t>s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53" name="Rectangle 29"/>
            <p:cNvSpPr>
              <a:spLocks noChangeArrowheads="1"/>
            </p:cNvSpPr>
            <p:nvPr/>
          </p:nvSpPr>
          <p:spPr bwMode="auto">
            <a:xfrm>
              <a:off x="2605" y="3136"/>
              <a:ext cx="337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54" name="Rectangle 30"/>
            <p:cNvSpPr>
              <a:spLocks noChangeArrowheads="1"/>
            </p:cNvSpPr>
            <p:nvPr/>
          </p:nvSpPr>
          <p:spPr bwMode="auto">
            <a:xfrm>
              <a:off x="2666" y="3188"/>
              <a:ext cx="124" cy="2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300" b="1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65555" name="Group 31"/>
            <p:cNvGrpSpPr>
              <a:grpSpLocks/>
            </p:cNvGrpSpPr>
            <p:nvPr/>
          </p:nvGrpSpPr>
          <p:grpSpPr bwMode="auto">
            <a:xfrm>
              <a:off x="710" y="3269"/>
              <a:ext cx="716" cy="103"/>
              <a:chOff x="3934" y="3252"/>
              <a:chExt cx="716" cy="103"/>
            </a:xfrm>
          </p:grpSpPr>
          <p:sp>
            <p:nvSpPr>
              <p:cNvPr id="65568" name="Line 32"/>
              <p:cNvSpPr>
                <a:spLocks noChangeShapeType="1"/>
              </p:cNvSpPr>
              <p:nvPr/>
            </p:nvSpPr>
            <p:spPr bwMode="auto">
              <a:xfrm>
                <a:off x="4057" y="3304"/>
                <a:ext cx="4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69" name="Freeform 33"/>
              <p:cNvSpPr>
                <a:spLocks/>
              </p:cNvSpPr>
              <p:nvPr/>
            </p:nvSpPr>
            <p:spPr bwMode="auto">
              <a:xfrm>
                <a:off x="3934" y="3252"/>
                <a:ext cx="123" cy="103"/>
              </a:xfrm>
              <a:custGeom>
                <a:avLst/>
                <a:gdLst>
                  <a:gd name="T0" fmla="*/ 123 w 123"/>
                  <a:gd name="T1" fmla="*/ 52 h 103"/>
                  <a:gd name="T2" fmla="*/ 123 w 123"/>
                  <a:gd name="T3" fmla="*/ 0 h 103"/>
                  <a:gd name="T4" fmla="*/ 0 w 123"/>
                  <a:gd name="T5" fmla="*/ 52 h 103"/>
                  <a:gd name="T6" fmla="*/ 123 w 123"/>
                  <a:gd name="T7" fmla="*/ 103 h 103"/>
                  <a:gd name="T8" fmla="*/ 123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123" y="52"/>
                    </a:moveTo>
                    <a:lnTo>
                      <a:pt x="123" y="0"/>
                    </a:lnTo>
                    <a:lnTo>
                      <a:pt x="0" y="52"/>
                    </a:lnTo>
                    <a:lnTo>
                      <a:pt x="123" y="103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70" name="Freeform 34"/>
              <p:cNvSpPr>
                <a:spLocks/>
              </p:cNvSpPr>
              <p:nvPr/>
            </p:nvSpPr>
            <p:spPr bwMode="auto">
              <a:xfrm>
                <a:off x="4527" y="3252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5556" name="Rectangle 35"/>
            <p:cNvSpPr>
              <a:spLocks noChangeArrowheads="1"/>
            </p:cNvSpPr>
            <p:nvPr/>
          </p:nvSpPr>
          <p:spPr bwMode="auto">
            <a:xfrm>
              <a:off x="720" y="2400"/>
              <a:ext cx="720" cy="685"/>
            </a:xfrm>
            <a:prstGeom prst="rect">
              <a:avLst/>
            </a:prstGeom>
            <a:solidFill>
              <a:srgbClr val="00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65557" name="Group 36"/>
            <p:cNvGrpSpPr>
              <a:grpSpLocks/>
            </p:cNvGrpSpPr>
            <p:nvPr/>
          </p:nvGrpSpPr>
          <p:grpSpPr bwMode="auto">
            <a:xfrm>
              <a:off x="1536" y="2064"/>
              <a:ext cx="103" cy="347"/>
              <a:chOff x="5008" y="2066"/>
              <a:chExt cx="103" cy="347"/>
            </a:xfrm>
          </p:grpSpPr>
          <p:sp>
            <p:nvSpPr>
              <p:cNvPr id="65566" name="Line 37"/>
              <p:cNvSpPr>
                <a:spLocks noChangeShapeType="1"/>
              </p:cNvSpPr>
              <p:nvPr/>
            </p:nvSpPr>
            <p:spPr bwMode="auto">
              <a:xfrm flipV="1">
                <a:off x="5059" y="2188"/>
                <a:ext cx="1" cy="22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5567" name="Freeform 38"/>
              <p:cNvSpPr>
                <a:spLocks/>
              </p:cNvSpPr>
              <p:nvPr/>
            </p:nvSpPr>
            <p:spPr bwMode="auto">
              <a:xfrm>
                <a:off x="5008" y="2066"/>
                <a:ext cx="103" cy="122"/>
              </a:xfrm>
              <a:custGeom>
                <a:avLst/>
                <a:gdLst>
                  <a:gd name="T0" fmla="*/ 51 w 103"/>
                  <a:gd name="T1" fmla="*/ 122 h 122"/>
                  <a:gd name="T2" fmla="*/ 103 w 103"/>
                  <a:gd name="T3" fmla="*/ 122 h 122"/>
                  <a:gd name="T4" fmla="*/ 51 w 103"/>
                  <a:gd name="T5" fmla="*/ 0 h 122"/>
                  <a:gd name="T6" fmla="*/ 0 w 103"/>
                  <a:gd name="T7" fmla="*/ 122 h 122"/>
                  <a:gd name="T8" fmla="*/ 51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1" y="122"/>
                    </a:moveTo>
                    <a:lnTo>
                      <a:pt x="103" y="122"/>
                    </a:lnTo>
                    <a:lnTo>
                      <a:pt x="51" y="0"/>
                    </a:lnTo>
                    <a:lnTo>
                      <a:pt x="0" y="122"/>
                    </a:lnTo>
                    <a:lnTo>
                      <a:pt x="51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5558" name="Rectangle 39"/>
            <p:cNvSpPr>
              <a:spLocks noChangeArrowheads="1"/>
            </p:cNvSpPr>
            <p:nvPr/>
          </p:nvSpPr>
          <p:spPr bwMode="auto">
            <a:xfrm>
              <a:off x="1680" y="2112"/>
              <a:ext cx="12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 b="1">
                  <a:solidFill>
                    <a:srgbClr val="000000"/>
                  </a:solidFill>
                  <a:latin typeface="Symbol" charset="0"/>
                </a:rPr>
                <a:t>d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59" name="Rectangle 40"/>
            <p:cNvSpPr>
              <a:spLocks noChangeArrowheads="1"/>
            </p:cNvSpPr>
            <p:nvPr/>
          </p:nvSpPr>
          <p:spPr bwMode="auto">
            <a:xfrm>
              <a:off x="925" y="3136"/>
              <a:ext cx="337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5560" name="Rectangle 41"/>
            <p:cNvSpPr>
              <a:spLocks noChangeArrowheads="1"/>
            </p:cNvSpPr>
            <p:nvPr/>
          </p:nvSpPr>
          <p:spPr bwMode="auto">
            <a:xfrm>
              <a:off x="986" y="3188"/>
              <a:ext cx="124" cy="2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300" b="1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720" y="2112"/>
              <a:ext cx="720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163" name="Text Box 43"/>
            <p:cNvSpPr txBox="1">
              <a:spLocks noChangeArrowheads="1"/>
            </p:cNvSpPr>
            <p:nvPr/>
          </p:nvSpPr>
          <p:spPr bwMode="auto">
            <a:xfrm>
              <a:off x="528" y="720"/>
              <a:ext cx="115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3200">
                  <a:solidFill>
                    <a:srgbClr val="000000"/>
                  </a:solidFill>
                  <a:latin typeface="Times New Roman" charset="0"/>
                </a:rPr>
                <a:t>uniaxial dilatation</a:t>
              </a:r>
            </a:p>
          </p:txBody>
        </p:sp>
        <p:sp>
          <p:nvSpPr>
            <p:cNvPr id="5164" name="Text Box 44"/>
            <p:cNvSpPr txBox="1">
              <a:spLocks noChangeArrowheads="1"/>
            </p:cNvSpPr>
            <p:nvPr/>
          </p:nvSpPr>
          <p:spPr bwMode="auto">
            <a:xfrm>
              <a:off x="2208" y="672"/>
              <a:ext cx="115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3200">
                  <a:solidFill>
                    <a:srgbClr val="000000"/>
                  </a:solidFill>
                  <a:latin typeface="Times New Roman" charset="0"/>
                </a:rPr>
                <a:t>simple shear</a:t>
              </a:r>
            </a:p>
          </p:txBody>
        </p:sp>
        <p:sp>
          <p:nvSpPr>
            <p:cNvPr id="5165" name="Text Box 45"/>
            <p:cNvSpPr txBox="1">
              <a:spLocks noChangeArrowheads="1"/>
            </p:cNvSpPr>
            <p:nvPr/>
          </p:nvSpPr>
          <p:spPr bwMode="auto">
            <a:xfrm>
              <a:off x="3696" y="432"/>
              <a:ext cx="17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3200">
                  <a:solidFill>
                    <a:srgbClr val="000000"/>
                  </a:solidFill>
                  <a:latin typeface="Times New Roman" charset="0"/>
                </a:rPr>
                <a:t>general invariant-plane strain</a:t>
              </a:r>
            </a:p>
          </p:txBody>
        </p:sp>
        <p:sp>
          <p:nvSpPr>
            <p:cNvPr id="5166" name="Text Box 46"/>
            <p:cNvSpPr txBox="1">
              <a:spLocks noChangeArrowheads="1"/>
            </p:cNvSpPr>
            <p:nvPr/>
          </p:nvSpPr>
          <p:spPr bwMode="auto">
            <a:xfrm>
              <a:off x="4080" y="3552"/>
              <a:ext cx="81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>
                  <a:solidFill>
                    <a:srgbClr val="000000"/>
                  </a:solidFill>
                  <a:latin typeface="Times New Roman" charset="0"/>
                </a:rPr>
                <a:t>s=0.26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b="1" dirty="0">
                  <a:solidFill>
                    <a:srgbClr val="000000"/>
                  </a:solidFill>
                  <a:latin typeface="Symbol" charset="0"/>
                </a:rPr>
                <a:t>d</a:t>
              </a:r>
              <a:r>
                <a:rPr lang="en-GB" b="1" dirty="0">
                  <a:solidFill>
                    <a:srgbClr val="000000"/>
                  </a:solidFill>
                  <a:latin typeface="Times New Roman" charset="0"/>
                </a:rPr>
                <a:t>=0.03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43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Oval 2"/>
          <p:cNvSpPr>
            <a:spLocks noChangeArrowheads="1"/>
          </p:cNvSpPr>
          <p:nvPr/>
        </p:nvSpPr>
        <p:spPr bwMode="auto">
          <a:xfrm>
            <a:off x="2346325" y="1779588"/>
            <a:ext cx="1676400" cy="1625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79874" name="Freeform 3"/>
          <p:cNvSpPr>
            <a:spLocks/>
          </p:cNvSpPr>
          <p:nvPr/>
        </p:nvSpPr>
        <p:spPr bwMode="auto">
          <a:xfrm>
            <a:off x="1946275" y="2141538"/>
            <a:ext cx="2476500" cy="889000"/>
          </a:xfrm>
          <a:custGeom>
            <a:avLst/>
            <a:gdLst>
              <a:gd name="T0" fmla="*/ 2147483647 w 1560"/>
              <a:gd name="T1" fmla="*/ 2147483647 h 560"/>
              <a:gd name="T2" fmla="*/ 2147483647 w 1560"/>
              <a:gd name="T3" fmla="*/ 2147483647 h 560"/>
              <a:gd name="T4" fmla="*/ 2147483647 w 1560"/>
              <a:gd name="T5" fmla="*/ 2147483647 h 560"/>
              <a:gd name="T6" fmla="*/ 2147483647 w 1560"/>
              <a:gd name="T7" fmla="*/ 2147483647 h 560"/>
              <a:gd name="T8" fmla="*/ 2147483647 w 1560"/>
              <a:gd name="T9" fmla="*/ 2147483647 h 560"/>
              <a:gd name="T10" fmla="*/ 2147483647 w 1560"/>
              <a:gd name="T11" fmla="*/ 2147483647 h 560"/>
              <a:gd name="T12" fmla="*/ 2147483647 w 1560"/>
              <a:gd name="T13" fmla="*/ 2147483647 h 560"/>
              <a:gd name="T14" fmla="*/ 2147483647 w 1560"/>
              <a:gd name="T15" fmla="*/ 2147483647 h 560"/>
              <a:gd name="T16" fmla="*/ 2147483647 w 1560"/>
              <a:gd name="T17" fmla="*/ 2147483647 h 560"/>
              <a:gd name="T18" fmla="*/ 2147483647 w 1560"/>
              <a:gd name="T19" fmla="*/ 2147483647 h 560"/>
              <a:gd name="T20" fmla="*/ 2147483647 w 1560"/>
              <a:gd name="T21" fmla="*/ 2147483647 h 560"/>
              <a:gd name="T22" fmla="*/ 2147483647 w 1560"/>
              <a:gd name="T23" fmla="*/ 2147483647 h 560"/>
              <a:gd name="T24" fmla="*/ 2147483647 w 1560"/>
              <a:gd name="T25" fmla="*/ 2147483647 h 560"/>
              <a:gd name="T26" fmla="*/ 2147483647 w 1560"/>
              <a:gd name="T27" fmla="*/ 2147483647 h 560"/>
              <a:gd name="T28" fmla="*/ 2147483647 w 1560"/>
              <a:gd name="T29" fmla="*/ 2147483647 h 560"/>
              <a:gd name="T30" fmla="*/ 2147483647 w 1560"/>
              <a:gd name="T31" fmla="*/ 2147483647 h 560"/>
              <a:gd name="T32" fmla="*/ 2147483647 w 1560"/>
              <a:gd name="T33" fmla="*/ 2147483647 h 560"/>
              <a:gd name="T34" fmla="*/ 2147483647 w 1560"/>
              <a:gd name="T35" fmla="*/ 2147483647 h 560"/>
              <a:gd name="T36" fmla="*/ 2147483647 w 1560"/>
              <a:gd name="T37" fmla="*/ 2147483647 h 560"/>
              <a:gd name="T38" fmla="*/ 2147483647 w 1560"/>
              <a:gd name="T39" fmla="*/ 2147483647 h 560"/>
              <a:gd name="T40" fmla="*/ 2147483647 w 1560"/>
              <a:gd name="T41" fmla="*/ 2147483647 h 560"/>
              <a:gd name="T42" fmla="*/ 2147483647 w 1560"/>
              <a:gd name="T43" fmla="*/ 2147483647 h 560"/>
              <a:gd name="T44" fmla="*/ 2147483647 w 1560"/>
              <a:gd name="T45" fmla="*/ 2147483647 h 560"/>
              <a:gd name="T46" fmla="*/ 2147483647 w 1560"/>
              <a:gd name="T47" fmla="*/ 2147483647 h 560"/>
              <a:gd name="T48" fmla="*/ 2147483647 w 1560"/>
              <a:gd name="T49" fmla="*/ 2147483647 h 560"/>
              <a:gd name="T50" fmla="*/ 0 w 1560"/>
              <a:gd name="T51" fmla="*/ 2147483647 h 560"/>
              <a:gd name="T52" fmla="*/ 0 w 1560"/>
              <a:gd name="T53" fmla="*/ 2147483647 h 560"/>
              <a:gd name="T54" fmla="*/ 2147483647 w 1560"/>
              <a:gd name="T55" fmla="*/ 2147483647 h 560"/>
              <a:gd name="T56" fmla="*/ 2147483647 w 1560"/>
              <a:gd name="T57" fmla="*/ 2147483647 h 560"/>
              <a:gd name="T58" fmla="*/ 2147483647 w 1560"/>
              <a:gd name="T59" fmla="*/ 2147483647 h 560"/>
              <a:gd name="T60" fmla="*/ 2147483647 w 1560"/>
              <a:gd name="T61" fmla="*/ 2147483647 h 560"/>
              <a:gd name="T62" fmla="*/ 2147483647 w 1560"/>
              <a:gd name="T63" fmla="*/ 2147483647 h 560"/>
              <a:gd name="T64" fmla="*/ 2147483647 w 1560"/>
              <a:gd name="T65" fmla="*/ 2147483647 h 560"/>
              <a:gd name="T66" fmla="*/ 2147483647 w 1560"/>
              <a:gd name="T67" fmla="*/ 2147483647 h 560"/>
              <a:gd name="T68" fmla="*/ 2147483647 w 1560"/>
              <a:gd name="T69" fmla="*/ 2147483647 h 560"/>
              <a:gd name="T70" fmla="*/ 2147483647 w 1560"/>
              <a:gd name="T71" fmla="*/ 2147483647 h 560"/>
              <a:gd name="T72" fmla="*/ 2147483647 w 1560"/>
              <a:gd name="T73" fmla="*/ 0 h 560"/>
              <a:gd name="T74" fmla="*/ 2147483647 w 1560"/>
              <a:gd name="T75" fmla="*/ 0 h 560"/>
              <a:gd name="T76" fmla="*/ 2147483647 w 1560"/>
              <a:gd name="T77" fmla="*/ 0 h 560"/>
              <a:gd name="T78" fmla="*/ 2147483647 w 1560"/>
              <a:gd name="T79" fmla="*/ 0 h 560"/>
              <a:gd name="T80" fmla="*/ 2147483647 w 1560"/>
              <a:gd name="T81" fmla="*/ 0 h 560"/>
              <a:gd name="T82" fmla="*/ 2147483647 w 1560"/>
              <a:gd name="T83" fmla="*/ 2147483647 h 560"/>
              <a:gd name="T84" fmla="*/ 2147483647 w 1560"/>
              <a:gd name="T85" fmla="*/ 2147483647 h 560"/>
              <a:gd name="T86" fmla="*/ 2147483647 w 1560"/>
              <a:gd name="T87" fmla="*/ 2147483647 h 560"/>
              <a:gd name="T88" fmla="*/ 2147483647 w 1560"/>
              <a:gd name="T89" fmla="*/ 2147483647 h 560"/>
              <a:gd name="T90" fmla="*/ 2147483647 w 1560"/>
              <a:gd name="T91" fmla="*/ 2147483647 h 560"/>
              <a:gd name="T92" fmla="*/ 2147483647 w 1560"/>
              <a:gd name="T93" fmla="*/ 2147483647 h 560"/>
              <a:gd name="T94" fmla="*/ 2147483647 w 1560"/>
              <a:gd name="T95" fmla="*/ 2147483647 h 560"/>
              <a:gd name="T96" fmla="*/ 2147483647 w 1560"/>
              <a:gd name="T97" fmla="*/ 2147483647 h 560"/>
              <a:gd name="T98" fmla="*/ 2147483647 w 1560"/>
              <a:gd name="T99" fmla="*/ 2147483647 h 560"/>
              <a:gd name="T100" fmla="*/ 2147483647 w 1560"/>
              <a:gd name="T101" fmla="*/ 2147483647 h 560"/>
              <a:gd name="T102" fmla="*/ 2147483647 w 1560"/>
              <a:gd name="T103" fmla="*/ 2147483647 h 56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560" h="560">
                <a:moveTo>
                  <a:pt x="1560" y="280"/>
                </a:moveTo>
                <a:lnTo>
                  <a:pt x="1560" y="296"/>
                </a:lnTo>
                <a:lnTo>
                  <a:pt x="1552" y="312"/>
                </a:lnTo>
                <a:lnTo>
                  <a:pt x="1544" y="336"/>
                </a:lnTo>
                <a:lnTo>
                  <a:pt x="1528" y="352"/>
                </a:lnTo>
                <a:lnTo>
                  <a:pt x="1512" y="368"/>
                </a:lnTo>
                <a:lnTo>
                  <a:pt x="1496" y="384"/>
                </a:lnTo>
                <a:lnTo>
                  <a:pt x="1472" y="400"/>
                </a:lnTo>
                <a:lnTo>
                  <a:pt x="1448" y="416"/>
                </a:lnTo>
                <a:lnTo>
                  <a:pt x="1424" y="432"/>
                </a:lnTo>
                <a:lnTo>
                  <a:pt x="1408" y="440"/>
                </a:lnTo>
                <a:lnTo>
                  <a:pt x="1392" y="448"/>
                </a:lnTo>
                <a:lnTo>
                  <a:pt x="1376" y="456"/>
                </a:lnTo>
                <a:lnTo>
                  <a:pt x="1360" y="464"/>
                </a:lnTo>
                <a:lnTo>
                  <a:pt x="1344" y="464"/>
                </a:lnTo>
                <a:lnTo>
                  <a:pt x="1328" y="472"/>
                </a:lnTo>
                <a:lnTo>
                  <a:pt x="1312" y="480"/>
                </a:lnTo>
                <a:lnTo>
                  <a:pt x="1288" y="488"/>
                </a:lnTo>
                <a:lnTo>
                  <a:pt x="1272" y="496"/>
                </a:lnTo>
                <a:lnTo>
                  <a:pt x="1256" y="496"/>
                </a:lnTo>
                <a:lnTo>
                  <a:pt x="1232" y="504"/>
                </a:lnTo>
                <a:lnTo>
                  <a:pt x="1216" y="512"/>
                </a:lnTo>
                <a:lnTo>
                  <a:pt x="1192" y="512"/>
                </a:lnTo>
                <a:lnTo>
                  <a:pt x="1168" y="520"/>
                </a:lnTo>
                <a:lnTo>
                  <a:pt x="1144" y="520"/>
                </a:lnTo>
                <a:lnTo>
                  <a:pt x="1128" y="528"/>
                </a:lnTo>
                <a:lnTo>
                  <a:pt x="1104" y="528"/>
                </a:lnTo>
                <a:lnTo>
                  <a:pt x="1080" y="536"/>
                </a:lnTo>
                <a:lnTo>
                  <a:pt x="1056" y="536"/>
                </a:lnTo>
                <a:lnTo>
                  <a:pt x="1032" y="544"/>
                </a:lnTo>
                <a:lnTo>
                  <a:pt x="1008" y="544"/>
                </a:lnTo>
                <a:lnTo>
                  <a:pt x="984" y="544"/>
                </a:lnTo>
                <a:lnTo>
                  <a:pt x="960" y="552"/>
                </a:lnTo>
                <a:lnTo>
                  <a:pt x="936" y="552"/>
                </a:lnTo>
                <a:lnTo>
                  <a:pt x="904" y="552"/>
                </a:lnTo>
                <a:lnTo>
                  <a:pt x="880" y="552"/>
                </a:lnTo>
                <a:lnTo>
                  <a:pt x="856" y="552"/>
                </a:lnTo>
                <a:lnTo>
                  <a:pt x="832" y="552"/>
                </a:lnTo>
                <a:lnTo>
                  <a:pt x="800" y="560"/>
                </a:lnTo>
                <a:lnTo>
                  <a:pt x="776" y="560"/>
                </a:lnTo>
                <a:lnTo>
                  <a:pt x="752" y="560"/>
                </a:lnTo>
                <a:lnTo>
                  <a:pt x="720" y="552"/>
                </a:lnTo>
                <a:lnTo>
                  <a:pt x="696" y="552"/>
                </a:lnTo>
                <a:lnTo>
                  <a:pt x="672" y="552"/>
                </a:lnTo>
                <a:lnTo>
                  <a:pt x="648" y="552"/>
                </a:lnTo>
                <a:lnTo>
                  <a:pt x="616" y="552"/>
                </a:lnTo>
                <a:lnTo>
                  <a:pt x="592" y="552"/>
                </a:lnTo>
                <a:lnTo>
                  <a:pt x="568" y="544"/>
                </a:lnTo>
                <a:lnTo>
                  <a:pt x="544" y="544"/>
                </a:lnTo>
                <a:lnTo>
                  <a:pt x="520" y="544"/>
                </a:lnTo>
                <a:lnTo>
                  <a:pt x="496" y="536"/>
                </a:lnTo>
                <a:lnTo>
                  <a:pt x="472" y="536"/>
                </a:lnTo>
                <a:lnTo>
                  <a:pt x="448" y="528"/>
                </a:lnTo>
                <a:lnTo>
                  <a:pt x="424" y="528"/>
                </a:lnTo>
                <a:lnTo>
                  <a:pt x="408" y="520"/>
                </a:lnTo>
                <a:lnTo>
                  <a:pt x="384" y="520"/>
                </a:lnTo>
                <a:lnTo>
                  <a:pt x="360" y="512"/>
                </a:lnTo>
                <a:lnTo>
                  <a:pt x="336" y="512"/>
                </a:lnTo>
                <a:lnTo>
                  <a:pt x="320" y="504"/>
                </a:lnTo>
                <a:lnTo>
                  <a:pt x="296" y="496"/>
                </a:lnTo>
                <a:lnTo>
                  <a:pt x="280" y="496"/>
                </a:lnTo>
                <a:lnTo>
                  <a:pt x="264" y="488"/>
                </a:lnTo>
                <a:lnTo>
                  <a:pt x="240" y="480"/>
                </a:lnTo>
                <a:lnTo>
                  <a:pt x="224" y="472"/>
                </a:lnTo>
                <a:lnTo>
                  <a:pt x="208" y="464"/>
                </a:lnTo>
                <a:lnTo>
                  <a:pt x="192" y="464"/>
                </a:lnTo>
                <a:lnTo>
                  <a:pt x="176" y="456"/>
                </a:lnTo>
                <a:lnTo>
                  <a:pt x="160" y="448"/>
                </a:lnTo>
                <a:lnTo>
                  <a:pt x="144" y="440"/>
                </a:lnTo>
                <a:lnTo>
                  <a:pt x="128" y="432"/>
                </a:lnTo>
                <a:lnTo>
                  <a:pt x="104" y="416"/>
                </a:lnTo>
                <a:lnTo>
                  <a:pt x="80" y="400"/>
                </a:lnTo>
                <a:lnTo>
                  <a:pt x="56" y="384"/>
                </a:lnTo>
                <a:lnTo>
                  <a:pt x="40" y="368"/>
                </a:lnTo>
                <a:lnTo>
                  <a:pt x="24" y="352"/>
                </a:lnTo>
                <a:lnTo>
                  <a:pt x="8" y="336"/>
                </a:lnTo>
                <a:lnTo>
                  <a:pt x="0" y="312"/>
                </a:lnTo>
                <a:lnTo>
                  <a:pt x="0" y="296"/>
                </a:lnTo>
                <a:lnTo>
                  <a:pt x="0" y="280"/>
                </a:lnTo>
                <a:lnTo>
                  <a:pt x="0" y="256"/>
                </a:lnTo>
                <a:lnTo>
                  <a:pt x="0" y="240"/>
                </a:lnTo>
                <a:lnTo>
                  <a:pt x="8" y="216"/>
                </a:lnTo>
                <a:lnTo>
                  <a:pt x="24" y="200"/>
                </a:lnTo>
                <a:lnTo>
                  <a:pt x="40" y="184"/>
                </a:lnTo>
                <a:lnTo>
                  <a:pt x="56" y="168"/>
                </a:lnTo>
                <a:lnTo>
                  <a:pt x="80" y="152"/>
                </a:lnTo>
                <a:lnTo>
                  <a:pt x="104" y="136"/>
                </a:lnTo>
                <a:lnTo>
                  <a:pt x="128" y="120"/>
                </a:lnTo>
                <a:lnTo>
                  <a:pt x="144" y="112"/>
                </a:lnTo>
                <a:lnTo>
                  <a:pt x="160" y="104"/>
                </a:lnTo>
                <a:lnTo>
                  <a:pt x="176" y="96"/>
                </a:lnTo>
                <a:lnTo>
                  <a:pt x="192" y="88"/>
                </a:lnTo>
                <a:lnTo>
                  <a:pt x="208" y="88"/>
                </a:lnTo>
                <a:lnTo>
                  <a:pt x="224" y="80"/>
                </a:lnTo>
                <a:lnTo>
                  <a:pt x="240" y="72"/>
                </a:lnTo>
                <a:lnTo>
                  <a:pt x="264" y="64"/>
                </a:lnTo>
                <a:lnTo>
                  <a:pt x="280" y="56"/>
                </a:lnTo>
                <a:lnTo>
                  <a:pt x="296" y="56"/>
                </a:lnTo>
                <a:lnTo>
                  <a:pt x="320" y="48"/>
                </a:lnTo>
                <a:lnTo>
                  <a:pt x="336" y="40"/>
                </a:lnTo>
                <a:lnTo>
                  <a:pt x="360" y="40"/>
                </a:lnTo>
                <a:lnTo>
                  <a:pt x="384" y="32"/>
                </a:lnTo>
                <a:lnTo>
                  <a:pt x="408" y="32"/>
                </a:lnTo>
                <a:lnTo>
                  <a:pt x="424" y="24"/>
                </a:lnTo>
                <a:lnTo>
                  <a:pt x="448" y="24"/>
                </a:lnTo>
                <a:lnTo>
                  <a:pt x="472" y="16"/>
                </a:lnTo>
                <a:lnTo>
                  <a:pt x="496" y="16"/>
                </a:lnTo>
                <a:lnTo>
                  <a:pt x="520" y="8"/>
                </a:lnTo>
                <a:lnTo>
                  <a:pt x="544" y="8"/>
                </a:lnTo>
                <a:lnTo>
                  <a:pt x="568" y="8"/>
                </a:lnTo>
                <a:lnTo>
                  <a:pt x="592" y="0"/>
                </a:lnTo>
                <a:lnTo>
                  <a:pt x="616" y="0"/>
                </a:lnTo>
                <a:lnTo>
                  <a:pt x="648" y="0"/>
                </a:lnTo>
                <a:lnTo>
                  <a:pt x="672" y="0"/>
                </a:lnTo>
                <a:lnTo>
                  <a:pt x="696" y="0"/>
                </a:lnTo>
                <a:lnTo>
                  <a:pt x="720" y="0"/>
                </a:lnTo>
                <a:lnTo>
                  <a:pt x="752" y="0"/>
                </a:lnTo>
                <a:lnTo>
                  <a:pt x="776" y="0"/>
                </a:lnTo>
                <a:lnTo>
                  <a:pt x="800" y="0"/>
                </a:lnTo>
                <a:lnTo>
                  <a:pt x="832" y="0"/>
                </a:lnTo>
                <a:lnTo>
                  <a:pt x="856" y="0"/>
                </a:lnTo>
                <a:lnTo>
                  <a:pt x="880" y="0"/>
                </a:lnTo>
                <a:lnTo>
                  <a:pt x="904" y="0"/>
                </a:lnTo>
                <a:lnTo>
                  <a:pt x="936" y="0"/>
                </a:lnTo>
                <a:lnTo>
                  <a:pt x="960" y="0"/>
                </a:lnTo>
                <a:lnTo>
                  <a:pt x="984" y="8"/>
                </a:lnTo>
                <a:lnTo>
                  <a:pt x="1008" y="8"/>
                </a:lnTo>
                <a:lnTo>
                  <a:pt x="1032" y="8"/>
                </a:lnTo>
                <a:lnTo>
                  <a:pt x="1056" y="16"/>
                </a:lnTo>
                <a:lnTo>
                  <a:pt x="1080" y="16"/>
                </a:lnTo>
                <a:lnTo>
                  <a:pt x="1104" y="24"/>
                </a:lnTo>
                <a:lnTo>
                  <a:pt x="1128" y="24"/>
                </a:lnTo>
                <a:lnTo>
                  <a:pt x="1144" y="32"/>
                </a:lnTo>
                <a:lnTo>
                  <a:pt x="1168" y="32"/>
                </a:lnTo>
                <a:lnTo>
                  <a:pt x="1192" y="40"/>
                </a:lnTo>
                <a:lnTo>
                  <a:pt x="1216" y="40"/>
                </a:lnTo>
                <a:lnTo>
                  <a:pt x="1232" y="48"/>
                </a:lnTo>
                <a:lnTo>
                  <a:pt x="1256" y="56"/>
                </a:lnTo>
                <a:lnTo>
                  <a:pt x="1272" y="56"/>
                </a:lnTo>
                <a:lnTo>
                  <a:pt x="1288" y="64"/>
                </a:lnTo>
                <a:lnTo>
                  <a:pt x="1312" y="72"/>
                </a:lnTo>
                <a:lnTo>
                  <a:pt x="1328" y="80"/>
                </a:lnTo>
                <a:lnTo>
                  <a:pt x="1344" y="88"/>
                </a:lnTo>
                <a:lnTo>
                  <a:pt x="1360" y="88"/>
                </a:lnTo>
                <a:lnTo>
                  <a:pt x="1376" y="96"/>
                </a:lnTo>
                <a:lnTo>
                  <a:pt x="1392" y="104"/>
                </a:lnTo>
                <a:lnTo>
                  <a:pt x="1408" y="112"/>
                </a:lnTo>
                <a:lnTo>
                  <a:pt x="1424" y="120"/>
                </a:lnTo>
                <a:lnTo>
                  <a:pt x="1448" y="136"/>
                </a:lnTo>
                <a:lnTo>
                  <a:pt x="1472" y="152"/>
                </a:lnTo>
                <a:lnTo>
                  <a:pt x="1496" y="168"/>
                </a:lnTo>
                <a:lnTo>
                  <a:pt x="1512" y="184"/>
                </a:lnTo>
                <a:lnTo>
                  <a:pt x="1528" y="200"/>
                </a:lnTo>
                <a:lnTo>
                  <a:pt x="1544" y="216"/>
                </a:lnTo>
                <a:lnTo>
                  <a:pt x="1552" y="240"/>
                </a:lnTo>
                <a:lnTo>
                  <a:pt x="1560" y="256"/>
                </a:lnTo>
                <a:lnTo>
                  <a:pt x="1560" y="28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Line 4"/>
          <p:cNvSpPr>
            <a:spLocks noChangeShapeType="1"/>
          </p:cNvSpPr>
          <p:nvPr/>
        </p:nvSpPr>
        <p:spPr bwMode="auto">
          <a:xfrm flipV="1">
            <a:off x="3203575" y="2243138"/>
            <a:ext cx="711200" cy="355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Line 5"/>
          <p:cNvSpPr>
            <a:spLocks noChangeShapeType="1"/>
          </p:cNvSpPr>
          <p:nvPr/>
        </p:nvSpPr>
        <p:spPr bwMode="auto">
          <a:xfrm>
            <a:off x="3190875" y="2611438"/>
            <a:ext cx="774700" cy="342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Line 6"/>
          <p:cNvSpPr>
            <a:spLocks noChangeShapeType="1"/>
          </p:cNvSpPr>
          <p:nvPr/>
        </p:nvSpPr>
        <p:spPr bwMode="auto">
          <a:xfrm flipV="1">
            <a:off x="3178175" y="1900238"/>
            <a:ext cx="444500" cy="711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Line 7"/>
          <p:cNvSpPr>
            <a:spLocks noChangeShapeType="1"/>
          </p:cNvSpPr>
          <p:nvPr/>
        </p:nvSpPr>
        <p:spPr bwMode="auto">
          <a:xfrm>
            <a:off x="3178175" y="2611438"/>
            <a:ext cx="457200" cy="660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Rectangle 8"/>
          <p:cNvSpPr>
            <a:spLocks noChangeArrowheads="1"/>
          </p:cNvSpPr>
          <p:nvPr/>
        </p:nvSpPr>
        <p:spPr bwMode="auto">
          <a:xfrm>
            <a:off x="5019675" y="2459038"/>
            <a:ext cx="385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Times" charset="0"/>
              </a:rPr>
              <a:t>[100]</a:t>
            </a:r>
            <a:endParaRPr lang="en-GB" b="0"/>
          </a:p>
        </p:txBody>
      </p:sp>
      <p:sp>
        <p:nvSpPr>
          <p:cNvPr id="79880" name="Rectangle 9"/>
          <p:cNvSpPr>
            <a:spLocks noChangeArrowheads="1"/>
          </p:cNvSpPr>
          <p:nvPr/>
        </p:nvSpPr>
        <p:spPr bwMode="auto">
          <a:xfrm>
            <a:off x="2949575" y="1100138"/>
            <a:ext cx="385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Times" charset="0"/>
              </a:rPr>
              <a:t>[001]</a:t>
            </a:r>
            <a:endParaRPr lang="en-GB" b="0"/>
          </a:p>
        </p:txBody>
      </p:sp>
      <p:grpSp>
        <p:nvGrpSpPr>
          <p:cNvPr id="79881" name="Group 10"/>
          <p:cNvGrpSpPr>
            <a:grpSpLocks/>
          </p:cNvGrpSpPr>
          <p:nvPr/>
        </p:nvGrpSpPr>
        <p:grpSpPr bwMode="auto">
          <a:xfrm>
            <a:off x="4498975" y="2509838"/>
            <a:ext cx="444500" cy="127000"/>
            <a:chOff x="2834" y="1581"/>
            <a:chExt cx="280" cy="80"/>
          </a:xfrm>
        </p:grpSpPr>
        <p:sp>
          <p:nvSpPr>
            <p:cNvPr id="79906" name="Line 11"/>
            <p:cNvSpPr>
              <a:spLocks noChangeShapeType="1"/>
            </p:cNvSpPr>
            <p:nvPr/>
          </p:nvSpPr>
          <p:spPr bwMode="auto">
            <a:xfrm>
              <a:off x="2834" y="1621"/>
              <a:ext cx="18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Freeform 12"/>
            <p:cNvSpPr>
              <a:spLocks/>
            </p:cNvSpPr>
            <p:nvPr/>
          </p:nvSpPr>
          <p:spPr bwMode="auto">
            <a:xfrm>
              <a:off x="3018" y="1581"/>
              <a:ext cx="96" cy="80"/>
            </a:xfrm>
            <a:custGeom>
              <a:avLst/>
              <a:gdLst>
                <a:gd name="T0" fmla="*/ 0 w 96"/>
                <a:gd name="T1" fmla="*/ 40 h 80"/>
                <a:gd name="T2" fmla="*/ 0 w 96"/>
                <a:gd name="T3" fmla="*/ 80 h 80"/>
                <a:gd name="T4" fmla="*/ 96 w 96"/>
                <a:gd name="T5" fmla="*/ 40 h 80"/>
                <a:gd name="T6" fmla="*/ 0 w 96"/>
                <a:gd name="T7" fmla="*/ 0 h 80"/>
                <a:gd name="T8" fmla="*/ 0 w 96"/>
                <a:gd name="T9" fmla="*/ 4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80">
                  <a:moveTo>
                    <a:pt x="0" y="40"/>
                  </a:moveTo>
                  <a:lnTo>
                    <a:pt x="0" y="80"/>
                  </a:lnTo>
                  <a:lnTo>
                    <a:pt x="96" y="4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882" name="Group 13"/>
          <p:cNvGrpSpPr>
            <a:grpSpLocks/>
          </p:cNvGrpSpPr>
          <p:nvPr/>
        </p:nvGrpSpPr>
        <p:grpSpPr bwMode="auto">
          <a:xfrm>
            <a:off x="3101975" y="1354138"/>
            <a:ext cx="127000" cy="355600"/>
            <a:chOff x="1954" y="853"/>
            <a:chExt cx="80" cy="224"/>
          </a:xfrm>
        </p:grpSpPr>
        <p:sp>
          <p:nvSpPr>
            <p:cNvPr id="79904" name="Line 14"/>
            <p:cNvSpPr>
              <a:spLocks noChangeShapeType="1"/>
            </p:cNvSpPr>
            <p:nvPr/>
          </p:nvSpPr>
          <p:spPr bwMode="auto">
            <a:xfrm flipV="1">
              <a:off x="1994" y="949"/>
              <a:ext cx="1" cy="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5" name="Freeform 15"/>
            <p:cNvSpPr>
              <a:spLocks/>
            </p:cNvSpPr>
            <p:nvPr/>
          </p:nvSpPr>
          <p:spPr bwMode="auto">
            <a:xfrm>
              <a:off x="1954" y="853"/>
              <a:ext cx="80" cy="96"/>
            </a:xfrm>
            <a:custGeom>
              <a:avLst/>
              <a:gdLst>
                <a:gd name="T0" fmla="*/ 40 w 80"/>
                <a:gd name="T1" fmla="*/ 96 h 96"/>
                <a:gd name="T2" fmla="*/ 80 w 80"/>
                <a:gd name="T3" fmla="*/ 96 h 96"/>
                <a:gd name="T4" fmla="*/ 40 w 80"/>
                <a:gd name="T5" fmla="*/ 0 h 96"/>
                <a:gd name="T6" fmla="*/ 0 w 80"/>
                <a:gd name="T7" fmla="*/ 96 h 96"/>
                <a:gd name="T8" fmla="*/ 40 w 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96">
                  <a:moveTo>
                    <a:pt x="40" y="96"/>
                  </a:moveTo>
                  <a:lnTo>
                    <a:pt x="80" y="96"/>
                  </a:lnTo>
                  <a:lnTo>
                    <a:pt x="40" y="0"/>
                  </a:lnTo>
                  <a:lnTo>
                    <a:pt x="0" y="96"/>
                  </a:lnTo>
                  <a:lnTo>
                    <a:pt x="40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83" name="Oval 17"/>
          <p:cNvSpPr>
            <a:spLocks noChangeArrowheads="1"/>
          </p:cNvSpPr>
          <p:nvPr/>
        </p:nvSpPr>
        <p:spPr bwMode="auto">
          <a:xfrm>
            <a:off x="4949825" y="3367088"/>
            <a:ext cx="1676400" cy="1625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79884" name="Freeform 18"/>
          <p:cNvSpPr>
            <a:spLocks/>
          </p:cNvSpPr>
          <p:nvPr/>
        </p:nvSpPr>
        <p:spPr bwMode="auto">
          <a:xfrm>
            <a:off x="4689475" y="3436938"/>
            <a:ext cx="2197100" cy="1447800"/>
          </a:xfrm>
          <a:custGeom>
            <a:avLst/>
            <a:gdLst>
              <a:gd name="T0" fmla="*/ 2147483647 w 1384"/>
              <a:gd name="T1" fmla="*/ 2147483647 h 912"/>
              <a:gd name="T2" fmla="*/ 2147483647 w 1384"/>
              <a:gd name="T3" fmla="*/ 2147483647 h 912"/>
              <a:gd name="T4" fmla="*/ 2147483647 w 1384"/>
              <a:gd name="T5" fmla="*/ 2147483647 h 912"/>
              <a:gd name="T6" fmla="*/ 2147483647 w 1384"/>
              <a:gd name="T7" fmla="*/ 2147483647 h 912"/>
              <a:gd name="T8" fmla="*/ 2147483647 w 1384"/>
              <a:gd name="T9" fmla="*/ 2147483647 h 912"/>
              <a:gd name="T10" fmla="*/ 2147483647 w 1384"/>
              <a:gd name="T11" fmla="*/ 2147483647 h 912"/>
              <a:gd name="T12" fmla="*/ 2147483647 w 1384"/>
              <a:gd name="T13" fmla="*/ 2147483647 h 912"/>
              <a:gd name="T14" fmla="*/ 2147483647 w 1384"/>
              <a:gd name="T15" fmla="*/ 2147483647 h 912"/>
              <a:gd name="T16" fmla="*/ 2147483647 w 1384"/>
              <a:gd name="T17" fmla="*/ 2147483647 h 912"/>
              <a:gd name="T18" fmla="*/ 2147483647 w 1384"/>
              <a:gd name="T19" fmla="*/ 2147483647 h 912"/>
              <a:gd name="T20" fmla="*/ 2147483647 w 1384"/>
              <a:gd name="T21" fmla="*/ 2147483647 h 912"/>
              <a:gd name="T22" fmla="*/ 2147483647 w 1384"/>
              <a:gd name="T23" fmla="*/ 2147483647 h 912"/>
              <a:gd name="T24" fmla="*/ 2147483647 w 1384"/>
              <a:gd name="T25" fmla="*/ 2147483647 h 912"/>
              <a:gd name="T26" fmla="*/ 2147483647 w 1384"/>
              <a:gd name="T27" fmla="*/ 2147483647 h 912"/>
              <a:gd name="T28" fmla="*/ 2147483647 w 1384"/>
              <a:gd name="T29" fmla="*/ 2147483647 h 912"/>
              <a:gd name="T30" fmla="*/ 2147483647 w 1384"/>
              <a:gd name="T31" fmla="*/ 2147483647 h 912"/>
              <a:gd name="T32" fmla="*/ 2147483647 w 1384"/>
              <a:gd name="T33" fmla="*/ 2147483647 h 912"/>
              <a:gd name="T34" fmla="*/ 2147483647 w 1384"/>
              <a:gd name="T35" fmla="*/ 2147483647 h 912"/>
              <a:gd name="T36" fmla="*/ 2147483647 w 1384"/>
              <a:gd name="T37" fmla="*/ 2147483647 h 912"/>
              <a:gd name="T38" fmla="*/ 2147483647 w 1384"/>
              <a:gd name="T39" fmla="*/ 2147483647 h 912"/>
              <a:gd name="T40" fmla="*/ 2147483647 w 1384"/>
              <a:gd name="T41" fmla="*/ 2147483647 h 912"/>
              <a:gd name="T42" fmla="*/ 2147483647 w 1384"/>
              <a:gd name="T43" fmla="*/ 2147483647 h 912"/>
              <a:gd name="T44" fmla="*/ 0 w 1384"/>
              <a:gd name="T45" fmla="*/ 2147483647 h 912"/>
              <a:gd name="T46" fmla="*/ 0 w 1384"/>
              <a:gd name="T47" fmla="*/ 2147483647 h 912"/>
              <a:gd name="T48" fmla="*/ 2147483647 w 1384"/>
              <a:gd name="T49" fmla="*/ 2147483647 h 912"/>
              <a:gd name="T50" fmla="*/ 2147483647 w 1384"/>
              <a:gd name="T51" fmla="*/ 2147483647 h 912"/>
              <a:gd name="T52" fmla="*/ 2147483647 w 1384"/>
              <a:gd name="T53" fmla="*/ 0 h 912"/>
              <a:gd name="T54" fmla="*/ 2147483647 w 1384"/>
              <a:gd name="T55" fmla="*/ 0 h 912"/>
              <a:gd name="T56" fmla="*/ 2147483647 w 1384"/>
              <a:gd name="T57" fmla="*/ 2147483647 h 912"/>
              <a:gd name="T58" fmla="*/ 2147483647 w 1384"/>
              <a:gd name="T59" fmla="*/ 2147483647 h 912"/>
              <a:gd name="T60" fmla="*/ 2147483647 w 1384"/>
              <a:gd name="T61" fmla="*/ 2147483647 h 912"/>
              <a:gd name="T62" fmla="*/ 2147483647 w 1384"/>
              <a:gd name="T63" fmla="*/ 2147483647 h 912"/>
              <a:gd name="T64" fmla="*/ 2147483647 w 1384"/>
              <a:gd name="T65" fmla="*/ 2147483647 h 912"/>
              <a:gd name="T66" fmla="*/ 2147483647 w 1384"/>
              <a:gd name="T67" fmla="*/ 2147483647 h 912"/>
              <a:gd name="T68" fmla="*/ 2147483647 w 1384"/>
              <a:gd name="T69" fmla="*/ 2147483647 h 912"/>
              <a:gd name="T70" fmla="*/ 2147483647 w 1384"/>
              <a:gd name="T71" fmla="*/ 2147483647 h 912"/>
              <a:gd name="T72" fmla="*/ 2147483647 w 1384"/>
              <a:gd name="T73" fmla="*/ 2147483647 h 912"/>
              <a:gd name="T74" fmla="*/ 2147483647 w 1384"/>
              <a:gd name="T75" fmla="*/ 2147483647 h 912"/>
              <a:gd name="T76" fmla="*/ 2147483647 w 1384"/>
              <a:gd name="T77" fmla="*/ 2147483647 h 912"/>
              <a:gd name="T78" fmla="*/ 2147483647 w 1384"/>
              <a:gd name="T79" fmla="*/ 2147483647 h 912"/>
              <a:gd name="T80" fmla="*/ 2147483647 w 1384"/>
              <a:gd name="T81" fmla="*/ 2147483647 h 912"/>
              <a:gd name="T82" fmla="*/ 2147483647 w 1384"/>
              <a:gd name="T83" fmla="*/ 2147483647 h 912"/>
              <a:gd name="T84" fmla="*/ 2147483647 w 1384"/>
              <a:gd name="T85" fmla="*/ 2147483647 h 912"/>
              <a:gd name="T86" fmla="*/ 2147483647 w 1384"/>
              <a:gd name="T87" fmla="*/ 2147483647 h 912"/>
              <a:gd name="T88" fmla="*/ 2147483647 w 1384"/>
              <a:gd name="T89" fmla="*/ 2147483647 h 912"/>
              <a:gd name="T90" fmla="*/ 2147483647 w 1384"/>
              <a:gd name="T91" fmla="*/ 2147483647 h 912"/>
              <a:gd name="T92" fmla="*/ 2147483647 w 1384"/>
              <a:gd name="T93" fmla="*/ 2147483647 h 912"/>
              <a:gd name="T94" fmla="*/ 2147483647 w 1384"/>
              <a:gd name="T95" fmla="*/ 2147483647 h 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384" h="912">
                <a:moveTo>
                  <a:pt x="1368" y="840"/>
                </a:moveTo>
                <a:lnTo>
                  <a:pt x="1360" y="856"/>
                </a:lnTo>
                <a:lnTo>
                  <a:pt x="1344" y="872"/>
                </a:lnTo>
                <a:lnTo>
                  <a:pt x="1328" y="880"/>
                </a:lnTo>
                <a:lnTo>
                  <a:pt x="1312" y="888"/>
                </a:lnTo>
                <a:lnTo>
                  <a:pt x="1288" y="896"/>
                </a:lnTo>
                <a:lnTo>
                  <a:pt x="1264" y="904"/>
                </a:lnTo>
                <a:lnTo>
                  <a:pt x="1240" y="912"/>
                </a:lnTo>
                <a:lnTo>
                  <a:pt x="1208" y="912"/>
                </a:lnTo>
                <a:lnTo>
                  <a:pt x="1176" y="912"/>
                </a:lnTo>
                <a:lnTo>
                  <a:pt x="1160" y="912"/>
                </a:lnTo>
                <a:lnTo>
                  <a:pt x="1144" y="912"/>
                </a:lnTo>
                <a:lnTo>
                  <a:pt x="1128" y="904"/>
                </a:lnTo>
                <a:lnTo>
                  <a:pt x="1112" y="904"/>
                </a:lnTo>
                <a:lnTo>
                  <a:pt x="1096" y="904"/>
                </a:lnTo>
                <a:lnTo>
                  <a:pt x="1072" y="896"/>
                </a:lnTo>
                <a:lnTo>
                  <a:pt x="1056" y="896"/>
                </a:lnTo>
                <a:lnTo>
                  <a:pt x="1040" y="896"/>
                </a:lnTo>
                <a:lnTo>
                  <a:pt x="1016" y="888"/>
                </a:lnTo>
                <a:lnTo>
                  <a:pt x="1000" y="880"/>
                </a:lnTo>
                <a:lnTo>
                  <a:pt x="976" y="880"/>
                </a:lnTo>
                <a:lnTo>
                  <a:pt x="960" y="872"/>
                </a:lnTo>
                <a:lnTo>
                  <a:pt x="936" y="864"/>
                </a:lnTo>
                <a:lnTo>
                  <a:pt x="912" y="864"/>
                </a:lnTo>
                <a:lnTo>
                  <a:pt x="896" y="856"/>
                </a:lnTo>
                <a:lnTo>
                  <a:pt x="872" y="848"/>
                </a:lnTo>
                <a:lnTo>
                  <a:pt x="848" y="840"/>
                </a:lnTo>
                <a:lnTo>
                  <a:pt x="832" y="832"/>
                </a:lnTo>
                <a:lnTo>
                  <a:pt x="808" y="824"/>
                </a:lnTo>
                <a:lnTo>
                  <a:pt x="784" y="816"/>
                </a:lnTo>
                <a:lnTo>
                  <a:pt x="760" y="800"/>
                </a:lnTo>
                <a:lnTo>
                  <a:pt x="736" y="792"/>
                </a:lnTo>
                <a:lnTo>
                  <a:pt x="720" y="784"/>
                </a:lnTo>
                <a:lnTo>
                  <a:pt x="696" y="776"/>
                </a:lnTo>
                <a:lnTo>
                  <a:pt x="672" y="760"/>
                </a:lnTo>
                <a:lnTo>
                  <a:pt x="648" y="752"/>
                </a:lnTo>
                <a:lnTo>
                  <a:pt x="624" y="736"/>
                </a:lnTo>
                <a:lnTo>
                  <a:pt x="600" y="728"/>
                </a:lnTo>
                <a:lnTo>
                  <a:pt x="576" y="712"/>
                </a:lnTo>
                <a:lnTo>
                  <a:pt x="552" y="704"/>
                </a:lnTo>
                <a:lnTo>
                  <a:pt x="528" y="688"/>
                </a:lnTo>
                <a:lnTo>
                  <a:pt x="504" y="672"/>
                </a:lnTo>
                <a:lnTo>
                  <a:pt x="488" y="656"/>
                </a:lnTo>
                <a:lnTo>
                  <a:pt x="464" y="648"/>
                </a:lnTo>
                <a:lnTo>
                  <a:pt x="440" y="632"/>
                </a:lnTo>
                <a:lnTo>
                  <a:pt x="416" y="616"/>
                </a:lnTo>
                <a:lnTo>
                  <a:pt x="400" y="608"/>
                </a:lnTo>
                <a:lnTo>
                  <a:pt x="376" y="592"/>
                </a:lnTo>
                <a:lnTo>
                  <a:pt x="360" y="576"/>
                </a:lnTo>
                <a:lnTo>
                  <a:pt x="336" y="560"/>
                </a:lnTo>
                <a:lnTo>
                  <a:pt x="320" y="544"/>
                </a:lnTo>
                <a:lnTo>
                  <a:pt x="296" y="528"/>
                </a:lnTo>
                <a:lnTo>
                  <a:pt x="280" y="520"/>
                </a:lnTo>
                <a:lnTo>
                  <a:pt x="264" y="504"/>
                </a:lnTo>
                <a:lnTo>
                  <a:pt x="248" y="488"/>
                </a:lnTo>
                <a:lnTo>
                  <a:pt x="232" y="472"/>
                </a:lnTo>
                <a:lnTo>
                  <a:pt x="216" y="456"/>
                </a:lnTo>
                <a:lnTo>
                  <a:pt x="200" y="448"/>
                </a:lnTo>
                <a:lnTo>
                  <a:pt x="168" y="416"/>
                </a:lnTo>
                <a:lnTo>
                  <a:pt x="136" y="384"/>
                </a:lnTo>
                <a:lnTo>
                  <a:pt x="112" y="360"/>
                </a:lnTo>
                <a:lnTo>
                  <a:pt x="88" y="328"/>
                </a:lnTo>
                <a:lnTo>
                  <a:pt x="64" y="304"/>
                </a:lnTo>
                <a:lnTo>
                  <a:pt x="48" y="272"/>
                </a:lnTo>
                <a:lnTo>
                  <a:pt x="32" y="248"/>
                </a:lnTo>
                <a:lnTo>
                  <a:pt x="24" y="224"/>
                </a:lnTo>
                <a:lnTo>
                  <a:pt x="8" y="200"/>
                </a:lnTo>
                <a:lnTo>
                  <a:pt x="0" y="176"/>
                </a:lnTo>
                <a:lnTo>
                  <a:pt x="0" y="152"/>
                </a:lnTo>
                <a:lnTo>
                  <a:pt x="0" y="128"/>
                </a:lnTo>
                <a:lnTo>
                  <a:pt x="0" y="112"/>
                </a:lnTo>
                <a:lnTo>
                  <a:pt x="0" y="88"/>
                </a:lnTo>
                <a:lnTo>
                  <a:pt x="8" y="72"/>
                </a:lnTo>
                <a:lnTo>
                  <a:pt x="24" y="56"/>
                </a:lnTo>
                <a:lnTo>
                  <a:pt x="32" y="40"/>
                </a:lnTo>
                <a:lnTo>
                  <a:pt x="56" y="32"/>
                </a:lnTo>
                <a:lnTo>
                  <a:pt x="72" y="24"/>
                </a:lnTo>
                <a:lnTo>
                  <a:pt x="96" y="16"/>
                </a:lnTo>
                <a:lnTo>
                  <a:pt x="120" y="8"/>
                </a:lnTo>
                <a:lnTo>
                  <a:pt x="144" y="0"/>
                </a:lnTo>
                <a:lnTo>
                  <a:pt x="176" y="0"/>
                </a:lnTo>
                <a:lnTo>
                  <a:pt x="208" y="0"/>
                </a:lnTo>
                <a:lnTo>
                  <a:pt x="224" y="0"/>
                </a:lnTo>
                <a:lnTo>
                  <a:pt x="240" y="0"/>
                </a:lnTo>
                <a:lnTo>
                  <a:pt x="256" y="8"/>
                </a:lnTo>
                <a:lnTo>
                  <a:pt x="272" y="8"/>
                </a:lnTo>
                <a:lnTo>
                  <a:pt x="288" y="8"/>
                </a:lnTo>
                <a:lnTo>
                  <a:pt x="304" y="16"/>
                </a:lnTo>
                <a:lnTo>
                  <a:pt x="328" y="16"/>
                </a:lnTo>
                <a:lnTo>
                  <a:pt x="344" y="24"/>
                </a:lnTo>
                <a:lnTo>
                  <a:pt x="368" y="24"/>
                </a:lnTo>
                <a:lnTo>
                  <a:pt x="384" y="32"/>
                </a:lnTo>
                <a:lnTo>
                  <a:pt x="408" y="32"/>
                </a:lnTo>
                <a:lnTo>
                  <a:pt x="424" y="40"/>
                </a:lnTo>
                <a:lnTo>
                  <a:pt x="448" y="48"/>
                </a:lnTo>
                <a:lnTo>
                  <a:pt x="464" y="56"/>
                </a:lnTo>
                <a:lnTo>
                  <a:pt x="488" y="56"/>
                </a:lnTo>
                <a:lnTo>
                  <a:pt x="512" y="64"/>
                </a:lnTo>
                <a:lnTo>
                  <a:pt x="528" y="72"/>
                </a:lnTo>
                <a:lnTo>
                  <a:pt x="552" y="80"/>
                </a:lnTo>
                <a:lnTo>
                  <a:pt x="576" y="88"/>
                </a:lnTo>
                <a:lnTo>
                  <a:pt x="600" y="104"/>
                </a:lnTo>
                <a:lnTo>
                  <a:pt x="624" y="112"/>
                </a:lnTo>
                <a:lnTo>
                  <a:pt x="640" y="120"/>
                </a:lnTo>
                <a:lnTo>
                  <a:pt x="664" y="128"/>
                </a:lnTo>
                <a:lnTo>
                  <a:pt x="688" y="144"/>
                </a:lnTo>
                <a:lnTo>
                  <a:pt x="712" y="152"/>
                </a:lnTo>
                <a:lnTo>
                  <a:pt x="736" y="160"/>
                </a:lnTo>
                <a:lnTo>
                  <a:pt x="760" y="176"/>
                </a:lnTo>
                <a:lnTo>
                  <a:pt x="784" y="184"/>
                </a:lnTo>
                <a:lnTo>
                  <a:pt x="808" y="200"/>
                </a:lnTo>
                <a:lnTo>
                  <a:pt x="832" y="216"/>
                </a:lnTo>
                <a:lnTo>
                  <a:pt x="856" y="224"/>
                </a:lnTo>
                <a:lnTo>
                  <a:pt x="872" y="240"/>
                </a:lnTo>
                <a:lnTo>
                  <a:pt x="896" y="256"/>
                </a:lnTo>
                <a:lnTo>
                  <a:pt x="920" y="264"/>
                </a:lnTo>
                <a:lnTo>
                  <a:pt x="944" y="280"/>
                </a:lnTo>
                <a:lnTo>
                  <a:pt x="960" y="296"/>
                </a:lnTo>
                <a:lnTo>
                  <a:pt x="984" y="312"/>
                </a:lnTo>
                <a:lnTo>
                  <a:pt x="1008" y="320"/>
                </a:lnTo>
                <a:lnTo>
                  <a:pt x="1024" y="336"/>
                </a:lnTo>
                <a:lnTo>
                  <a:pt x="1048" y="352"/>
                </a:lnTo>
                <a:lnTo>
                  <a:pt x="1064" y="368"/>
                </a:lnTo>
                <a:lnTo>
                  <a:pt x="1080" y="384"/>
                </a:lnTo>
                <a:lnTo>
                  <a:pt x="1104" y="392"/>
                </a:lnTo>
                <a:lnTo>
                  <a:pt x="1120" y="408"/>
                </a:lnTo>
                <a:lnTo>
                  <a:pt x="1136" y="424"/>
                </a:lnTo>
                <a:lnTo>
                  <a:pt x="1152" y="440"/>
                </a:lnTo>
                <a:lnTo>
                  <a:pt x="1168" y="456"/>
                </a:lnTo>
                <a:lnTo>
                  <a:pt x="1184" y="472"/>
                </a:lnTo>
                <a:lnTo>
                  <a:pt x="1216" y="496"/>
                </a:lnTo>
                <a:lnTo>
                  <a:pt x="1248" y="528"/>
                </a:lnTo>
                <a:lnTo>
                  <a:pt x="1272" y="552"/>
                </a:lnTo>
                <a:lnTo>
                  <a:pt x="1296" y="584"/>
                </a:lnTo>
                <a:lnTo>
                  <a:pt x="1312" y="608"/>
                </a:lnTo>
                <a:lnTo>
                  <a:pt x="1328" y="640"/>
                </a:lnTo>
                <a:lnTo>
                  <a:pt x="1352" y="664"/>
                </a:lnTo>
                <a:lnTo>
                  <a:pt x="1360" y="688"/>
                </a:lnTo>
                <a:lnTo>
                  <a:pt x="1368" y="712"/>
                </a:lnTo>
                <a:lnTo>
                  <a:pt x="1376" y="736"/>
                </a:lnTo>
                <a:lnTo>
                  <a:pt x="1384" y="760"/>
                </a:lnTo>
                <a:lnTo>
                  <a:pt x="1384" y="784"/>
                </a:lnTo>
                <a:lnTo>
                  <a:pt x="1384" y="800"/>
                </a:lnTo>
                <a:lnTo>
                  <a:pt x="1376" y="824"/>
                </a:lnTo>
                <a:lnTo>
                  <a:pt x="1368" y="84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Line 19"/>
          <p:cNvSpPr>
            <a:spLocks noChangeShapeType="1"/>
          </p:cNvSpPr>
          <p:nvPr/>
        </p:nvSpPr>
        <p:spPr bwMode="auto">
          <a:xfrm>
            <a:off x="5781675" y="4198938"/>
            <a:ext cx="812800" cy="381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" name="Line 20"/>
          <p:cNvSpPr>
            <a:spLocks noChangeShapeType="1"/>
          </p:cNvSpPr>
          <p:nvPr/>
        </p:nvSpPr>
        <p:spPr bwMode="auto">
          <a:xfrm>
            <a:off x="5781675" y="4198938"/>
            <a:ext cx="469900" cy="6477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7" name="Line 21"/>
          <p:cNvSpPr>
            <a:spLocks noChangeShapeType="1"/>
          </p:cNvSpPr>
          <p:nvPr/>
        </p:nvSpPr>
        <p:spPr bwMode="auto">
          <a:xfrm flipV="1">
            <a:off x="5781675" y="3487738"/>
            <a:ext cx="444500" cy="711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8" name="Line 22"/>
          <p:cNvSpPr>
            <a:spLocks noChangeShapeType="1"/>
          </p:cNvSpPr>
          <p:nvPr/>
        </p:nvSpPr>
        <p:spPr bwMode="auto">
          <a:xfrm>
            <a:off x="5781675" y="4198938"/>
            <a:ext cx="457200" cy="660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9" name="Arc 23"/>
          <p:cNvSpPr>
            <a:spLocks/>
          </p:cNvSpPr>
          <p:nvPr/>
        </p:nvSpPr>
        <p:spPr bwMode="auto">
          <a:xfrm>
            <a:off x="6569075" y="3328988"/>
            <a:ext cx="209550" cy="361950"/>
          </a:xfrm>
          <a:custGeom>
            <a:avLst/>
            <a:gdLst>
              <a:gd name="T0" fmla="*/ 0 w 21600"/>
              <a:gd name="T1" fmla="*/ 0 h 21600"/>
              <a:gd name="T2" fmla="*/ 1856193803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9890" name="Group 24"/>
          <p:cNvGrpSpPr>
            <a:grpSpLocks/>
          </p:cNvGrpSpPr>
          <p:nvPr/>
        </p:nvGrpSpPr>
        <p:grpSpPr bwMode="auto">
          <a:xfrm>
            <a:off x="6696075" y="3538538"/>
            <a:ext cx="127000" cy="165100"/>
            <a:chOff x="4218" y="2229"/>
            <a:chExt cx="80" cy="104"/>
          </a:xfrm>
        </p:grpSpPr>
        <p:sp>
          <p:nvSpPr>
            <p:cNvPr id="79902" name="Line 25"/>
            <p:cNvSpPr>
              <a:spLocks noChangeShapeType="1"/>
            </p:cNvSpPr>
            <p:nvPr/>
          </p:nvSpPr>
          <p:spPr bwMode="auto">
            <a:xfrm flipH="1" flipV="1">
              <a:off x="4258" y="2237"/>
              <a:ext cx="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3" name="Freeform 26"/>
            <p:cNvSpPr>
              <a:spLocks/>
            </p:cNvSpPr>
            <p:nvPr/>
          </p:nvSpPr>
          <p:spPr bwMode="auto">
            <a:xfrm>
              <a:off x="4218" y="2229"/>
              <a:ext cx="80" cy="104"/>
            </a:xfrm>
            <a:custGeom>
              <a:avLst/>
              <a:gdLst>
                <a:gd name="T0" fmla="*/ 40 w 80"/>
                <a:gd name="T1" fmla="*/ 8 h 104"/>
                <a:gd name="T2" fmla="*/ 0 w 80"/>
                <a:gd name="T3" fmla="*/ 16 h 104"/>
                <a:gd name="T4" fmla="*/ 56 w 80"/>
                <a:gd name="T5" fmla="*/ 104 h 104"/>
                <a:gd name="T6" fmla="*/ 80 w 80"/>
                <a:gd name="T7" fmla="*/ 0 h 104"/>
                <a:gd name="T8" fmla="*/ 40 w 80"/>
                <a:gd name="T9" fmla="*/ 8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104">
                  <a:moveTo>
                    <a:pt x="40" y="8"/>
                  </a:moveTo>
                  <a:lnTo>
                    <a:pt x="0" y="16"/>
                  </a:lnTo>
                  <a:lnTo>
                    <a:pt x="56" y="104"/>
                  </a:lnTo>
                  <a:lnTo>
                    <a:pt x="80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91" name="Rectangle 27"/>
          <p:cNvSpPr>
            <a:spLocks noChangeArrowheads="1"/>
          </p:cNvSpPr>
          <p:nvPr/>
        </p:nvSpPr>
        <p:spPr bwMode="auto">
          <a:xfrm>
            <a:off x="3013075" y="2471738"/>
            <a:ext cx="138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o</a:t>
            </a:r>
            <a:endParaRPr lang="en-GB" b="0"/>
          </a:p>
        </p:txBody>
      </p:sp>
      <p:sp>
        <p:nvSpPr>
          <p:cNvPr id="79892" name="Rectangle 28"/>
          <p:cNvSpPr>
            <a:spLocks noChangeArrowheads="1"/>
          </p:cNvSpPr>
          <p:nvPr/>
        </p:nvSpPr>
        <p:spPr bwMode="auto">
          <a:xfrm>
            <a:off x="3673475" y="322103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a</a:t>
            </a:r>
            <a:endParaRPr lang="en-GB" b="0"/>
          </a:p>
        </p:txBody>
      </p:sp>
      <p:sp>
        <p:nvSpPr>
          <p:cNvPr id="79893" name="Rectangle 29"/>
          <p:cNvSpPr>
            <a:spLocks noChangeArrowheads="1"/>
          </p:cNvSpPr>
          <p:nvPr/>
        </p:nvSpPr>
        <p:spPr bwMode="auto">
          <a:xfrm>
            <a:off x="3990975" y="2916238"/>
            <a:ext cx="195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a'</a:t>
            </a:r>
            <a:endParaRPr lang="en-GB" b="0"/>
          </a:p>
        </p:txBody>
      </p:sp>
      <p:sp>
        <p:nvSpPr>
          <p:cNvPr id="79894" name="Rectangle 30"/>
          <p:cNvSpPr>
            <a:spLocks noChangeArrowheads="1"/>
          </p:cNvSpPr>
          <p:nvPr/>
        </p:nvSpPr>
        <p:spPr bwMode="auto">
          <a:xfrm>
            <a:off x="6251575" y="3259138"/>
            <a:ext cx="139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</a:t>
            </a:r>
            <a:endParaRPr lang="en-GB" b="0"/>
          </a:p>
        </p:txBody>
      </p:sp>
      <p:sp>
        <p:nvSpPr>
          <p:cNvPr id="79895" name="Rectangle 31"/>
          <p:cNvSpPr>
            <a:spLocks noChangeArrowheads="1"/>
          </p:cNvSpPr>
          <p:nvPr/>
        </p:nvSpPr>
        <p:spPr bwMode="auto">
          <a:xfrm>
            <a:off x="3990975" y="1963738"/>
            <a:ext cx="207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b'</a:t>
            </a:r>
            <a:endParaRPr lang="en-GB" b="0"/>
          </a:p>
        </p:txBody>
      </p:sp>
      <p:sp>
        <p:nvSpPr>
          <p:cNvPr id="79896" name="Rectangle 32"/>
          <p:cNvSpPr>
            <a:spLocks noChangeArrowheads="1"/>
          </p:cNvSpPr>
          <p:nvPr/>
        </p:nvSpPr>
        <p:spPr bwMode="auto">
          <a:xfrm>
            <a:off x="5616575" y="4046538"/>
            <a:ext cx="138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o</a:t>
            </a:r>
            <a:endParaRPr lang="en-GB" b="0"/>
          </a:p>
        </p:txBody>
      </p:sp>
      <p:sp>
        <p:nvSpPr>
          <p:cNvPr id="79897" name="Rectangle 33"/>
          <p:cNvSpPr>
            <a:spLocks noChangeArrowheads="1"/>
          </p:cNvSpPr>
          <p:nvPr/>
        </p:nvSpPr>
        <p:spPr bwMode="auto">
          <a:xfrm>
            <a:off x="6708775" y="4046538"/>
            <a:ext cx="207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b'</a:t>
            </a:r>
            <a:endParaRPr lang="en-GB" b="0"/>
          </a:p>
        </p:txBody>
      </p:sp>
      <p:sp>
        <p:nvSpPr>
          <p:cNvPr id="79898" name="Rectangle 34"/>
          <p:cNvSpPr>
            <a:spLocks noChangeArrowheads="1"/>
          </p:cNvSpPr>
          <p:nvPr/>
        </p:nvSpPr>
        <p:spPr bwMode="auto">
          <a:xfrm>
            <a:off x="3648075" y="1658938"/>
            <a:ext cx="139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</a:t>
            </a:r>
            <a:endParaRPr lang="en-GB" b="0"/>
          </a:p>
        </p:txBody>
      </p:sp>
      <p:sp>
        <p:nvSpPr>
          <p:cNvPr id="79899" name="Rectangle 35"/>
          <p:cNvSpPr>
            <a:spLocks noChangeArrowheads="1"/>
          </p:cNvSpPr>
          <p:nvPr/>
        </p:nvSpPr>
        <p:spPr bwMode="auto">
          <a:xfrm>
            <a:off x="6149975" y="492283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a,a'</a:t>
            </a:r>
            <a:endParaRPr lang="en-GB" b="0"/>
          </a:p>
        </p:txBody>
      </p:sp>
      <p:sp>
        <p:nvSpPr>
          <p:cNvPr id="79900" name="Rectangle 36"/>
          <p:cNvSpPr>
            <a:spLocks noChangeArrowheads="1"/>
          </p:cNvSpPr>
          <p:nvPr/>
        </p:nvSpPr>
        <p:spPr bwMode="auto">
          <a:xfrm>
            <a:off x="2047875" y="3576638"/>
            <a:ext cx="35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charset="0"/>
              </a:rPr>
              <a:t>(a)</a:t>
            </a:r>
            <a:endParaRPr lang="en-GB" b="0"/>
          </a:p>
        </p:txBody>
      </p:sp>
      <p:sp>
        <p:nvSpPr>
          <p:cNvPr id="79901" name="Rectangle 37"/>
          <p:cNvSpPr>
            <a:spLocks noChangeArrowheads="1"/>
          </p:cNvSpPr>
          <p:nvPr/>
        </p:nvSpPr>
        <p:spPr bwMode="auto">
          <a:xfrm>
            <a:off x="4562475" y="4859338"/>
            <a:ext cx="3730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charset="0"/>
              </a:rPr>
              <a:t>(b)</a:t>
            </a:r>
            <a:endParaRPr lang="en-GB" b="0"/>
          </a:p>
        </p:txBody>
      </p:sp>
    </p:spTree>
    <p:extLst>
      <p:ext uri="{BB962C8B-B14F-4D97-AF65-F5344CB8AC3E}">
        <p14:creationId xmlns:p14="http://schemas.microsoft.com/office/powerpoint/2010/main" val="314203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543</Words>
  <Application>Microsoft Macintosh PowerPoint</Application>
  <PresentationFormat>On-screen Show (4:3)</PresentationFormat>
  <Paragraphs>204</Paragraphs>
  <Slides>71</Slides>
  <Notes>47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TRIP-Assisted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Plastic strain: grain shape</vt:lpstr>
      <vt:lpstr>Plastic strain: stabilisation</vt:lpstr>
      <vt:lpstr>Plastic strain: stabilisation</vt:lpstr>
      <vt:lpstr>Classic TRIP-assisted steel stress or strain-induced?</vt:lpstr>
      <vt:lpstr>Classic TRIP-assisted steel calculations of austenite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the Pearlite Reaction</dc:title>
  <dc:creator>HARRY BHADESHIA</dc:creator>
  <cp:lastModifiedBy>gjgh</cp:lastModifiedBy>
  <cp:revision>166</cp:revision>
  <dcterms:created xsi:type="dcterms:W3CDTF">2011-11-10T18:26:44Z</dcterms:created>
  <dcterms:modified xsi:type="dcterms:W3CDTF">2018-03-12T18:08:19Z</dcterms:modified>
</cp:coreProperties>
</file>