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715" r:id="rId2"/>
    <p:sldId id="738" r:id="rId3"/>
    <p:sldId id="739" r:id="rId4"/>
    <p:sldId id="740" r:id="rId5"/>
    <p:sldId id="742" r:id="rId6"/>
    <p:sldId id="745" r:id="rId7"/>
    <p:sldId id="743" r:id="rId8"/>
    <p:sldId id="744" r:id="rId9"/>
    <p:sldId id="746" r:id="rId10"/>
    <p:sldId id="747" r:id="rId11"/>
    <p:sldId id="771" r:id="rId12"/>
    <p:sldId id="690" r:id="rId13"/>
    <p:sldId id="772" r:id="rId14"/>
    <p:sldId id="691" r:id="rId15"/>
    <p:sldId id="726" r:id="rId16"/>
    <p:sldId id="748" r:id="rId17"/>
    <p:sldId id="749" r:id="rId18"/>
    <p:sldId id="750" r:id="rId19"/>
    <p:sldId id="770" r:id="rId20"/>
    <p:sldId id="752" r:id="rId21"/>
    <p:sldId id="753" r:id="rId22"/>
    <p:sldId id="754" r:id="rId23"/>
    <p:sldId id="755" r:id="rId24"/>
    <p:sldId id="756" r:id="rId25"/>
    <p:sldId id="757" r:id="rId26"/>
    <p:sldId id="773" r:id="rId27"/>
    <p:sldId id="758" r:id="rId28"/>
    <p:sldId id="759" r:id="rId29"/>
    <p:sldId id="760" r:id="rId30"/>
    <p:sldId id="761" r:id="rId31"/>
    <p:sldId id="764" r:id="rId32"/>
  </p:sldIdLst>
  <p:sldSz cx="9144000" cy="6858000" type="screen4x3"/>
  <p:notesSz cx="9223375" cy="7004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6CCFF"/>
    <a:srgbClr val="FF3399"/>
    <a:srgbClr val="FFCCCC"/>
    <a:srgbClr val="FF99CC"/>
    <a:srgbClr val="FFFF00"/>
    <a:srgbClr val="000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7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>
      <p:cViewPr>
        <p:scale>
          <a:sx n="150" d="100"/>
          <a:sy n="150" d="100"/>
        </p:scale>
        <p:origin x="834" y="-72"/>
      </p:cViewPr>
      <p:guideLst>
        <p:guide orient="horz" pos="2206"/>
        <p:guide pos="29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24463" y="0"/>
            <a:ext cx="3998912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15113"/>
            <a:ext cx="3998913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463" y="6615113"/>
            <a:ext cx="399891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9A26D5E4-D855-6344-8B0E-85193FEF3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6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4463" y="0"/>
            <a:ext cx="3998912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0675" y="525463"/>
            <a:ext cx="3500438" cy="262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0313" y="3327400"/>
            <a:ext cx="676275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3213"/>
            <a:ext cx="3998913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4463" y="6653213"/>
            <a:ext cx="3998912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cs typeface="+mn-cs"/>
              </a:defRPr>
            </a:lvl1pPr>
          </a:lstStyle>
          <a:p>
            <a:pPr>
              <a:defRPr/>
            </a:pPr>
            <a:fld id="{CDF22B8A-F2AE-CE49-A121-17FD77B96C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23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497852-A38F-3A4F-B8BC-A0DE23208798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306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60675" y="525463"/>
            <a:ext cx="3500438" cy="26257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B232B-0307-B640-B16B-BBB66107A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6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D3EBC-B38F-AF46-9711-9CB49554A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2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BE77E-0637-8041-BF6F-845668014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1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DBC74-9A84-6B4D-92C6-29680666B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6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096FA-5DA6-4841-B928-C8FD30883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1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5983-D132-7643-AFE1-C53BCDE0D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4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C7189-C779-3C44-B9B8-E2A187C12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7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DF94-F3DA-2E4E-983C-4D77AFB42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D117D-A94B-EC42-9A6A-19B97433A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6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3824-3E33-7E49-ADF7-8D19E25FE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9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69D78-E7D6-3645-9C53-B9264384F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9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34CDBB71-E8C6-3040-A972-86AF78547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179512" y="260648"/>
            <a:ext cx="5796136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b="0" dirty="0" smtClean="0">
                <a:solidFill>
                  <a:srgbClr val="000080"/>
                </a:solidFill>
                <a:latin typeface="Arial" charset="0"/>
                <a:cs typeface="+mn-cs"/>
              </a:rPr>
              <a:t>Evolution of solutions</a:t>
            </a:r>
            <a:endParaRPr lang="en-US" sz="4400" b="0" dirty="0">
              <a:solidFill>
                <a:srgbClr val="000080"/>
              </a:solidFill>
              <a:latin typeface="Arial" charset="0"/>
              <a:cs typeface="+mn-cs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 rot="-5400000">
            <a:off x="1779073" y="2662238"/>
            <a:ext cx="36933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 sz="2400" b="0">
              <a:latin typeface="Times New Roman" charset="0"/>
            </a:endParaRP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179512" y="5949280"/>
            <a:ext cx="777686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 err="1" smtClean="0">
                <a:latin typeface="Arial"/>
                <a:cs typeface="Arial"/>
              </a:rPr>
              <a:t>www.phase-trans.msm.cam.ac.uk</a:t>
            </a:r>
            <a:endParaRPr lang="en-US" sz="4000" b="0" dirty="0">
              <a:latin typeface="Arial"/>
              <a:cs typeface="Arial"/>
            </a:endParaRPr>
          </a:p>
        </p:txBody>
      </p:sp>
      <p:pic>
        <p:nvPicPr>
          <p:cNvPr id="2" name="Picture 1" descr="solution_comp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44506"/>
            <a:ext cx="4929088" cy="44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3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23" t="1" r="16789" b="48832"/>
          <a:stretch/>
        </p:blipFill>
        <p:spPr>
          <a:xfrm>
            <a:off x="4572000" y="33857"/>
            <a:ext cx="4732040" cy="3504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739"/>
          <a:stretch/>
        </p:blipFill>
        <p:spPr>
          <a:xfrm>
            <a:off x="323528" y="2276872"/>
            <a:ext cx="4082876" cy="4329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410" t="51011"/>
          <a:stretch/>
        </p:blipFill>
        <p:spPr>
          <a:xfrm>
            <a:off x="5220072" y="3503083"/>
            <a:ext cx="3563892" cy="335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340768"/>
            <a:ext cx="9094385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7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1027"/>
          <p:cNvSpPr txBox="1">
            <a:spLocks noChangeArrowheads="1"/>
          </p:cNvSpPr>
          <p:nvPr/>
        </p:nvSpPr>
        <p:spPr bwMode="auto">
          <a:xfrm>
            <a:off x="6637869" y="228600"/>
            <a:ext cx="199813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400" b="0" dirty="0">
                <a:solidFill>
                  <a:srgbClr val="990000"/>
                </a:solidFill>
                <a:latin typeface="Arial"/>
                <a:cs typeface="Arial"/>
              </a:rPr>
              <a:t>MA956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412776"/>
            <a:ext cx="2406448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92696"/>
            <a:ext cx="6048672" cy="4986939"/>
          </a:xfrm>
          <a:prstGeom prst="rect">
            <a:avLst/>
          </a:prstGeom>
        </p:spPr>
      </p:pic>
      <p:pic>
        <p:nvPicPr>
          <p:cNvPr id="3" name="Picture 2" descr="Screenshot 2019-10-18 at 13.12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941168"/>
            <a:ext cx="2404742" cy="146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6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r="11653" b="28346"/>
          <a:stretch>
            <a:fillRect/>
          </a:stretch>
        </p:blipFill>
        <p:spPr bwMode="auto">
          <a:xfrm>
            <a:off x="251520" y="620688"/>
            <a:ext cx="870768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82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" y="84143"/>
            <a:ext cx="5345289" cy="66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93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884936"/>
            <a:ext cx="6254085" cy="2856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4"/>
            <a:ext cx="4345445" cy="843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81" y="1462972"/>
            <a:ext cx="5440808" cy="2046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116633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solidFill>
                  <a:srgbClr val="0000FF"/>
                </a:solidFill>
                <a:latin typeface="Arial"/>
                <a:cs typeface="Arial"/>
              </a:rPr>
              <a:t>Probability of pairwise bonds in random solution</a:t>
            </a:r>
            <a:endParaRPr lang="en-US" sz="3200" b="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4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2971800"/>
            <a:ext cx="4018844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7" name="Line 7"/>
          <p:cNvSpPr>
            <a:spLocks noChangeShapeType="1"/>
          </p:cNvSpPr>
          <p:nvPr/>
        </p:nvSpPr>
        <p:spPr bwMode="auto">
          <a:xfrm flipH="1" flipV="1">
            <a:off x="2494844" y="-34290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 flipV="1">
            <a:off x="2494844" y="-34290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5576711" y="939800"/>
            <a:ext cx="2912533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5294490" y="271780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 sz="2800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8726312" y="166370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 sz="2800"/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5294489" y="2895600"/>
            <a:ext cx="153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 sz="2800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8748890" y="1905000"/>
            <a:ext cx="115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 sz="2800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5508978" y="5194300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 sz="2800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8410222" y="5219700"/>
            <a:ext cx="146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 sz="2800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7337778" y="4406900"/>
            <a:ext cx="3718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1-x</a:t>
            </a:r>
            <a:endParaRPr lang="en-GB" sz="2800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>
            <a:off x="6615289" y="5168900"/>
            <a:ext cx="1412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 rot="16200000">
            <a:off x="2695047" y="2872067"/>
            <a:ext cx="4024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5689600" y="5715000"/>
            <a:ext cx="3065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Geneva" charset="0"/>
              </a:rPr>
              <a:t>Concentration x of B</a:t>
            </a:r>
            <a:endParaRPr lang="en-GB"/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5542844" y="2755900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8421511" y="1714500"/>
            <a:ext cx="90311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5531556" y="2362200"/>
            <a:ext cx="101600" cy="1397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6615289" y="2476500"/>
            <a:ext cx="11289" cy="2679700"/>
            <a:chOff x="4688" y="1560"/>
            <a:chExt cx="8" cy="1688"/>
          </a:xfrm>
        </p:grpSpPr>
        <p:sp>
          <p:nvSpPr>
            <p:cNvPr id="5146" name="Rectangle 26"/>
            <p:cNvSpPr>
              <a:spLocks noChangeArrowheads="1"/>
            </p:cNvSpPr>
            <p:nvPr/>
          </p:nvSpPr>
          <p:spPr bwMode="auto">
            <a:xfrm>
              <a:off x="4688" y="322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4688" y="317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4688" y="312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4688" y="308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>
              <a:off x="4688" y="303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Rectangle 31"/>
            <p:cNvSpPr>
              <a:spLocks noChangeArrowheads="1"/>
            </p:cNvSpPr>
            <p:nvPr/>
          </p:nvSpPr>
          <p:spPr bwMode="auto">
            <a:xfrm>
              <a:off x="4688" y="298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Rectangle 32"/>
            <p:cNvSpPr>
              <a:spLocks noChangeArrowheads="1"/>
            </p:cNvSpPr>
            <p:nvPr/>
          </p:nvSpPr>
          <p:spPr bwMode="auto">
            <a:xfrm>
              <a:off x="4688" y="293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Rectangle 33"/>
            <p:cNvSpPr>
              <a:spLocks noChangeArrowheads="1"/>
            </p:cNvSpPr>
            <p:nvPr/>
          </p:nvSpPr>
          <p:spPr bwMode="auto">
            <a:xfrm>
              <a:off x="4688" y="288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Rectangle 34"/>
            <p:cNvSpPr>
              <a:spLocks noChangeArrowheads="1"/>
            </p:cNvSpPr>
            <p:nvPr/>
          </p:nvSpPr>
          <p:spPr bwMode="auto">
            <a:xfrm>
              <a:off x="4688" y="284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Rectangle 35"/>
            <p:cNvSpPr>
              <a:spLocks noChangeArrowheads="1"/>
            </p:cNvSpPr>
            <p:nvPr/>
          </p:nvSpPr>
          <p:spPr bwMode="auto">
            <a:xfrm>
              <a:off x="4688" y="279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Rectangle 36"/>
            <p:cNvSpPr>
              <a:spLocks noChangeArrowheads="1"/>
            </p:cNvSpPr>
            <p:nvPr/>
          </p:nvSpPr>
          <p:spPr bwMode="auto">
            <a:xfrm>
              <a:off x="4688" y="274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Rectangle 37"/>
            <p:cNvSpPr>
              <a:spLocks noChangeArrowheads="1"/>
            </p:cNvSpPr>
            <p:nvPr/>
          </p:nvSpPr>
          <p:spPr bwMode="auto">
            <a:xfrm>
              <a:off x="4688" y="269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Rectangle 38"/>
            <p:cNvSpPr>
              <a:spLocks noChangeArrowheads="1"/>
            </p:cNvSpPr>
            <p:nvPr/>
          </p:nvSpPr>
          <p:spPr bwMode="auto">
            <a:xfrm>
              <a:off x="4688" y="264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Rectangle 39"/>
            <p:cNvSpPr>
              <a:spLocks noChangeArrowheads="1"/>
            </p:cNvSpPr>
            <p:nvPr/>
          </p:nvSpPr>
          <p:spPr bwMode="auto">
            <a:xfrm>
              <a:off x="4688" y="260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0" name="Rectangle 40"/>
            <p:cNvSpPr>
              <a:spLocks noChangeArrowheads="1"/>
            </p:cNvSpPr>
            <p:nvPr/>
          </p:nvSpPr>
          <p:spPr bwMode="auto">
            <a:xfrm>
              <a:off x="4688" y="255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Rectangle 41"/>
            <p:cNvSpPr>
              <a:spLocks noChangeArrowheads="1"/>
            </p:cNvSpPr>
            <p:nvPr/>
          </p:nvSpPr>
          <p:spPr bwMode="auto">
            <a:xfrm>
              <a:off x="4688" y="250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4688" y="245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3" name="Rectangle 43"/>
            <p:cNvSpPr>
              <a:spLocks noChangeArrowheads="1"/>
            </p:cNvSpPr>
            <p:nvPr/>
          </p:nvSpPr>
          <p:spPr bwMode="auto">
            <a:xfrm>
              <a:off x="4688" y="240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Rectangle 44"/>
            <p:cNvSpPr>
              <a:spLocks noChangeArrowheads="1"/>
            </p:cNvSpPr>
            <p:nvPr/>
          </p:nvSpPr>
          <p:spPr bwMode="auto">
            <a:xfrm>
              <a:off x="4688" y="236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Rectangle 45"/>
            <p:cNvSpPr>
              <a:spLocks noChangeArrowheads="1"/>
            </p:cNvSpPr>
            <p:nvPr/>
          </p:nvSpPr>
          <p:spPr bwMode="auto">
            <a:xfrm>
              <a:off x="4688" y="231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Rectangle 46"/>
            <p:cNvSpPr>
              <a:spLocks noChangeArrowheads="1"/>
            </p:cNvSpPr>
            <p:nvPr/>
          </p:nvSpPr>
          <p:spPr bwMode="auto">
            <a:xfrm>
              <a:off x="4688" y="226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7" name="Rectangle 47"/>
            <p:cNvSpPr>
              <a:spLocks noChangeArrowheads="1"/>
            </p:cNvSpPr>
            <p:nvPr/>
          </p:nvSpPr>
          <p:spPr bwMode="auto">
            <a:xfrm>
              <a:off x="4688" y="221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8" name="Rectangle 48"/>
            <p:cNvSpPr>
              <a:spLocks noChangeArrowheads="1"/>
            </p:cNvSpPr>
            <p:nvPr/>
          </p:nvSpPr>
          <p:spPr bwMode="auto">
            <a:xfrm>
              <a:off x="4688" y="216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Rectangle 49"/>
            <p:cNvSpPr>
              <a:spLocks noChangeArrowheads="1"/>
            </p:cNvSpPr>
            <p:nvPr/>
          </p:nvSpPr>
          <p:spPr bwMode="auto">
            <a:xfrm>
              <a:off x="4688" y="212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Rectangle 50"/>
            <p:cNvSpPr>
              <a:spLocks noChangeArrowheads="1"/>
            </p:cNvSpPr>
            <p:nvPr/>
          </p:nvSpPr>
          <p:spPr bwMode="auto">
            <a:xfrm>
              <a:off x="4688" y="207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Rectangle 51"/>
            <p:cNvSpPr>
              <a:spLocks noChangeArrowheads="1"/>
            </p:cNvSpPr>
            <p:nvPr/>
          </p:nvSpPr>
          <p:spPr bwMode="auto">
            <a:xfrm>
              <a:off x="4688" y="202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2" name="Rectangle 52"/>
            <p:cNvSpPr>
              <a:spLocks noChangeArrowheads="1"/>
            </p:cNvSpPr>
            <p:nvPr/>
          </p:nvSpPr>
          <p:spPr bwMode="auto">
            <a:xfrm>
              <a:off x="4688" y="197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3" name="Rectangle 53"/>
            <p:cNvSpPr>
              <a:spLocks noChangeArrowheads="1"/>
            </p:cNvSpPr>
            <p:nvPr/>
          </p:nvSpPr>
          <p:spPr bwMode="auto">
            <a:xfrm>
              <a:off x="4688" y="192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4" name="Rectangle 54"/>
            <p:cNvSpPr>
              <a:spLocks noChangeArrowheads="1"/>
            </p:cNvSpPr>
            <p:nvPr/>
          </p:nvSpPr>
          <p:spPr bwMode="auto">
            <a:xfrm>
              <a:off x="4688" y="188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5" name="Rectangle 55"/>
            <p:cNvSpPr>
              <a:spLocks noChangeArrowheads="1"/>
            </p:cNvSpPr>
            <p:nvPr/>
          </p:nvSpPr>
          <p:spPr bwMode="auto">
            <a:xfrm>
              <a:off x="4688" y="183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6" name="Rectangle 56"/>
            <p:cNvSpPr>
              <a:spLocks noChangeArrowheads="1"/>
            </p:cNvSpPr>
            <p:nvPr/>
          </p:nvSpPr>
          <p:spPr bwMode="auto">
            <a:xfrm>
              <a:off x="4688" y="178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7" name="Rectangle 57"/>
            <p:cNvSpPr>
              <a:spLocks noChangeArrowheads="1"/>
            </p:cNvSpPr>
            <p:nvPr/>
          </p:nvSpPr>
          <p:spPr bwMode="auto">
            <a:xfrm>
              <a:off x="4688" y="173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8" name="Rectangle 58"/>
            <p:cNvSpPr>
              <a:spLocks noChangeArrowheads="1"/>
            </p:cNvSpPr>
            <p:nvPr/>
          </p:nvSpPr>
          <p:spPr bwMode="auto">
            <a:xfrm>
              <a:off x="4688" y="168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9" name="Rectangle 59"/>
            <p:cNvSpPr>
              <a:spLocks noChangeArrowheads="1"/>
            </p:cNvSpPr>
            <p:nvPr/>
          </p:nvSpPr>
          <p:spPr bwMode="auto">
            <a:xfrm>
              <a:off x="4688" y="164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0" name="Rectangle 60"/>
            <p:cNvSpPr>
              <a:spLocks noChangeArrowheads="1"/>
            </p:cNvSpPr>
            <p:nvPr/>
          </p:nvSpPr>
          <p:spPr bwMode="auto">
            <a:xfrm>
              <a:off x="4688" y="159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" name="Rectangle 61"/>
            <p:cNvSpPr>
              <a:spLocks noChangeArrowheads="1"/>
            </p:cNvSpPr>
            <p:nvPr/>
          </p:nvSpPr>
          <p:spPr bwMode="auto">
            <a:xfrm>
              <a:off x="4688" y="1560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5170311" y="2743200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 sz="2800"/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8602134" y="1714500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 sz="2800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5621867" y="1752600"/>
            <a:ext cx="2878667" cy="1041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5994400" y="1409700"/>
            <a:ext cx="12439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free energy of </a:t>
            </a:r>
            <a:endParaRPr lang="en-GB" sz="2800"/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5994400" y="1651000"/>
            <a:ext cx="9522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mechanical </a:t>
            </a:r>
            <a:endParaRPr lang="en-GB" sz="2800"/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5994400" y="1892300"/>
            <a:ext cx="6668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mixture</a:t>
            </a:r>
            <a:endParaRPr lang="en-GB" sz="2800"/>
          </a:p>
        </p:txBody>
      </p:sp>
      <p:sp>
        <p:nvSpPr>
          <p:cNvPr id="5189" name="Oval 69"/>
          <p:cNvSpPr>
            <a:spLocks noChangeArrowheads="1"/>
          </p:cNvSpPr>
          <p:nvPr/>
        </p:nvSpPr>
        <p:spPr bwMode="auto">
          <a:xfrm>
            <a:off x="6570133" y="2387600"/>
            <a:ext cx="101600" cy="1270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206" name="Group 86"/>
          <p:cNvGrpSpPr>
            <a:grpSpLocks/>
          </p:cNvGrpSpPr>
          <p:nvPr/>
        </p:nvGrpSpPr>
        <p:grpSpPr bwMode="auto">
          <a:xfrm>
            <a:off x="5576711" y="2425700"/>
            <a:ext cx="1038578" cy="12700"/>
            <a:chOff x="3952" y="1528"/>
            <a:chExt cx="736" cy="8"/>
          </a:xfrm>
        </p:grpSpPr>
        <p:sp>
          <p:nvSpPr>
            <p:cNvPr id="5190" name="Rectangle 70"/>
            <p:cNvSpPr>
              <a:spLocks noChangeArrowheads="1"/>
            </p:cNvSpPr>
            <p:nvPr/>
          </p:nvSpPr>
          <p:spPr bwMode="auto">
            <a:xfrm>
              <a:off x="466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1" name="Rectangle 71"/>
            <p:cNvSpPr>
              <a:spLocks noChangeArrowheads="1"/>
            </p:cNvSpPr>
            <p:nvPr/>
          </p:nvSpPr>
          <p:spPr bwMode="auto">
            <a:xfrm>
              <a:off x="461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2" name="Rectangle 72"/>
            <p:cNvSpPr>
              <a:spLocks noChangeArrowheads="1"/>
            </p:cNvSpPr>
            <p:nvPr/>
          </p:nvSpPr>
          <p:spPr bwMode="auto">
            <a:xfrm>
              <a:off x="456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3" name="Rectangle 73"/>
            <p:cNvSpPr>
              <a:spLocks noChangeArrowheads="1"/>
            </p:cNvSpPr>
            <p:nvPr/>
          </p:nvSpPr>
          <p:spPr bwMode="auto">
            <a:xfrm>
              <a:off x="452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4" name="Rectangle 74"/>
            <p:cNvSpPr>
              <a:spLocks noChangeArrowheads="1"/>
            </p:cNvSpPr>
            <p:nvPr/>
          </p:nvSpPr>
          <p:spPr bwMode="auto">
            <a:xfrm>
              <a:off x="447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5" name="Rectangle 75"/>
            <p:cNvSpPr>
              <a:spLocks noChangeArrowheads="1"/>
            </p:cNvSpPr>
            <p:nvPr/>
          </p:nvSpPr>
          <p:spPr bwMode="auto">
            <a:xfrm>
              <a:off x="442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6" name="Rectangle 76"/>
            <p:cNvSpPr>
              <a:spLocks noChangeArrowheads="1"/>
            </p:cNvSpPr>
            <p:nvPr/>
          </p:nvSpPr>
          <p:spPr bwMode="auto">
            <a:xfrm>
              <a:off x="437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7" name="Rectangle 77"/>
            <p:cNvSpPr>
              <a:spLocks noChangeArrowheads="1"/>
            </p:cNvSpPr>
            <p:nvPr/>
          </p:nvSpPr>
          <p:spPr bwMode="auto">
            <a:xfrm>
              <a:off x="432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8" name="Rectangle 78"/>
            <p:cNvSpPr>
              <a:spLocks noChangeArrowheads="1"/>
            </p:cNvSpPr>
            <p:nvPr/>
          </p:nvSpPr>
          <p:spPr bwMode="auto">
            <a:xfrm>
              <a:off x="428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9" name="Rectangle 79"/>
            <p:cNvSpPr>
              <a:spLocks noChangeArrowheads="1"/>
            </p:cNvSpPr>
            <p:nvPr/>
          </p:nvSpPr>
          <p:spPr bwMode="auto">
            <a:xfrm>
              <a:off x="423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0" name="Rectangle 80"/>
            <p:cNvSpPr>
              <a:spLocks noChangeArrowheads="1"/>
            </p:cNvSpPr>
            <p:nvPr/>
          </p:nvSpPr>
          <p:spPr bwMode="auto">
            <a:xfrm>
              <a:off x="418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1" name="Rectangle 81"/>
            <p:cNvSpPr>
              <a:spLocks noChangeArrowheads="1"/>
            </p:cNvSpPr>
            <p:nvPr/>
          </p:nvSpPr>
          <p:spPr bwMode="auto">
            <a:xfrm>
              <a:off x="413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" name="Rectangle 82"/>
            <p:cNvSpPr>
              <a:spLocks noChangeArrowheads="1"/>
            </p:cNvSpPr>
            <p:nvPr/>
          </p:nvSpPr>
          <p:spPr bwMode="auto">
            <a:xfrm>
              <a:off x="408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" name="Rectangle 83"/>
            <p:cNvSpPr>
              <a:spLocks noChangeArrowheads="1"/>
            </p:cNvSpPr>
            <p:nvPr/>
          </p:nvSpPr>
          <p:spPr bwMode="auto">
            <a:xfrm>
              <a:off x="404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" name="Rectangle 84"/>
            <p:cNvSpPr>
              <a:spLocks noChangeArrowheads="1"/>
            </p:cNvSpPr>
            <p:nvPr/>
          </p:nvSpPr>
          <p:spPr bwMode="auto">
            <a:xfrm>
              <a:off x="399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" name="Rectangle 85"/>
            <p:cNvSpPr>
              <a:spLocks noChangeArrowheads="1"/>
            </p:cNvSpPr>
            <p:nvPr/>
          </p:nvSpPr>
          <p:spPr bwMode="auto">
            <a:xfrm>
              <a:off x="3952" y="1528"/>
              <a:ext cx="1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12" name="Group 92"/>
          <p:cNvGrpSpPr>
            <a:grpSpLocks/>
          </p:cNvGrpSpPr>
          <p:nvPr/>
        </p:nvGrpSpPr>
        <p:grpSpPr bwMode="auto">
          <a:xfrm>
            <a:off x="7145867" y="1803400"/>
            <a:ext cx="214489" cy="355600"/>
            <a:chOff x="5064" y="1136"/>
            <a:chExt cx="152" cy="224"/>
          </a:xfrm>
        </p:grpSpPr>
        <p:sp>
          <p:nvSpPr>
            <p:cNvPr id="5210" name="Freeform 90"/>
            <p:cNvSpPr>
              <a:spLocks/>
            </p:cNvSpPr>
            <p:nvPr/>
          </p:nvSpPr>
          <p:spPr bwMode="auto">
            <a:xfrm>
              <a:off x="5064" y="1136"/>
              <a:ext cx="152" cy="224"/>
            </a:xfrm>
            <a:custGeom>
              <a:avLst/>
              <a:gdLst>
                <a:gd name="T0" fmla="*/ 0 w 152"/>
                <a:gd name="T1" fmla="*/ 0 h 224"/>
                <a:gd name="T2" fmla="*/ 152 w 152"/>
                <a:gd name="T3" fmla="*/ 224 h 224"/>
                <a:gd name="T4" fmla="*/ 88 w 152"/>
                <a:gd name="T5" fmla="*/ 17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24">
                  <a:moveTo>
                    <a:pt x="0" y="0"/>
                  </a:moveTo>
                  <a:lnTo>
                    <a:pt x="152" y="224"/>
                  </a:lnTo>
                  <a:lnTo>
                    <a:pt x="88" y="1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1" name="Line 91"/>
            <p:cNvSpPr>
              <a:spLocks noChangeShapeType="1"/>
            </p:cNvSpPr>
            <p:nvPr/>
          </p:nvSpPr>
          <p:spPr bwMode="auto">
            <a:xfrm flipH="1" flipV="1">
              <a:off x="5200" y="1280"/>
              <a:ext cx="16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14" name="Rectangle 94"/>
          <p:cNvSpPr>
            <a:spLocks noChangeArrowheads="1"/>
          </p:cNvSpPr>
          <p:nvPr/>
        </p:nvSpPr>
        <p:spPr bwMode="auto">
          <a:xfrm>
            <a:off x="5159023" y="2286000"/>
            <a:ext cx="2728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G*</a:t>
            </a:r>
            <a:endParaRPr lang="en-GB" sz="2800"/>
          </a:p>
        </p:txBody>
      </p:sp>
      <p:grpSp>
        <p:nvGrpSpPr>
          <p:cNvPr id="5220" name="Group 100"/>
          <p:cNvGrpSpPr>
            <a:grpSpLocks/>
          </p:cNvGrpSpPr>
          <p:nvPr/>
        </p:nvGrpSpPr>
        <p:grpSpPr bwMode="auto">
          <a:xfrm>
            <a:off x="5576711" y="4521200"/>
            <a:ext cx="1016000" cy="127000"/>
            <a:chOff x="3952" y="2848"/>
            <a:chExt cx="720" cy="80"/>
          </a:xfrm>
        </p:grpSpPr>
        <p:sp>
          <p:nvSpPr>
            <p:cNvPr id="5215" name="Line 95"/>
            <p:cNvSpPr>
              <a:spLocks noChangeShapeType="1"/>
            </p:cNvSpPr>
            <p:nvPr/>
          </p:nvSpPr>
          <p:spPr bwMode="auto">
            <a:xfrm>
              <a:off x="3952" y="2888"/>
              <a:ext cx="72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6" name="Line 96"/>
            <p:cNvSpPr>
              <a:spLocks noChangeShapeType="1"/>
            </p:cNvSpPr>
            <p:nvPr/>
          </p:nvSpPr>
          <p:spPr bwMode="auto">
            <a:xfrm flipV="1">
              <a:off x="3952" y="284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7" name="Line 97"/>
            <p:cNvSpPr>
              <a:spLocks noChangeShapeType="1"/>
            </p:cNvSpPr>
            <p:nvPr/>
          </p:nvSpPr>
          <p:spPr bwMode="auto">
            <a:xfrm>
              <a:off x="3952" y="288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8" name="Line 98"/>
            <p:cNvSpPr>
              <a:spLocks noChangeShapeType="1"/>
            </p:cNvSpPr>
            <p:nvPr/>
          </p:nvSpPr>
          <p:spPr bwMode="auto">
            <a:xfrm flipH="1">
              <a:off x="4592" y="288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9" name="Line 99"/>
            <p:cNvSpPr>
              <a:spLocks noChangeShapeType="1"/>
            </p:cNvSpPr>
            <p:nvPr/>
          </p:nvSpPr>
          <p:spPr bwMode="auto">
            <a:xfrm flipH="1" flipV="1">
              <a:off x="4592" y="284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6" name="Group 106"/>
          <p:cNvGrpSpPr>
            <a:grpSpLocks/>
          </p:cNvGrpSpPr>
          <p:nvPr/>
        </p:nvGrpSpPr>
        <p:grpSpPr bwMode="auto">
          <a:xfrm>
            <a:off x="6615289" y="4737100"/>
            <a:ext cx="1862667" cy="127000"/>
            <a:chOff x="4688" y="2984"/>
            <a:chExt cx="1320" cy="80"/>
          </a:xfrm>
        </p:grpSpPr>
        <p:sp>
          <p:nvSpPr>
            <p:cNvPr id="5221" name="Line 101"/>
            <p:cNvSpPr>
              <a:spLocks noChangeShapeType="1"/>
            </p:cNvSpPr>
            <p:nvPr/>
          </p:nvSpPr>
          <p:spPr bwMode="auto">
            <a:xfrm>
              <a:off x="4688" y="3024"/>
              <a:ext cx="132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2" name="Line 102"/>
            <p:cNvSpPr>
              <a:spLocks noChangeShapeType="1"/>
            </p:cNvSpPr>
            <p:nvPr/>
          </p:nvSpPr>
          <p:spPr bwMode="auto">
            <a:xfrm flipV="1">
              <a:off x="4688" y="298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" name="Line 103"/>
            <p:cNvSpPr>
              <a:spLocks noChangeShapeType="1"/>
            </p:cNvSpPr>
            <p:nvPr/>
          </p:nvSpPr>
          <p:spPr bwMode="auto">
            <a:xfrm>
              <a:off x="4688" y="302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" name="Line 104"/>
            <p:cNvSpPr>
              <a:spLocks noChangeShapeType="1"/>
            </p:cNvSpPr>
            <p:nvPr/>
          </p:nvSpPr>
          <p:spPr bwMode="auto">
            <a:xfrm flipH="1">
              <a:off x="5928" y="302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" name="Line 105"/>
            <p:cNvSpPr>
              <a:spLocks noChangeShapeType="1"/>
            </p:cNvSpPr>
            <p:nvPr/>
          </p:nvSpPr>
          <p:spPr bwMode="auto">
            <a:xfrm flipH="1" flipV="1">
              <a:off x="5928" y="298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7" name="Rectangle 107"/>
          <p:cNvSpPr>
            <a:spLocks noChangeArrowheads="1"/>
          </p:cNvSpPr>
          <p:nvPr/>
        </p:nvSpPr>
        <p:spPr bwMode="auto">
          <a:xfrm>
            <a:off x="5994400" y="4229100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x</a:t>
            </a:r>
            <a:endParaRPr lang="en-GB" sz="280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35467" y="228600"/>
            <a:ext cx="41317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0" b="0" dirty="0">
                <a:latin typeface="Arial"/>
                <a:cs typeface="Arial"/>
              </a:rPr>
              <a:t>Mechanical Mixture</a:t>
            </a:r>
          </a:p>
        </p:txBody>
      </p:sp>
    </p:spTree>
    <p:extLst>
      <p:ext uri="{BB962C8B-B14F-4D97-AF65-F5344CB8AC3E}">
        <p14:creationId xmlns:p14="http://schemas.microsoft.com/office/powerpoint/2010/main" val="91861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3"/>
          <p:cNvSpPr>
            <a:spLocks noChangeShapeType="1"/>
          </p:cNvSpPr>
          <p:nvPr/>
        </p:nvSpPr>
        <p:spPr bwMode="auto">
          <a:xfrm flipH="1" flipV="1">
            <a:off x="598311" y="2540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609600" y="2667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Arc 7"/>
          <p:cNvSpPr>
            <a:spLocks/>
          </p:cNvSpPr>
          <p:nvPr/>
        </p:nvSpPr>
        <p:spPr bwMode="auto">
          <a:xfrm>
            <a:off x="5689600" y="2806700"/>
            <a:ext cx="1456267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Arc 8"/>
          <p:cNvSpPr>
            <a:spLocks/>
          </p:cNvSpPr>
          <p:nvPr/>
        </p:nvSpPr>
        <p:spPr bwMode="auto">
          <a:xfrm>
            <a:off x="7145867" y="1803400"/>
            <a:ext cx="1444978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689600" y="914400"/>
            <a:ext cx="2912533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5407378" y="269240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 sz="2800"/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8839201" y="163830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 sz="2800"/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5407378" y="2870200"/>
            <a:ext cx="153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 sz="2800"/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8861778" y="1879600"/>
            <a:ext cx="115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 sz="2800"/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5621867" y="5168900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 sz="2800"/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8523111" y="5194300"/>
            <a:ext cx="146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 sz="2800"/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6660445" y="5334000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x</a:t>
            </a:r>
            <a:endParaRPr lang="en-GB" sz="2800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6728178" y="5143500"/>
            <a:ext cx="1412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 rot="16200000">
            <a:off x="2748669" y="2686329"/>
            <a:ext cx="4024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/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6445956" y="5676900"/>
            <a:ext cx="1837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Geneva" charset="0"/>
              </a:rPr>
              <a:t>Composition</a:t>
            </a:r>
            <a:endParaRPr lang="en-GB"/>
          </a:p>
        </p:txBody>
      </p:sp>
      <p:sp>
        <p:nvSpPr>
          <p:cNvPr id="6164" name="Oval 20"/>
          <p:cNvSpPr>
            <a:spLocks noChangeArrowheads="1"/>
          </p:cNvSpPr>
          <p:nvPr/>
        </p:nvSpPr>
        <p:spPr bwMode="auto">
          <a:xfrm>
            <a:off x="5655733" y="2730500"/>
            <a:ext cx="101600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5" name="Oval 21"/>
          <p:cNvSpPr>
            <a:spLocks noChangeArrowheads="1"/>
          </p:cNvSpPr>
          <p:nvPr/>
        </p:nvSpPr>
        <p:spPr bwMode="auto">
          <a:xfrm>
            <a:off x="8534400" y="1689100"/>
            <a:ext cx="90311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6" name="Oval 22"/>
          <p:cNvSpPr>
            <a:spLocks noChangeArrowheads="1"/>
          </p:cNvSpPr>
          <p:nvPr/>
        </p:nvSpPr>
        <p:spPr bwMode="auto">
          <a:xfrm>
            <a:off x="6683022" y="4114800"/>
            <a:ext cx="128412" cy="1587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7" name="Oval 23"/>
          <p:cNvSpPr>
            <a:spLocks noChangeArrowheads="1"/>
          </p:cNvSpPr>
          <p:nvPr/>
        </p:nvSpPr>
        <p:spPr bwMode="auto">
          <a:xfrm>
            <a:off x="5644444" y="2336800"/>
            <a:ext cx="101600" cy="1397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181" name="Group 37"/>
          <p:cNvGrpSpPr>
            <a:grpSpLocks/>
          </p:cNvGrpSpPr>
          <p:nvPr/>
        </p:nvGrpSpPr>
        <p:grpSpPr bwMode="auto">
          <a:xfrm>
            <a:off x="6728178" y="4178300"/>
            <a:ext cx="11289" cy="952500"/>
            <a:chOff x="2936" y="2648"/>
            <a:chExt cx="8" cy="600"/>
          </a:xfrm>
        </p:grpSpPr>
        <p:sp>
          <p:nvSpPr>
            <p:cNvPr id="6168" name="Rectangle 24"/>
            <p:cNvSpPr>
              <a:spLocks noChangeArrowheads="1"/>
            </p:cNvSpPr>
            <p:nvPr/>
          </p:nvSpPr>
          <p:spPr bwMode="auto">
            <a:xfrm>
              <a:off x="2936" y="322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auto">
            <a:xfrm>
              <a:off x="2936" y="317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auto">
            <a:xfrm>
              <a:off x="2936" y="312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auto">
            <a:xfrm>
              <a:off x="2936" y="308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auto">
            <a:xfrm>
              <a:off x="2936" y="303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auto">
            <a:xfrm>
              <a:off x="2936" y="298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auto">
            <a:xfrm>
              <a:off x="2936" y="293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auto">
            <a:xfrm>
              <a:off x="2936" y="288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auto">
            <a:xfrm>
              <a:off x="2936" y="284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auto">
            <a:xfrm>
              <a:off x="2936" y="279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auto">
            <a:xfrm>
              <a:off x="2936" y="274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auto">
            <a:xfrm>
              <a:off x="2936" y="269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auto">
            <a:xfrm>
              <a:off x="2936" y="264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82" name="Rectangle 38"/>
          <p:cNvSpPr>
            <a:spLocks noChangeArrowheads="1"/>
          </p:cNvSpPr>
          <p:nvPr/>
        </p:nvSpPr>
        <p:spPr bwMode="auto">
          <a:xfrm>
            <a:off x="5283200" y="2717800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 sz="2800"/>
          </a:p>
        </p:txBody>
      </p:sp>
      <p:sp>
        <p:nvSpPr>
          <p:cNvPr id="6183" name="Rectangle 39"/>
          <p:cNvSpPr>
            <a:spLocks noChangeArrowheads="1"/>
          </p:cNvSpPr>
          <p:nvPr/>
        </p:nvSpPr>
        <p:spPr bwMode="auto">
          <a:xfrm>
            <a:off x="8715023" y="1689100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 sz="2800"/>
          </a:p>
        </p:txBody>
      </p:sp>
      <p:sp>
        <p:nvSpPr>
          <p:cNvPr id="6184" name="Rectangle 40"/>
          <p:cNvSpPr>
            <a:spLocks noChangeArrowheads="1"/>
          </p:cNvSpPr>
          <p:nvPr/>
        </p:nvSpPr>
        <p:spPr bwMode="auto">
          <a:xfrm>
            <a:off x="5159023" y="4051300"/>
            <a:ext cx="486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G{x}</a:t>
            </a:r>
            <a:endParaRPr lang="en-GB" sz="2800"/>
          </a:p>
        </p:txBody>
      </p:sp>
      <p:sp>
        <p:nvSpPr>
          <p:cNvPr id="6185" name="Line 41"/>
          <p:cNvSpPr>
            <a:spLocks noChangeShapeType="1"/>
          </p:cNvSpPr>
          <p:nvPr/>
        </p:nvSpPr>
        <p:spPr bwMode="auto">
          <a:xfrm flipV="1">
            <a:off x="5700889" y="1739900"/>
            <a:ext cx="2878667" cy="1041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6" name="Rectangle 42"/>
          <p:cNvSpPr>
            <a:spLocks noChangeArrowheads="1"/>
          </p:cNvSpPr>
          <p:nvPr/>
        </p:nvSpPr>
        <p:spPr bwMode="auto">
          <a:xfrm>
            <a:off x="6107289" y="1384300"/>
            <a:ext cx="12439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free energy of </a:t>
            </a:r>
            <a:endParaRPr lang="en-GB" sz="2800"/>
          </a:p>
        </p:txBody>
      </p:sp>
      <p:sp>
        <p:nvSpPr>
          <p:cNvPr id="6187" name="Rectangle 43"/>
          <p:cNvSpPr>
            <a:spLocks noChangeArrowheads="1"/>
          </p:cNvSpPr>
          <p:nvPr/>
        </p:nvSpPr>
        <p:spPr bwMode="auto">
          <a:xfrm>
            <a:off x="6107289" y="1625600"/>
            <a:ext cx="9522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mechanical </a:t>
            </a:r>
            <a:endParaRPr lang="en-GB" sz="2800"/>
          </a:p>
        </p:txBody>
      </p:sp>
      <p:sp>
        <p:nvSpPr>
          <p:cNvPr id="6188" name="Rectangle 44"/>
          <p:cNvSpPr>
            <a:spLocks noChangeArrowheads="1"/>
          </p:cNvSpPr>
          <p:nvPr/>
        </p:nvSpPr>
        <p:spPr bwMode="auto">
          <a:xfrm>
            <a:off x="6107289" y="1866900"/>
            <a:ext cx="6668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mixture</a:t>
            </a:r>
            <a:endParaRPr lang="en-GB" sz="2800"/>
          </a:p>
        </p:txBody>
      </p:sp>
      <p:grpSp>
        <p:nvGrpSpPr>
          <p:cNvPr id="6205" name="Group 61"/>
          <p:cNvGrpSpPr>
            <a:grpSpLocks/>
          </p:cNvGrpSpPr>
          <p:nvPr/>
        </p:nvGrpSpPr>
        <p:grpSpPr bwMode="auto">
          <a:xfrm>
            <a:off x="5689600" y="4165600"/>
            <a:ext cx="1038578" cy="12700"/>
            <a:chOff x="2200" y="2640"/>
            <a:chExt cx="736" cy="8"/>
          </a:xfrm>
        </p:grpSpPr>
        <p:sp>
          <p:nvSpPr>
            <p:cNvPr id="6189" name="Rectangle 45"/>
            <p:cNvSpPr>
              <a:spLocks noChangeArrowheads="1"/>
            </p:cNvSpPr>
            <p:nvPr/>
          </p:nvSpPr>
          <p:spPr bwMode="auto">
            <a:xfrm>
              <a:off x="2912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 bwMode="auto">
            <a:xfrm>
              <a:off x="2864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auto">
            <a:xfrm>
              <a:off x="2816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auto">
            <a:xfrm>
              <a:off x="2768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 bwMode="auto">
            <a:xfrm>
              <a:off x="2720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 bwMode="auto">
            <a:xfrm>
              <a:off x="2672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 bwMode="auto">
            <a:xfrm>
              <a:off x="2624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 bwMode="auto">
            <a:xfrm>
              <a:off x="2576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 bwMode="auto">
            <a:xfrm>
              <a:off x="2528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auto">
            <a:xfrm>
              <a:off x="2480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 bwMode="auto">
            <a:xfrm>
              <a:off x="2432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 bwMode="auto">
            <a:xfrm>
              <a:off x="2384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 bwMode="auto">
            <a:xfrm>
              <a:off x="2336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 bwMode="auto">
            <a:xfrm>
              <a:off x="2288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 bwMode="auto">
            <a:xfrm>
              <a:off x="2240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 bwMode="auto">
            <a:xfrm>
              <a:off x="2200" y="2640"/>
              <a:ext cx="1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06" name="Oval 62"/>
          <p:cNvSpPr>
            <a:spLocks noChangeArrowheads="1"/>
          </p:cNvSpPr>
          <p:nvPr/>
        </p:nvSpPr>
        <p:spPr bwMode="auto">
          <a:xfrm>
            <a:off x="6705600" y="2286000"/>
            <a:ext cx="128412" cy="1587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223" name="Group 79"/>
          <p:cNvGrpSpPr>
            <a:grpSpLocks/>
          </p:cNvGrpSpPr>
          <p:nvPr/>
        </p:nvGrpSpPr>
        <p:grpSpPr bwMode="auto">
          <a:xfrm>
            <a:off x="5689600" y="2400300"/>
            <a:ext cx="1038578" cy="12700"/>
            <a:chOff x="2200" y="1528"/>
            <a:chExt cx="736" cy="8"/>
          </a:xfrm>
        </p:grpSpPr>
        <p:sp>
          <p:nvSpPr>
            <p:cNvPr id="6207" name="Rectangle 63"/>
            <p:cNvSpPr>
              <a:spLocks noChangeArrowheads="1"/>
            </p:cNvSpPr>
            <p:nvPr/>
          </p:nvSpPr>
          <p:spPr bwMode="auto">
            <a:xfrm>
              <a:off x="291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 bwMode="auto">
            <a:xfrm>
              <a:off x="286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Rectangle 65"/>
            <p:cNvSpPr>
              <a:spLocks noChangeArrowheads="1"/>
            </p:cNvSpPr>
            <p:nvPr/>
          </p:nvSpPr>
          <p:spPr bwMode="auto">
            <a:xfrm>
              <a:off x="281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Rectangle 66"/>
            <p:cNvSpPr>
              <a:spLocks noChangeArrowheads="1"/>
            </p:cNvSpPr>
            <p:nvPr/>
          </p:nvSpPr>
          <p:spPr bwMode="auto">
            <a:xfrm>
              <a:off x="276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1" name="Rectangle 67"/>
            <p:cNvSpPr>
              <a:spLocks noChangeArrowheads="1"/>
            </p:cNvSpPr>
            <p:nvPr/>
          </p:nvSpPr>
          <p:spPr bwMode="auto">
            <a:xfrm>
              <a:off x="272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Rectangle 68"/>
            <p:cNvSpPr>
              <a:spLocks noChangeArrowheads="1"/>
            </p:cNvSpPr>
            <p:nvPr/>
          </p:nvSpPr>
          <p:spPr bwMode="auto">
            <a:xfrm>
              <a:off x="267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Rectangle 69"/>
            <p:cNvSpPr>
              <a:spLocks noChangeArrowheads="1"/>
            </p:cNvSpPr>
            <p:nvPr/>
          </p:nvSpPr>
          <p:spPr bwMode="auto">
            <a:xfrm>
              <a:off x="262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Rectangle 70"/>
            <p:cNvSpPr>
              <a:spLocks noChangeArrowheads="1"/>
            </p:cNvSpPr>
            <p:nvPr/>
          </p:nvSpPr>
          <p:spPr bwMode="auto">
            <a:xfrm>
              <a:off x="257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Rectangle 71"/>
            <p:cNvSpPr>
              <a:spLocks noChangeArrowheads="1"/>
            </p:cNvSpPr>
            <p:nvPr/>
          </p:nvSpPr>
          <p:spPr bwMode="auto">
            <a:xfrm>
              <a:off x="252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Rectangle 72"/>
            <p:cNvSpPr>
              <a:spLocks noChangeArrowheads="1"/>
            </p:cNvSpPr>
            <p:nvPr/>
          </p:nvSpPr>
          <p:spPr bwMode="auto">
            <a:xfrm>
              <a:off x="248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Rectangle 73"/>
            <p:cNvSpPr>
              <a:spLocks noChangeArrowheads="1"/>
            </p:cNvSpPr>
            <p:nvPr/>
          </p:nvSpPr>
          <p:spPr bwMode="auto">
            <a:xfrm>
              <a:off x="243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Rectangle 74"/>
            <p:cNvSpPr>
              <a:spLocks noChangeArrowheads="1"/>
            </p:cNvSpPr>
            <p:nvPr/>
          </p:nvSpPr>
          <p:spPr bwMode="auto">
            <a:xfrm>
              <a:off x="238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Rectangle 75"/>
            <p:cNvSpPr>
              <a:spLocks noChangeArrowheads="1"/>
            </p:cNvSpPr>
            <p:nvPr/>
          </p:nvSpPr>
          <p:spPr bwMode="auto">
            <a:xfrm>
              <a:off x="233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0" name="Rectangle 76"/>
            <p:cNvSpPr>
              <a:spLocks noChangeArrowheads="1"/>
            </p:cNvSpPr>
            <p:nvPr/>
          </p:nvSpPr>
          <p:spPr bwMode="auto">
            <a:xfrm>
              <a:off x="228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1" name="Rectangle 77"/>
            <p:cNvSpPr>
              <a:spLocks noChangeArrowheads="1"/>
            </p:cNvSpPr>
            <p:nvPr/>
          </p:nvSpPr>
          <p:spPr bwMode="auto">
            <a:xfrm>
              <a:off x="224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2" name="Rectangle 78"/>
            <p:cNvSpPr>
              <a:spLocks noChangeArrowheads="1"/>
            </p:cNvSpPr>
            <p:nvPr/>
          </p:nvSpPr>
          <p:spPr bwMode="auto">
            <a:xfrm>
              <a:off x="2200" y="1528"/>
              <a:ext cx="1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24" name="Rectangle 80"/>
          <p:cNvSpPr>
            <a:spLocks noChangeArrowheads="1"/>
          </p:cNvSpPr>
          <p:nvPr/>
        </p:nvSpPr>
        <p:spPr bwMode="auto">
          <a:xfrm>
            <a:off x="6829778" y="3124200"/>
            <a:ext cx="3334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∆G</a:t>
            </a:r>
            <a:endParaRPr lang="en-GB" sz="2800"/>
          </a:p>
        </p:txBody>
      </p:sp>
      <p:sp>
        <p:nvSpPr>
          <p:cNvPr id="6225" name="Rectangle 81"/>
          <p:cNvSpPr>
            <a:spLocks noChangeArrowheads="1"/>
          </p:cNvSpPr>
          <p:nvPr/>
        </p:nvSpPr>
        <p:spPr bwMode="auto">
          <a:xfrm>
            <a:off x="7157155" y="3251200"/>
            <a:ext cx="1414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M</a:t>
            </a:r>
            <a:endParaRPr lang="en-GB" sz="2800"/>
          </a:p>
        </p:txBody>
      </p:sp>
      <p:grpSp>
        <p:nvGrpSpPr>
          <p:cNvPr id="6231" name="Group 87"/>
          <p:cNvGrpSpPr>
            <a:grpSpLocks/>
          </p:cNvGrpSpPr>
          <p:nvPr/>
        </p:nvGrpSpPr>
        <p:grpSpPr bwMode="auto">
          <a:xfrm>
            <a:off x="7258756" y="1778000"/>
            <a:ext cx="214489" cy="355600"/>
            <a:chOff x="3312" y="1136"/>
            <a:chExt cx="152" cy="224"/>
          </a:xfrm>
        </p:grpSpPr>
        <p:sp>
          <p:nvSpPr>
            <p:cNvPr id="6229" name="Freeform 85"/>
            <p:cNvSpPr>
              <a:spLocks/>
            </p:cNvSpPr>
            <p:nvPr/>
          </p:nvSpPr>
          <p:spPr bwMode="auto">
            <a:xfrm>
              <a:off x="3312" y="1136"/>
              <a:ext cx="152" cy="224"/>
            </a:xfrm>
            <a:custGeom>
              <a:avLst/>
              <a:gdLst>
                <a:gd name="T0" fmla="*/ 0 w 152"/>
                <a:gd name="T1" fmla="*/ 0 h 224"/>
                <a:gd name="T2" fmla="*/ 152 w 152"/>
                <a:gd name="T3" fmla="*/ 224 h 224"/>
                <a:gd name="T4" fmla="*/ 88 w 152"/>
                <a:gd name="T5" fmla="*/ 17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24">
                  <a:moveTo>
                    <a:pt x="0" y="0"/>
                  </a:moveTo>
                  <a:lnTo>
                    <a:pt x="152" y="224"/>
                  </a:lnTo>
                  <a:lnTo>
                    <a:pt x="88" y="1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Line 86"/>
            <p:cNvSpPr>
              <a:spLocks noChangeShapeType="1"/>
            </p:cNvSpPr>
            <p:nvPr/>
          </p:nvSpPr>
          <p:spPr bwMode="auto">
            <a:xfrm flipH="1" flipV="1">
              <a:off x="3448" y="1280"/>
              <a:ext cx="16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32" name="Rectangle 88"/>
          <p:cNvSpPr>
            <a:spLocks noChangeArrowheads="1"/>
          </p:cNvSpPr>
          <p:nvPr/>
        </p:nvSpPr>
        <p:spPr bwMode="auto">
          <a:xfrm>
            <a:off x="7428089" y="4533900"/>
            <a:ext cx="10130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free energy </a:t>
            </a:r>
            <a:endParaRPr lang="en-GB" sz="2800"/>
          </a:p>
        </p:txBody>
      </p:sp>
      <p:sp>
        <p:nvSpPr>
          <p:cNvPr id="6233" name="Rectangle 89"/>
          <p:cNvSpPr>
            <a:spLocks noChangeArrowheads="1"/>
          </p:cNvSpPr>
          <p:nvPr/>
        </p:nvSpPr>
        <p:spPr bwMode="auto">
          <a:xfrm>
            <a:off x="7428089" y="4775200"/>
            <a:ext cx="9233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of solution</a:t>
            </a:r>
            <a:endParaRPr lang="en-GB" sz="2800"/>
          </a:p>
        </p:txBody>
      </p:sp>
      <p:grpSp>
        <p:nvGrpSpPr>
          <p:cNvPr id="6236" name="Group 92"/>
          <p:cNvGrpSpPr>
            <a:grpSpLocks/>
          </p:cNvGrpSpPr>
          <p:nvPr/>
        </p:nvGrpSpPr>
        <p:grpSpPr bwMode="auto">
          <a:xfrm>
            <a:off x="7879644" y="3924300"/>
            <a:ext cx="146756" cy="609600"/>
            <a:chOff x="3752" y="2488"/>
            <a:chExt cx="104" cy="384"/>
          </a:xfrm>
        </p:grpSpPr>
        <p:sp>
          <p:nvSpPr>
            <p:cNvPr id="6234" name="Freeform 90"/>
            <p:cNvSpPr>
              <a:spLocks/>
            </p:cNvSpPr>
            <p:nvPr/>
          </p:nvSpPr>
          <p:spPr bwMode="auto">
            <a:xfrm>
              <a:off x="3760" y="2488"/>
              <a:ext cx="96" cy="384"/>
            </a:xfrm>
            <a:custGeom>
              <a:avLst/>
              <a:gdLst>
                <a:gd name="T0" fmla="*/ 96 w 96"/>
                <a:gd name="T1" fmla="*/ 384 h 384"/>
                <a:gd name="T2" fmla="*/ 0 w 96"/>
                <a:gd name="T3" fmla="*/ 0 h 384"/>
                <a:gd name="T4" fmla="*/ 48 w 96"/>
                <a:gd name="T5" fmla="*/ 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384">
                  <a:moveTo>
                    <a:pt x="96" y="384"/>
                  </a:moveTo>
                  <a:lnTo>
                    <a:pt x="0" y="0"/>
                  </a:lnTo>
                  <a:lnTo>
                    <a:pt x="48" y="6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Line 91"/>
            <p:cNvSpPr>
              <a:spLocks noChangeShapeType="1"/>
            </p:cNvSpPr>
            <p:nvPr/>
          </p:nvSpPr>
          <p:spPr bwMode="auto">
            <a:xfrm flipH="1">
              <a:off x="3752" y="2488"/>
              <a:ext cx="8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39" name="Group 95"/>
          <p:cNvGrpSpPr>
            <a:grpSpLocks/>
          </p:cNvGrpSpPr>
          <p:nvPr/>
        </p:nvGrpSpPr>
        <p:grpSpPr bwMode="auto">
          <a:xfrm>
            <a:off x="6705600" y="2590800"/>
            <a:ext cx="67733" cy="1371600"/>
            <a:chOff x="2904" y="1544"/>
            <a:chExt cx="64" cy="1080"/>
          </a:xfrm>
        </p:grpSpPr>
        <p:sp>
          <p:nvSpPr>
            <p:cNvPr id="6237" name="Freeform 93"/>
            <p:cNvSpPr>
              <a:spLocks/>
            </p:cNvSpPr>
            <p:nvPr/>
          </p:nvSpPr>
          <p:spPr bwMode="auto">
            <a:xfrm>
              <a:off x="2904" y="1544"/>
              <a:ext cx="32" cy="1080"/>
            </a:xfrm>
            <a:custGeom>
              <a:avLst/>
              <a:gdLst>
                <a:gd name="T0" fmla="*/ 32 w 32"/>
                <a:gd name="T1" fmla="*/ 0 h 1080"/>
                <a:gd name="T2" fmla="*/ 32 w 32"/>
                <a:gd name="T3" fmla="*/ 1080 h 1080"/>
                <a:gd name="T4" fmla="*/ 0 w 32"/>
                <a:gd name="T5" fmla="*/ 100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080">
                  <a:moveTo>
                    <a:pt x="32" y="0"/>
                  </a:moveTo>
                  <a:lnTo>
                    <a:pt x="32" y="1080"/>
                  </a:lnTo>
                  <a:lnTo>
                    <a:pt x="0" y="1000"/>
                  </a:lnTo>
                </a:path>
              </a:pathLst>
            </a:custGeom>
            <a:noFill/>
            <a:ln w="38100">
              <a:solidFill>
                <a:srgbClr val="0033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8" name="Line 94"/>
            <p:cNvSpPr>
              <a:spLocks noChangeShapeType="1"/>
            </p:cNvSpPr>
            <p:nvPr/>
          </p:nvSpPr>
          <p:spPr bwMode="auto">
            <a:xfrm flipV="1">
              <a:off x="2936" y="2544"/>
              <a:ext cx="32" cy="8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1" name="Rectangle 97"/>
          <p:cNvSpPr>
            <a:spLocks noChangeArrowheads="1"/>
          </p:cNvSpPr>
          <p:nvPr/>
        </p:nvSpPr>
        <p:spPr bwMode="auto">
          <a:xfrm>
            <a:off x="5271912" y="2260600"/>
            <a:ext cx="2728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Geneva" charset="0"/>
              </a:rPr>
              <a:t>G*</a:t>
            </a:r>
            <a:endParaRPr lang="en-GB" sz="2800" dirty="0"/>
          </a:p>
        </p:txBody>
      </p:sp>
      <p:pic>
        <p:nvPicPr>
          <p:cNvPr id="6243" name="Picture 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2057400"/>
            <a:ext cx="383822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4" name="Picture 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7" y="5029200"/>
            <a:ext cx="2551289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5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14788"/>
            <a:ext cx="936978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6" name="Picture 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4" y="304800"/>
            <a:ext cx="24045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7" name="Picture 1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5181600"/>
            <a:ext cx="130951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8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44801" y="304800"/>
            <a:ext cx="3852333" cy="1143000"/>
          </a:xfrm>
        </p:spPr>
        <p:txBody>
          <a:bodyPr/>
          <a:lstStyle/>
          <a:p>
            <a:r>
              <a:rPr lang="en-GB" sz="8800"/>
              <a:t>Entropy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 flipV="1">
            <a:off x="513644" y="-4826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 flipV="1">
            <a:off x="513644" y="-48260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Rectangle 6" descr="5%"/>
          <p:cNvSpPr>
            <a:spLocks noChangeArrowheads="1"/>
          </p:cNvSpPr>
          <p:nvPr/>
        </p:nvSpPr>
        <p:spPr bwMode="auto">
          <a:xfrm>
            <a:off x="2624667" y="4292600"/>
            <a:ext cx="4583289" cy="1714500"/>
          </a:xfrm>
          <a:prstGeom prst="rect">
            <a:avLst/>
          </a:prstGeom>
          <a:pattFill prst="pct5">
            <a:fgClr>
              <a:srgbClr val="FF0000"/>
            </a:fgClr>
            <a:bgClr>
              <a:srgbClr val="FFFFFF"/>
            </a:bgClr>
          </a:patt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" name="Rectangle 8" descr="70%"/>
          <p:cNvSpPr>
            <a:spLocks noChangeArrowheads="1"/>
          </p:cNvSpPr>
          <p:nvPr/>
        </p:nvSpPr>
        <p:spPr bwMode="auto">
          <a:xfrm>
            <a:off x="2641600" y="1981200"/>
            <a:ext cx="2173111" cy="1752600"/>
          </a:xfrm>
          <a:prstGeom prst="rect">
            <a:avLst/>
          </a:prstGeom>
          <a:pattFill prst="pct70">
            <a:fgClr>
              <a:srgbClr val="FF00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437467" y="2578100"/>
            <a:ext cx="2180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Monaco" charset="0"/>
              </a:rPr>
              <a:t>P</a:t>
            </a:r>
            <a:endParaRPr lang="en-GB" sz="240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641600" y="1981200"/>
            <a:ext cx="4577644" cy="1765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4159956" y="5067300"/>
            <a:ext cx="10773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Monaco" charset="0"/>
              </a:rPr>
              <a:t>P / 2</a:t>
            </a:r>
            <a:endParaRPr lang="en-GB" sz="2400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1981200" y="8521701"/>
            <a:ext cx="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 sz="2400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809067" y="1981200"/>
            <a:ext cx="24384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1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1"/>
          <p:cNvSpPr>
            <a:spLocks noChangeShapeType="1"/>
          </p:cNvSpPr>
          <p:nvPr/>
        </p:nvSpPr>
        <p:spPr bwMode="auto">
          <a:xfrm rot="10800000">
            <a:off x="-383822" y="-863600"/>
            <a:ext cx="11289" cy="127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 rot="10800000">
            <a:off x="-383822" y="-863600"/>
            <a:ext cx="11289" cy="127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1016000" y="152400"/>
            <a:ext cx="1546578" cy="14351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2957689" y="177800"/>
            <a:ext cx="970844" cy="14097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4" name="Rectangle 6"/>
          <p:cNvSpPr>
            <a:spLocks/>
          </p:cNvSpPr>
          <p:nvPr/>
        </p:nvSpPr>
        <p:spPr bwMode="auto">
          <a:xfrm>
            <a:off x="2630311" y="520700"/>
            <a:ext cx="3077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Geneva" charset="0"/>
                <a:ea typeface="ＭＳ Ｐゴシック" charset="0"/>
                <a:cs typeface="Geneva" charset="0"/>
                <a:sym typeface="Geneva" charset="0"/>
              </a:rPr>
              <a:t>+</a:t>
            </a:r>
          </a:p>
        </p:txBody>
      </p:sp>
      <p:sp>
        <p:nvSpPr>
          <p:cNvPr id="17415" name="Rectangle 7"/>
          <p:cNvSpPr>
            <a:spLocks/>
          </p:cNvSpPr>
          <p:nvPr/>
        </p:nvSpPr>
        <p:spPr bwMode="auto">
          <a:xfrm>
            <a:off x="4075289" y="520700"/>
            <a:ext cx="3077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Geneva" charset="0"/>
                <a:ea typeface="ＭＳ Ｐゴシック" charset="0"/>
                <a:cs typeface="Geneva" charset="0"/>
                <a:sym typeface="Geneva" charset="0"/>
              </a:rPr>
              <a:t>=</a:t>
            </a:r>
          </a:p>
        </p:txBody>
      </p:sp>
      <p:sp>
        <p:nvSpPr>
          <p:cNvPr id="17416" name="Rectangle 8"/>
          <p:cNvSpPr>
            <a:spLocks/>
          </p:cNvSpPr>
          <p:nvPr/>
        </p:nvSpPr>
        <p:spPr bwMode="auto">
          <a:xfrm>
            <a:off x="1001889" y="5194300"/>
            <a:ext cx="2506133" cy="1409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7" name="Rectangle 9"/>
          <p:cNvSpPr>
            <a:spLocks/>
          </p:cNvSpPr>
          <p:nvPr/>
        </p:nvSpPr>
        <p:spPr bwMode="auto">
          <a:xfrm>
            <a:off x="4425244" y="165100"/>
            <a:ext cx="1546578" cy="14351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8" name="Rectangle 10"/>
          <p:cNvSpPr>
            <a:spLocks/>
          </p:cNvSpPr>
          <p:nvPr/>
        </p:nvSpPr>
        <p:spPr bwMode="auto">
          <a:xfrm>
            <a:off x="5971822" y="177800"/>
            <a:ext cx="970844" cy="1422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9" name="Rectangle 11"/>
          <p:cNvSpPr>
            <a:spLocks/>
          </p:cNvSpPr>
          <p:nvPr/>
        </p:nvSpPr>
        <p:spPr bwMode="auto">
          <a:xfrm>
            <a:off x="4425244" y="2133600"/>
            <a:ext cx="1557867" cy="14351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0" name="Rectangle 12"/>
          <p:cNvSpPr>
            <a:spLocks/>
          </p:cNvSpPr>
          <p:nvPr/>
        </p:nvSpPr>
        <p:spPr bwMode="auto">
          <a:xfrm>
            <a:off x="5971822" y="2133600"/>
            <a:ext cx="970844" cy="1435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1" name="Rectangle 13"/>
          <p:cNvSpPr>
            <a:spLocks/>
          </p:cNvSpPr>
          <p:nvPr/>
        </p:nvSpPr>
        <p:spPr bwMode="auto">
          <a:xfrm>
            <a:off x="4425245" y="2133600"/>
            <a:ext cx="790222" cy="7493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2" name="Rectangle 14"/>
          <p:cNvSpPr>
            <a:spLocks/>
          </p:cNvSpPr>
          <p:nvPr/>
        </p:nvSpPr>
        <p:spPr bwMode="auto">
          <a:xfrm>
            <a:off x="5204178" y="2870200"/>
            <a:ext cx="778933" cy="6985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3" name="Rectangle 15"/>
          <p:cNvSpPr>
            <a:spLocks/>
          </p:cNvSpPr>
          <p:nvPr/>
        </p:nvSpPr>
        <p:spPr bwMode="auto">
          <a:xfrm>
            <a:off x="5971822" y="2133600"/>
            <a:ext cx="790222" cy="7493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4" name="Rectangle 16"/>
          <p:cNvSpPr>
            <a:spLocks/>
          </p:cNvSpPr>
          <p:nvPr/>
        </p:nvSpPr>
        <p:spPr bwMode="auto">
          <a:xfrm>
            <a:off x="5971822" y="2882900"/>
            <a:ext cx="790222" cy="6985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5" name="Rectangle 17"/>
          <p:cNvSpPr>
            <a:spLocks/>
          </p:cNvSpPr>
          <p:nvPr/>
        </p:nvSpPr>
        <p:spPr bwMode="auto">
          <a:xfrm>
            <a:off x="1069622" y="2603500"/>
            <a:ext cx="2517422" cy="14478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6" name="Rectangle 18"/>
          <p:cNvSpPr>
            <a:spLocks/>
          </p:cNvSpPr>
          <p:nvPr/>
        </p:nvSpPr>
        <p:spPr bwMode="auto">
          <a:xfrm>
            <a:off x="1069622" y="26035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7" name="Rectangle 19"/>
          <p:cNvSpPr>
            <a:spLocks/>
          </p:cNvSpPr>
          <p:nvPr/>
        </p:nvSpPr>
        <p:spPr bwMode="auto">
          <a:xfrm>
            <a:off x="1193800" y="3467100"/>
            <a:ext cx="474133" cy="419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8" name="Rectangle 20"/>
          <p:cNvSpPr>
            <a:spLocks/>
          </p:cNvSpPr>
          <p:nvPr/>
        </p:nvSpPr>
        <p:spPr bwMode="auto">
          <a:xfrm>
            <a:off x="2864555" y="27813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9" name="Rectangle 21"/>
          <p:cNvSpPr>
            <a:spLocks/>
          </p:cNvSpPr>
          <p:nvPr/>
        </p:nvSpPr>
        <p:spPr bwMode="auto">
          <a:xfrm>
            <a:off x="2142067" y="33528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0" name="Rectangle 22"/>
          <p:cNvSpPr>
            <a:spLocks/>
          </p:cNvSpPr>
          <p:nvPr/>
        </p:nvSpPr>
        <p:spPr bwMode="auto">
          <a:xfrm>
            <a:off x="2966155" y="3454400"/>
            <a:ext cx="440267" cy="406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1" name="Rectangle 23"/>
          <p:cNvSpPr>
            <a:spLocks/>
          </p:cNvSpPr>
          <p:nvPr/>
        </p:nvSpPr>
        <p:spPr bwMode="auto">
          <a:xfrm>
            <a:off x="4659489" y="4279900"/>
            <a:ext cx="2517422" cy="14478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2" name="Rectangle 24"/>
          <p:cNvSpPr>
            <a:spLocks/>
          </p:cNvSpPr>
          <p:nvPr/>
        </p:nvSpPr>
        <p:spPr bwMode="auto">
          <a:xfrm>
            <a:off x="4693356" y="43815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3" name="Rectangle 25"/>
          <p:cNvSpPr>
            <a:spLocks/>
          </p:cNvSpPr>
          <p:nvPr/>
        </p:nvSpPr>
        <p:spPr bwMode="auto">
          <a:xfrm>
            <a:off x="6183489" y="44323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4" name="Rectangle 26"/>
          <p:cNvSpPr>
            <a:spLocks/>
          </p:cNvSpPr>
          <p:nvPr/>
        </p:nvSpPr>
        <p:spPr bwMode="auto">
          <a:xfrm>
            <a:off x="5427133" y="51435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5" name="Rectangle 27"/>
          <p:cNvSpPr>
            <a:spLocks/>
          </p:cNvSpPr>
          <p:nvPr/>
        </p:nvSpPr>
        <p:spPr bwMode="auto">
          <a:xfrm>
            <a:off x="6104467" y="48641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6" name="Rectangle 28"/>
          <p:cNvSpPr>
            <a:spLocks/>
          </p:cNvSpPr>
          <p:nvPr/>
        </p:nvSpPr>
        <p:spPr bwMode="auto">
          <a:xfrm>
            <a:off x="5799667" y="54229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7" name="Rectangle 29"/>
          <p:cNvSpPr>
            <a:spLocks/>
          </p:cNvSpPr>
          <p:nvPr/>
        </p:nvSpPr>
        <p:spPr bwMode="auto">
          <a:xfrm>
            <a:off x="6544733" y="50419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8" name="Rectangle 30"/>
          <p:cNvSpPr>
            <a:spLocks/>
          </p:cNvSpPr>
          <p:nvPr/>
        </p:nvSpPr>
        <p:spPr bwMode="auto">
          <a:xfrm>
            <a:off x="5754511" y="46990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9" name="Rectangle 31"/>
          <p:cNvSpPr>
            <a:spLocks/>
          </p:cNvSpPr>
          <p:nvPr/>
        </p:nvSpPr>
        <p:spPr bwMode="auto">
          <a:xfrm>
            <a:off x="4817533" y="50927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0" name="Rectangle 32"/>
          <p:cNvSpPr>
            <a:spLocks/>
          </p:cNvSpPr>
          <p:nvPr/>
        </p:nvSpPr>
        <p:spPr bwMode="auto">
          <a:xfrm>
            <a:off x="6804378" y="44323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1" name="Rectangle 33"/>
          <p:cNvSpPr>
            <a:spLocks/>
          </p:cNvSpPr>
          <p:nvPr/>
        </p:nvSpPr>
        <p:spPr bwMode="auto">
          <a:xfrm>
            <a:off x="5065889" y="52832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2" name="Rectangle 34"/>
          <p:cNvSpPr>
            <a:spLocks/>
          </p:cNvSpPr>
          <p:nvPr/>
        </p:nvSpPr>
        <p:spPr bwMode="auto">
          <a:xfrm>
            <a:off x="6488289" y="47117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3" name="Rectangle 35"/>
          <p:cNvSpPr>
            <a:spLocks/>
          </p:cNvSpPr>
          <p:nvPr/>
        </p:nvSpPr>
        <p:spPr bwMode="auto">
          <a:xfrm>
            <a:off x="5325533" y="45466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4" name="Rectangle 36"/>
          <p:cNvSpPr>
            <a:spLocks/>
          </p:cNvSpPr>
          <p:nvPr/>
        </p:nvSpPr>
        <p:spPr bwMode="auto">
          <a:xfrm>
            <a:off x="1950156" y="2819400"/>
            <a:ext cx="214489" cy="381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5" name="Rectangle 37"/>
          <p:cNvSpPr>
            <a:spLocks/>
          </p:cNvSpPr>
          <p:nvPr/>
        </p:nvSpPr>
        <p:spPr bwMode="auto">
          <a:xfrm>
            <a:off x="2638778" y="3543300"/>
            <a:ext cx="214489" cy="381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6" name="Rectangle 38"/>
          <p:cNvSpPr>
            <a:spLocks/>
          </p:cNvSpPr>
          <p:nvPr/>
        </p:nvSpPr>
        <p:spPr bwMode="auto">
          <a:xfrm>
            <a:off x="6951133" y="55118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7" name="Rectangle 39"/>
          <p:cNvSpPr>
            <a:spLocks/>
          </p:cNvSpPr>
          <p:nvPr/>
        </p:nvSpPr>
        <p:spPr bwMode="auto">
          <a:xfrm>
            <a:off x="6397978" y="52705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8" name="Rectangle 40"/>
          <p:cNvSpPr>
            <a:spLocks/>
          </p:cNvSpPr>
          <p:nvPr/>
        </p:nvSpPr>
        <p:spPr bwMode="auto">
          <a:xfrm>
            <a:off x="6048022" y="50800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9" name="Rectangle 41"/>
          <p:cNvSpPr>
            <a:spLocks/>
          </p:cNvSpPr>
          <p:nvPr/>
        </p:nvSpPr>
        <p:spPr bwMode="auto">
          <a:xfrm>
            <a:off x="4975578" y="4686300"/>
            <a:ext cx="214489" cy="203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7450" name="Group 42"/>
          <p:cNvGrpSpPr>
            <a:grpSpLocks/>
          </p:cNvGrpSpPr>
          <p:nvPr/>
        </p:nvGrpSpPr>
        <p:grpSpPr bwMode="auto">
          <a:xfrm>
            <a:off x="5542844" y="1701800"/>
            <a:ext cx="112889" cy="317500"/>
            <a:chOff x="0" y="0"/>
            <a:chExt cx="80" cy="200"/>
          </a:xfrm>
        </p:grpSpPr>
        <p:sp>
          <p:nvSpPr>
            <p:cNvPr id="17451" name="Line 43"/>
            <p:cNvSpPr>
              <a:spLocks noChangeShapeType="1"/>
            </p:cNvSpPr>
            <p:nvPr/>
          </p:nvSpPr>
          <p:spPr bwMode="auto">
            <a:xfrm>
              <a:off x="40" y="0"/>
              <a:ext cx="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AutoShape 44"/>
            <p:cNvSpPr>
              <a:spLocks/>
            </p:cNvSpPr>
            <p:nvPr/>
          </p:nvSpPr>
          <p:spPr bwMode="auto">
            <a:xfrm>
              <a:off x="0" y="104"/>
              <a:ext cx="80" cy="9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0" y="0"/>
                  </a:lnTo>
                  <a:lnTo>
                    <a:pt x="10800" y="21600"/>
                  </a:lnTo>
                  <a:lnTo>
                    <a:pt x="21600" y="0"/>
                  </a:lnTo>
                  <a:lnTo>
                    <a:pt x="10800" y="0"/>
                  </a:lnTo>
                  <a:close/>
                  <a:moveTo>
                    <a:pt x="10800" y="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3" name="Group 45"/>
          <p:cNvGrpSpPr>
            <a:grpSpLocks/>
          </p:cNvGrpSpPr>
          <p:nvPr/>
        </p:nvGrpSpPr>
        <p:grpSpPr bwMode="auto">
          <a:xfrm>
            <a:off x="3778955" y="2832100"/>
            <a:ext cx="440267" cy="330200"/>
            <a:chOff x="0" y="0"/>
            <a:chExt cx="312" cy="208"/>
          </a:xfrm>
        </p:grpSpPr>
        <p:sp>
          <p:nvSpPr>
            <p:cNvPr id="17454" name="Line 46"/>
            <p:cNvSpPr>
              <a:spLocks noChangeShapeType="1"/>
            </p:cNvSpPr>
            <p:nvPr/>
          </p:nvSpPr>
          <p:spPr bwMode="auto">
            <a:xfrm flipH="1">
              <a:off x="79" y="0"/>
              <a:ext cx="233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5" name="AutoShape 47"/>
            <p:cNvSpPr>
              <a:spLocks/>
            </p:cNvSpPr>
            <p:nvPr/>
          </p:nvSpPr>
          <p:spPr bwMode="auto">
            <a:xfrm>
              <a:off x="0" y="120"/>
              <a:ext cx="104" cy="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615" y="7855"/>
                  </a:moveTo>
                  <a:lnTo>
                    <a:pt x="11631" y="0"/>
                  </a:lnTo>
                  <a:lnTo>
                    <a:pt x="0" y="21600"/>
                  </a:lnTo>
                  <a:lnTo>
                    <a:pt x="21600" y="17673"/>
                  </a:lnTo>
                  <a:lnTo>
                    <a:pt x="16615" y="7855"/>
                  </a:lnTo>
                  <a:close/>
                  <a:moveTo>
                    <a:pt x="16615" y="7855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6" name="Group 48"/>
          <p:cNvGrpSpPr>
            <a:grpSpLocks/>
          </p:cNvGrpSpPr>
          <p:nvPr/>
        </p:nvGrpSpPr>
        <p:grpSpPr bwMode="auto">
          <a:xfrm>
            <a:off x="3778956" y="4127500"/>
            <a:ext cx="688622" cy="520700"/>
            <a:chOff x="0" y="0"/>
            <a:chExt cx="488" cy="328"/>
          </a:xfrm>
        </p:grpSpPr>
        <p:sp>
          <p:nvSpPr>
            <p:cNvPr id="17457" name="Line 49"/>
            <p:cNvSpPr>
              <a:spLocks noChangeShapeType="1"/>
            </p:cNvSpPr>
            <p:nvPr/>
          </p:nvSpPr>
          <p:spPr bwMode="auto">
            <a:xfrm>
              <a:off x="0" y="0"/>
              <a:ext cx="408" cy="2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8" name="AutoShape 50"/>
            <p:cNvSpPr>
              <a:spLocks/>
            </p:cNvSpPr>
            <p:nvPr/>
          </p:nvSpPr>
          <p:spPr bwMode="auto">
            <a:xfrm>
              <a:off x="384" y="240"/>
              <a:ext cx="104" cy="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985" y="7855"/>
                  </a:moveTo>
                  <a:lnTo>
                    <a:pt x="0" y="17673"/>
                  </a:lnTo>
                  <a:lnTo>
                    <a:pt x="21600" y="21600"/>
                  </a:lnTo>
                  <a:lnTo>
                    <a:pt x="9969" y="0"/>
                  </a:lnTo>
                  <a:lnTo>
                    <a:pt x="4985" y="7855"/>
                  </a:lnTo>
                  <a:close/>
                  <a:moveTo>
                    <a:pt x="4985" y="7855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9" name="Group 51"/>
          <p:cNvGrpSpPr>
            <a:grpSpLocks/>
          </p:cNvGrpSpPr>
          <p:nvPr/>
        </p:nvGrpSpPr>
        <p:grpSpPr bwMode="auto">
          <a:xfrm>
            <a:off x="3846689" y="5346700"/>
            <a:ext cx="417689" cy="546100"/>
            <a:chOff x="0" y="0"/>
            <a:chExt cx="295" cy="344"/>
          </a:xfrm>
        </p:grpSpPr>
        <p:sp>
          <p:nvSpPr>
            <p:cNvPr id="17460" name="Line 52"/>
            <p:cNvSpPr>
              <a:spLocks noChangeShapeType="1"/>
            </p:cNvSpPr>
            <p:nvPr/>
          </p:nvSpPr>
          <p:spPr bwMode="auto">
            <a:xfrm flipH="1">
              <a:off x="63" y="0"/>
              <a:ext cx="232" cy="2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1" name="AutoShape 53"/>
            <p:cNvSpPr>
              <a:spLocks/>
            </p:cNvSpPr>
            <p:nvPr/>
          </p:nvSpPr>
          <p:spPr bwMode="auto">
            <a:xfrm>
              <a:off x="0" y="240"/>
              <a:ext cx="96" cy="10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400" y="6646"/>
                  </a:moveTo>
                  <a:lnTo>
                    <a:pt x="7200" y="0"/>
                  </a:lnTo>
                  <a:lnTo>
                    <a:pt x="0" y="21600"/>
                  </a:lnTo>
                  <a:lnTo>
                    <a:pt x="21600" y="11631"/>
                  </a:lnTo>
                  <a:lnTo>
                    <a:pt x="14400" y="6646"/>
                  </a:lnTo>
                  <a:close/>
                  <a:moveTo>
                    <a:pt x="14400" y="6646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89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rect Access Storage 4"/>
          <p:cNvSpPr/>
          <p:nvPr/>
        </p:nvSpPr>
        <p:spPr>
          <a:xfrm>
            <a:off x="907110" y="712689"/>
            <a:ext cx="7736359" cy="4664864"/>
          </a:xfrm>
          <a:prstGeom prst="flowChartMagneticDrum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345"/>
          <a:stretch/>
        </p:blipFill>
        <p:spPr>
          <a:xfrm>
            <a:off x="842319" y="3841430"/>
            <a:ext cx="7838746" cy="167278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349775" y="1852988"/>
            <a:ext cx="323968" cy="1412418"/>
          </a:xfrm>
          <a:custGeom>
            <a:avLst/>
            <a:gdLst>
              <a:gd name="connsiteX0" fmla="*/ 0 w 323968"/>
              <a:gd name="connsiteY0" fmla="*/ 1412418 h 1412418"/>
              <a:gd name="connsiteX1" fmla="*/ 51835 w 323968"/>
              <a:gd name="connsiteY1" fmla="*/ 842268 h 1412418"/>
              <a:gd name="connsiteX2" fmla="*/ 142546 w 323968"/>
              <a:gd name="connsiteY2" fmla="*/ 440571 h 1412418"/>
              <a:gd name="connsiteX3" fmla="*/ 323968 w 323968"/>
              <a:gd name="connsiteY3" fmla="*/ 0 h 141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968" h="1412418">
                <a:moveTo>
                  <a:pt x="0" y="1412418"/>
                </a:moveTo>
                <a:cubicBezTo>
                  <a:pt x="14038" y="1208330"/>
                  <a:pt x="28077" y="1004242"/>
                  <a:pt x="51835" y="842268"/>
                </a:cubicBezTo>
                <a:cubicBezTo>
                  <a:pt x="75593" y="680294"/>
                  <a:pt x="97191" y="580949"/>
                  <a:pt x="142546" y="440571"/>
                </a:cubicBezTo>
                <a:cubicBezTo>
                  <a:pt x="187901" y="300193"/>
                  <a:pt x="323968" y="0"/>
                  <a:pt x="323968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flipH="1" flipV="1">
            <a:off x="7836923" y="3265406"/>
            <a:ext cx="323968" cy="1412418"/>
          </a:xfrm>
          <a:custGeom>
            <a:avLst/>
            <a:gdLst>
              <a:gd name="connsiteX0" fmla="*/ 0 w 323968"/>
              <a:gd name="connsiteY0" fmla="*/ 1412418 h 1412418"/>
              <a:gd name="connsiteX1" fmla="*/ 51835 w 323968"/>
              <a:gd name="connsiteY1" fmla="*/ 842268 h 1412418"/>
              <a:gd name="connsiteX2" fmla="*/ 142546 w 323968"/>
              <a:gd name="connsiteY2" fmla="*/ 440571 h 1412418"/>
              <a:gd name="connsiteX3" fmla="*/ 323968 w 323968"/>
              <a:gd name="connsiteY3" fmla="*/ 0 h 141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968" h="1412418">
                <a:moveTo>
                  <a:pt x="0" y="1412418"/>
                </a:moveTo>
                <a:cubicBezTo>
                  <a:pt x="14038" y="1208330"/>
                  <a:pt x="28077" y="1004242"/>
                  <a:pt x="51835" y="842268"/>
                </a:cubicBezTo>
                <a:cubicBezTo>
                  <a:pt x="75593" y="680294"/>
                  <a:pt x="97191" y="580949"/>
                  <a:pt x="142546" y="440571"/>
                </a:cubicBezTo>
                <a:cubicBezTo>
                  <a:pt x="187901" y="300193"/>
                  <a:pt x="323968" y="0"/>
                  <a:pt x="323968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53664" y="4596982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25003" y="3897253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83383" y="4464307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99759" y="3816409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89688" y="3558797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61027" y="2859068"/>
            <a:ext cx="858380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19407" y="3426122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38971" y="4287539"/>
            <a:ext cx="871339" cy="78057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3568" y="5949282"/>
            <a:ext cx="421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latin typeface="Arial"/>
                <a:cs typeface="Arial"/>
              </a:rPr>
              <a:t>mechanical alloying</a:t>
            </a:r>
            <a:endParaRPr lang="en-US" sz="36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77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028"/>
          <p:cNvSpPr txBox="1">
            <a:spLocks noChangeArrowheads="1"/>
          </p:cNvSpPr>
          <p:nvPr/>
        </p:nvSpPr>
        <p:spPr bwMode="auto">
          <a:xfrm>
            <a:off x="203200" y="152401"/>
            <a:ext cx="847325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b="0" dirty="0">
                <a:solidFill>
                  <a:srgbClr val="0000FF"/>
                </a:solidFill>
                <a:latin typeface="Arial"/>
                <a:cs typeface="Arial"/>
              </a:rPr>
              <a:t>For a random mixture, number of configurations given by:</a:t>
            </a:r>
          </a:p>
        </p:txBody>
      </p:sp>
      <p:pic>
        <p:nvPicPr>
          <p:cNvPr id="17415" name="Picture 1031" descr="&#10;new-18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1676400"/>
            <a:ext cx="8403167" cy="29845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1032" descr="&#10;new-19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67" y="5029200"/>
            <a:ext cx="5479345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2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1027"/>
          <p:cNvSpPr txBox="1">
            <a:spLocks noChangeArrowheads="1"/>
          </p:cNvSpPr>
          <p:nvPr/>
        </p:nvSpPr>
        <p:spPr bwMode="auto">
          <a:xfrm>
            <a:off x="683568" y="685800"/>
            <a:ext cx="748883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800" b="0" dirty="0">
                <a:latin typeface="Arial"/>
                <a:cs typeface="Arial"/>
              </a:rPr>
              <a:t>Boltzmann</a:t>
            </a:r>
          </a:p>
        </p:txBody>
      </p:sp>
      <p:pic>
        <p:nvPicPr>
          <p:cNvPr id="18438" name="Picture 1030" descr="&#10;new-21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3" b="17049"/>
          <a:stretch/>
        </p:blipFill>
        <p:spPr bwMode="auto">
          <a:xfrm>
            <a:off x="880534" y="2819402"/>
            <a:ext cx="7175446" cy="1731652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2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1027" descr="&#10;new-16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4" y="152400"/>
            <a:ext cx="7968545" cy="6515100"/>
          </a:xfrm>
          <a:prstGeom prst="rect">
            <a:avLst/>
          </a:prstGeom>
          <a:noFill/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7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1027"/>
          <p:cNvSpPr txBox="1">
            <a:spLocks noChangeArrowheads="1"/>
          </p:cNvSpPr>
          <p:nvPr/>
        </p:nvSpPr>
        <p:spPr bwMode="auto">
          <a:xfrm>
            <a:off x="745067" y="304801"/>
            <a:ext cx="75861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0" b="0" dirty="0">
                <a:latin typeface="Arial"/>
                <a:cs typeface="Arial"/>
              </a:rPr>
              <a:t>Classical theory for entropy of mixing</a:t>
            </a:r>
          </a:p>
        </p:txBody>
      </p:sp>
      <p:pic>
        <p:nvPicPr>
          <p:cNvPr id="16388" name="Picture 1028" descr="&#10;new-17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3810000"/>
            <a:ext cx="8276167" cy="1911350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3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3" y="1524000"/>
            <a:ext cx="5645856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03200" y="152401"/>
            <a:ext cx="866986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b="0">
                <a:latin typeface="Arial"/>
                <a:cs typeface="Arial"/>
              </a:rPr>
              <a:t>Solution-like behaviour when particles about </a:t>
            </a:r>
            <a:r>
              <a:rPr lang="en-GB" sz="4400" b="0">
                <a:solidFill>
                  <a:srgbClr val="000099"/>
                </a:solidFill>
                <a:latin typeface="Arial"/>
                <a:cs typeface="Arial"/>
              </a:rPr>
              <a:t>1000 atoms</a:t>
            </a:r>
            <a:r>
              <a:rPr lang="en-GB" sz="4400" b="0">
                <a:latin typeface="Arial"/>
                <a:cs typeface="Arial"/>
              </a:rPr>
              <a:t> in size</a:t>
            </a: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3996267" y="4343400"/>
            <a:ext cx="28448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6976533" y="4419600"/>
            <a:ext cx="0" cy="12954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941" y="5661248"/>
            <a:ext cx="3048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0" dirty="0">
                <a:latin typeface="Arial"/>
                <a:cs typeface="Arial"/>
              </a:rPr>
              <a:t>Free energy of mixing due to </a:t>
            </a:r>
            <a:r>
              <a:rPr lang="en-GB" sz="2000" b="0" dirty="0" err="1">
                <a:latin typeface="Arial"/>
                <a:cs typeface="Arial"/>
              </a:rPr>
              <a:t>configurational</a:t>
            </a:r>
            <a:r>
              <a:rPr lang="en-GB" sz="2000" b="0" dirty="0">
                <a:latin typeface="Arial"/>
                <a:cs typeface="Arial"/>
              </a:rPr>
              <a:t> entropy alone</a:t>
            </a:r>
          </a:p>
        </p:txBody>
      </p:sp>
    </p:spTree>
    <p:extLst>
      <p:ext uri="{BB962C8B-B14F-4D97-AF65-F5344CB8AC3E}">
        <p14:creationId xmlns:p14="http://schemas.microsoft.com/office/powerpoint/2010/main" val="141893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1028"/>
          <p:cNvSpPr txBox="1">
            <a:spLocks noChangeArrowheads="1"/>
          </p:cNvSpPr>
          <p:nvPr/>
        </p:nvSpPr>
        <p:spPr bwMode="auto">
          <a:xfrm>
            <a:off x="338667" y="152400"/>
            <a:ext cx="413173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600" b="0" dirty="0">
                <a:solidFill>
                  <a:srgbClr val="0000FF"/>
                </a:solidFill>
                <a:latin typeface="Arial"/>
                <a:cs typeface="Arial"/>
              </a:rPr>
              <a:t>Enthalpy</a:t>
            </a:r>
          </a:p>
        </p:txBody>
      </p:sp>
      <p:sp>
        <p:nvSpPr>
          <p:cNvPr id="14341" name="Rectangle 1029"/>
          <p:cNvSpPr>
            <a:spLocks noChangeArrowheads="1"/>
          </p:cNvSpPr>
          <p:nvPr/>
        </p:nvSpPr>
        <p:spPr bwMode="auto">
          <a:xfrm>
            <a:off x="2777066" y="5334000"/>
            <a:ext cx="1151467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Rectangle 1030"/>
          <p:cNvSpPr>
            <a:spLocks noChangeArrowheads="1"/>
          </p:cNvSpPr>
          <p:nvPr/>
        </p:nvSpPr>
        <p:spPr bwMode="auto">
          <a:xfrm>
            <a:off x="3928533" y="5334000"/>
            <a:ext cx="1016000" cy="762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1031"/>
          <p:cNvSpPr>
            <a:spLocks noChangeShapeType="1"/>
          </p:cNvSpPr>
          <p:nvPr/>
        </p:nvSpPr>
        <p:spPr bwMode="auto">
          <a:xfrm>
            <a:off x="3928533" y="4953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1033"/>
          <p:cNvSpPr>
            <a:spLocks noChangeShapeType="1"/>
          </p:cNvSpPr>
          <p:nvPr/>
        </p:nvSpPr>
        <p:spPr bwMode="auto">
          <a:xfrm flipV="1">
            <a:off x="3928533" y="61722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6" name="Picture 1034" descr="&#10;new-12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1524000"/>
            <a:ext cx="8263467" cy="1733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35" descr="&#10;new-14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581401"/>
            <a:ext cx="68848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19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" y="4365104"/>
            <a:ext cx="9145015" cy="1194072"/>
          </a:xfrm>
          <a:prstGeom prst="rect">
            <a:avLst/>
          </a:prstGeom>
        </p:spPr>
      </p:pic>
      <p:pic>
        <p:nvPicPr>
          <p:cNvPr id="3" name="Picture 1034" descr="&#10;new-12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1524000"/>
            <a:ext cx="8263467" cy="1733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39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1030"/>
          <p:cNvSpPr txBox="1">
            <a:spLocks noChangeArrowheads="1"/>
          </p:cNvSpPr>
          <p:nvPr/>
        </p:nvSpPr>
        <p:spPr bwMode="auto">
          <a:xfrm>
            <a:off x="203200" y="152401"/>
            <a:ext cx="66855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800" b="0" dirty="0">
                <a:solidFill>
                  <a:srgbClr val="0000FF"/>
                </a:solidFill>
                <a:latin typeface="Arial"/>
                <a:cs typeface="Arial"/>
              </a:rPr>
              <a:t>Surface per unit volume</a:t>
            </a:r>
          </a:p>
        </p:txBody>
      </p:sp>
      <p:sp>
        <p:nvSpPr>
          <p:cNvPr id="13320" name="Line 1032"/>
          <p:cNvSpPr>
            <a:spLocks noChangeShapeType="1"/>
          </p:cNvSpPr>
          <p:nvPr/>
        </p:nvSpPr>
        <p:spPr bwMode="auto">
          <a:xfrm flipV="1">
            <a:off x="1151467" y="4267200"/>
            <a:ext cx="0" cy="2057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3321" name="Line 1033"/>
          <p:cNvSpPr>
            <a:spLocks noChangeShapeType="1"/>
          </p:cNvSpPr>
          <p:nvPr/>
        </p:nvSpPr>
        <p:spPr bwMode="auto">
          <a:xfrm>
            <a:off x="1016000" y="6019800"/>
            <a:ext cx="440266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pic>
        <p:nvPicPr>
          <p:cNvPr id="13322" name="Picture 1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495800"/>
            <a:ext cx="356728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23" name="Text Box 1035"/>
          <p:cNvSpPr txBox="1">
            <a:spLocks noChangeArrowheads="1"/>
          </p:cNvSpPr>
          <p:nvPr/>
        </p:nvSpPr>
        <p:spPr bwMode="auto">
          <a:xfrm>
            <a:off x="107505" y="4800600"/>
            <a:ext cx="9084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b="0" i="1" dirty="0" err="1">
                <a:latin typeface="Arial"/>
                <a:cs typeface="Arial"/>
              </a:rPr>
              <a:t>S</a:t>
            </a:r>
            <a:r>
              <a:rPr lang="en-GB" sz="5400" b="0" i="1" baseline="-25000" dirty="0" err="1">
                <a:latin typeface="Arial"/>
                <a:cs typeface="Arial"/>
              </a:rPr>
              <a:t>v</a:t>
            </a:r>
            <a:endParaRPr lang="en-GB" sz="3200" b="0" i="1" baseline="-25000" dirty="0">
              <a:latin typeface="Arial"/>
              <a:cs typeface="Arial"/>
            </a:endParaRPr>
          </a:p>
        </p:txBody>
      </p:sp>
      <p:sp>
        <p:nvSpPr>
          <p:cNvPr id="13324" name="Text Box 1036"/>
          <p:cNvSpPr txBox="1">
            <a:spLocks noChangeArrowheads="1"/>
          </p:cNvSpPr>
          <p:nvPr/>
        </p:nvSpPr>
        <p:spPr bwMode="auto">
          <a:xfrm>
            <a:off x="2167466" y="6096001"/>
            <a:ext cx="21885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0" dirty="0">
                <a:latin typeface="Arial"/>
                <a:cs typeface="Arial"/>
              </a:rPr>
              <a:t>Particle size</a:t>
            </a:r>
          </a:p>
        </p:txBody>
      </p:sp>
      <p:sp>
        <p:nvSpPr>
          <p:cNvPr id="13325" name="Text Box 1037"/>
          <p:cNvSpPr txBox="1">
            <a:spLocks noChangeArrowheads="1"/>
          </p:cNvSpPr>
          <p:nvPr/>
        </p:nvSpPr>
        <p:spPr bwMode="auto">
          <a:xfrm>
            <a:off x="5689600" y="5257801"/>
            <a:ext cx="33189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>
                <a:solidFill>
                  <a:srgbClr val="800000"/>
                </a:solidFill>
                <a:latin typeface="Arial"/>
                <a:cs typeface="Arial"/>
              </a:rPr>
              <a:t>Solution formation impossible!</a:t>
            </a:r>
          </a:p>
        </p:txBody>
      </p:sp>
      <p:pic>
        <p:nvPicPr>
          <p:cNvPr id="13327" name="Picture 1039" descr="&#10;new-11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1066801"/>
            <a:ext cx="8228189" cy="2359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040" descr="&#10;new-15.gif                                                     0000B67E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4916311" cy="1195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94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496711" y="457200"/>
            <a:ext cx="1412" cy="1422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1444978" y="457200"/>
            <a:ext cx="1412" cy="1422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128889" y="457200"/>
            <a:ext cx="1412" cy="1422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812800" y="457200"/>
            <a:ext cx="1412" cy="1422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553155" y="927100"/>
            <a:ext cx="846667" cy="482600"/>
          </a:xfrm>
          <a:prstGeom prst="ellipse">
            <a:avLst/>
          </a:prstGeom>
          <a:solidFill>
            <a:srgbClr val="FFFF00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733778" y="1092200"/>
            <a:ext cx="1412" cy="177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1207911" y="1092200"/>
            <a:ext cx="1412" cy="177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V="1">
            <a:off x="733778" y="939800"/>
            <a:ext cx="79022" cy="1397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H="1" flipV="1">
            <a:off x="1128889" y="952500"/>
            <a:ext cx="79022" cy="1270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H="1">
            <a:off x="1140178" y="1270000"/>
            <a:ext cx="67733" cy="1016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>
            <a:off x="733778" y="1257300"/>
            <a:ext cx="79022" cy="1270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3702755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1490133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2754489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3070578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>
            <a:off x="3386666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2122311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>
            <a:off x="1806222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3" name="Oval 25"/>
          <p:cNvSpPr>
            <a:spLocks noChangeArrowheads="1"/>
          </p:cNvSpPr>
          <p:nvPr/>
        </p:nvSpPr>
        <p:spPr bwMode="auto">
          <a:xfrm>
            <a:off x="1174045" y="3352800"/>
            <a:ext cx="2901244" cy="1181100"/>
          </a:xfrm>
          <a:prstGeom prst="ellipse">
            <a:avLst/>
          </a:prstGeom>
          <a:solidFill>
            <a:srgbClr val="FFFF00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4" name="Line 26"/>
          <p:cNvSpPr>
            <a:spLocks noChangeShapeType="1"/>
          </p:cNvSpPr>
          <p:nvPr/>
        </p:nvSpPr>
        <p:spPr bwMode="auto">
          <a:xfrm flipV="1">
            <a:off x="2912533" y="3683000"/>
            <a:ext cx="1412" cy="546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5" name="Line 27"/>
          <p:cNvSpPr>
            <a:spLocks noChangeShapeType="1"/>
          </p:cNvSpPr>
          <p:nvPr/>
        </p:nvSpPr>
        <p:spPr bwMode="auto">
          <a:xfrm flipV="1">
            <a:off x="1964266" y="3670300"/>
            <a:ext cx="1412" cy="546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6" name="Line 28"/>
          <p:cNvSpPr>
            <a:spLocks noChangeShapeType="1"/>
          </p:cNvSpPr>
          <p:nvPr/>
        </p:nvSpPr>
        <p:spPr bwMode="auto">
          <a:xfrm flipV="1">
            <a:off x="3397955" y="3771900"/>
            <a:ext cx="1412" cy="3683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7" name="Line 29"/>
          <p:cNvSpPr>
            <a:spLocks noChangeShapeType="1"/>
          </p:cNvSpPr>
          <p:nvPr/>
        </p:nvSpPr>
        <p:spPr bwMode="auto">
          <a:xfrm>
            <a:off x="1162755" y="2501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8" name="Line 30"/>
          <p:cNvSpPr>
            <a:spLocks noChangeShapeType="1"/>
          </p:cNvSpPr>
          <p:nvPr/>
        </p:nvSpPr>
        <p:spPr bwMode="auto">
          <a:xfrm>
            <a:off x="4052711" y="2501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19" name="Line 31"/>
          <p:cNvSpPr>
            <a:spLocks noChangeShapeType="1"/>
          </p:cNvSpPr>
          <p:nvPr/>
        </p:nvSpPr>
        <p:spPr bwMode="auto">
          <a:xfrm>
            <a:off x="2438400" y="25146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0" name="Line 32"/>
          <p:cNvSpPr>
            <a:spLocks noChangeShapeType="1"/>
          </p:cNvSpPr>
          <p:nvPr/>
        </p:nvSpPr>
        <p:spPr bwMode="auto">
          <a:xfrm flipV="1">
            <a:off x="1501422" y="3721100"/>
            <a:ext cx="1412" cy="3429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1" name="Line 33"/>
          <p:cNvSpPr>
            <a:spLocks noChangeShapeType="1"/>
          </p:cNvSpPr>
          <p:nvPr/>
        </p:nvSpPr>
        <p:spPr bwMode="auto">
          <a:xfrm flipV="1">
            <a:off x="1964267" y="3403600"/>
            <a:ext cx="158044" cy="2540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2" name="Line 34"/>
          <p:cNvSpPr>
            <a:spLocks noChangeShapeType="1"/>
          </p:cNvSpPr>
          <p:nvPr/>
        </p:nvSpPr>
        <p:spPr bwMode="auto">
          <a:xfrm>
            <a:off x="2754489" y="3352800"/>
            <a:ext cx="158044" cy="3302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3" name="Line 35"/>
          <p:cNvSpPr>
            <a:spLocks noChangeShapeType="1"/>
          </p:cNvSpPr>
          <p:nvPr/>
        </p:nvSpPr>
        <p:spPr bwMode="auto">
          <a:xfrm>
            <a:off x="3081867" y="3390900"/>
            <a:ext cx="327378" cy="3683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 flipH="1">
            <a:off x="1501422" y="3454400"/>
            <a:ext cx="316089" cy="2540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>
            <a:off x="1501422" y="4051300"/>
            <a:ext cx="304800" cy="3683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6" name="Line 38"/>
          <p:cNvSpPr>
            <a:spLocks noChangeShapeType="1"/>
          </p:cNvSpPr>
          <p:nvPr/>
        </p:nvSpPr>
        <p:spPr bwMode="auto">
          <a:xfrm>
            <a:off x="1964267" y="4203700"/>
            <a:ext cx="158044" cy="279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7" name="Line 39"/>
          <p:cNvSpPr>
            <a:spLocks noChangeShapeType="1"/>
          </p:cNvSpPr>
          <p:nvPr/>
        </p:nvSpPr>
        <p:spPr bwMode="auto">
          <a:xfrm flipH="1">
            <a:off x="2765778" y="4216400"/>
            <a:ext cx="146756" cy="292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8" name="Line 40"/>
          <p:cNvSpPr>
            <a:spLocks noChangeShapeType="1"/>
          </p:cNvSpPr>
          <p:nvPr/>
        </p:nvSpPr>
        <p:spPr bwMode="auto">
          <a:xfrm flipH="1">
            <a:off x="3070578" y="4140200"/>
            <a:ext cx="327378" cy="3556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29" name="Freeform 41"/>
          <p:cNvSpPr>
            <a:spLocks/>
          </p:cNvSpPr>
          <p:nvPr/>
        </p:nvSpPr>
        <p:spPr bwMode="auto">
          <a:xfrm>
            <a:off x="3386667" y="3441700"/>
            <a:ext cx="496711" cy="673100"/>
          </a:xfrm>
          <a:custGeom>
            <a:avLst/>
            <a:gdLst>
              <a:gd name="T0" fmla="*/ 352 w 352"/>
              <a:gd name="T1" fmla="*/ 424 h 424"/>
              <a:gd name="T2" fmla="*/ 352 w 352"/>
              <a:gd name="T3" fmla="*/ 192 h 424"/>
              <a:gd name="T4" fmla="*/ 0 w 352"/>
              <a:gd name="T5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2" h="424">
                <a:moveTo>
                  <a:pt x="352" y="424"/>
                </a:moveTo>
                <a:lnTo>
                  <a:pt x="352" y="192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0" name="Line 42"/>
          <p:cNvSpPr>
            <a:spLocks noChangeShapeType="1"/>
          </p:cNvSpPr>
          <p:nvPr/>
        </p:nvSpPr>
        <p:spPr bwMode="auto">
          <a:xfrm flipH="1">
            <a:off x="3386667" y="4114800"/>
            <a:ext cx="496711" cy="30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2" name="Line 44"/>
          <p:cNvSpPr>
            <a:spLocks noChangeShapeType="1"/>
          </p:cNvSpPr>
          <p:nvPr/>
        </p:nvSpPr>
        <p:spPr bwMode="auto">
          <a:xfrm>
            <a:off x="8037689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3" name="Line 45"/>
          <p:cNvSpPr>
            <a:spLocks noChangeShapeType="1"/>
          </p:cNvSpPr>
          <p:nvPr/>
        </p:nvSpPr>
        <p:spPr bwMode="auto">
          <a:xfrm>
            <a:off x="7089422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4" name="Line 46"/>
          <p:cNvSpPr>
            <a:spLocks noChangeShapeType="1"/>
          </p:cNvSpPr>
          <p:nvPr/>
        </p:nvSpPr>
        <p:spPr bwMode="auto">
          <a:xfrm>
            <a:off x="7405511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5" name="Line 47"/>
          <p:cNvSpPr>
            <a:spLocks noChangeShapeType="1"/>
          </p:cNvSpPr>
          <p:nvPr/>
        </p:nvSpPr>
        <p:spPr bwMode="auto">
          <a:xfrm>
            <a:off x="6457244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6" name="Line 48"/>
          <p:cNvSpPr>
            <a:spLocks noChangeShapeType="1"/>
          </p:cNvSpPr>
          <p:nvPr/>
        </p:nvSpPr>
        <p:spPr bwMode="auto">
          <a:xfrm>
            <a:off x="6141155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7" name="Oval 49"/>
          <p:cNvSpPr>
            <a:spLocks noChangeArrowheads="1"/>
          </p:cNvSpPr>
          <p:nvPr/>
        </p:nvSpPr>
        <p:spPr bwMode="auto">
          <a:xfrm>
            <a:off x="5508978" y="4102100"/>
            <a:ext cx="2901244" cy="1181100"/>
          </a:xfrm>
          <a:prstGeom prst="ellipse">
            <a:avLst/>
          </a:prstGeom>
          <a:solidFill>
            <a:srgbClr val="FFFF00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8" name="Line 50"/>
          <p:cNvSpPr>
            <a:spLocks noChangeShapeType="1"/>
          </p:cNvSpPr>
          <p:nvPr/>
        </p:nvSpPr>
        <p:spPr bwMode="auto">
          <a:xfrm flipV="1">
            <a:off x="7247466" y="4432300"/>
            <a:ext cx="1412" cy="546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39" name="Line 51"/>
          <p:cNvSpPr>
            <a:spLocks noChangeShapeType="1"/>
          </p:cNvSpPr>
          <p:nvPr/>
        </p:nvSpPr>
        <p:spPr bwMode="auto">
          <a:xfrm flipV="1">
            <a:off x="6299200" y="4406900"/>
            <a:ext cx="1412" cy="5334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0" name="Line 52"/>
          <p:cNvSpPr>
            <a:spLocks noChangeShapeType="1"/>
          </p:cNvSpPr>
          <p:nvPr/>
        </p:nvSpPr>
        <p:spPr bwMode="auto">
          <a:xfrm>
            <a:off x="5497689" y="32512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1" name="Line 53"/>
          <p:cNvSpPr>
            <a:spLocks noChangeShapeType="1"/>
          </p:cNvSpPr>
          <p:nvPr/>
        </p:nvSpPr>
        <p:spPr bwMode="auto">
          <a:xfrm>
            <a:off x="8365066" y="32385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2" name="Line 54"/>
          <p:cNvSpPr>
            <a:spLocks noChangeShapeType="1"/>
          </p:cNvSpPr>
          <p:nvPr/>
        </p:nvSpPr>
        <p:spPr bwMode="auto">
          <a:xfrm>
            <a:off x="5825066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3" name="Line 55"/>
          <p:cNvSpPr>
            <a:spLocks noChangeShapeType="1"/>
          </p:cNvSpPr>
          <p:nvPr/>
        </p:nvSpPr>
        <p:spPr bwMode="auto">
          <a:xfrm>
            <a:off x="6773333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4" name="Line 56"/>
          <p:cNvSpPr>
            <a:spLocks noChangeShapeType="1"/>
          </p:cNvSpPr>
          <p:nvPr/>
        </p:nvSpPr>
        <p:spPr bwMode="auto">
          <a:xfrm flipV="1">
            <a:off x="6299200" y="4140200"/>
            <a:ext cx="158044" cy="292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5" name="Line 57"/>
          <p:cNvSpPr>
            <a:spLocks noChangeShapeType="1"/>
          </p:cNvSpPr>
          <p:nvPr/>
        </p:nvSpPr>
        <p:spPr bwMode="auto">
          <a:xfrm>
            <a:off x="6299200" y="4927600"/>
            <a:ext cx="169333" cy="3175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6" name="Line 58"/>
          <p:cNvSpPr>
            <a:spLocks noChangeShapeType="1"/>
          </p:cNvSpPr>
          <p:nvPr/>
        </p:nvSpPr>
        <p:spPr bwMode="auto">
          <a:xfrm flipH="1" flipV="1">
            <a:off x="7089422" y="4102100"/>
            <a:ext cx="158044" cy="3302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7" name="Line 59"/>
          <p:cNvSpPr>
            <a:spLocks noChangeShapeType="1"/>
          </p:cNvSpPr>
          <p:nvPr/>
        </p:nvSpPr>
        <p:spPr bwMode="auto">
          <a:xfrm flipH="1">
            <a:off x="7100711" y="4965700"/>
            <a:ext cx="146756" cy="292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48" name="Line 60"/>
          <p:cNvSpPr>
            <a:spLocks noChangeShapeType="1"/>
          </p:cNvSpPr>
          <p:nvPr/>
        </p:nvSpPr>
        <p:spPr bwMode="auto">
          <a:xfrm>
            <a:off x="7721600" y="3263900"/>
            <a:ext cx="1412" cy="28448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6028267" y="41148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2" name="Rectangle 64"/>
          <p:cNvSpPr>
            <a:spLocks noChangeArrowheads="1"/>
          </p:cNvSpPr>
          <p:nvPr/>
        </p:nvSpPr>
        <p:spPr bwMode="auto">
          <a:xfrm>
            <a:off x="6028267" y="51816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7315200" y="40386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4" name="Rectangle 66"/>
          <p:cNvSpPr>
            <a:spLocks noChangeArrowheads="1"/>
          </p:cNvSpPr>
          <p:nvPr/>
        </p:nvSpPr>
        <p:spPr bwMode="auto">
          <a:xfrm>
            <a:off x="7315200" y="52578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5" name="Rectangle 67"/>
          <p:cNvSpPr>
            <a:spLocks noChangeArrowheads="1"/>
          </p:cNvSpPr>
          <p:nvPr/>
        </p:nvSpPr>
        <p:spPr bwMode="auto">
          <a:xfrm>
            <a:off x="7924800" y="51054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7924800" y="4191000"/>
            <a:ext cx="203200" cy="76200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Arial"/>
              <a:cs typeface="Arial"/>
            </a:endParaRPr>
          </a:p>
        </p:txBody>
      </p:sp>
      <p:sp>
        <p:nvSpPr>
          <p:cNvPr id="12357" name="Text Box 69"/>
          <p:cNvSpPr txBox="1">
            <a:spLocks noChangeArrowheads="1"/>
          </p:cNvSpPr>
          <p:nvPr/>
        </p:nvSpPr>
        <p:spPr bwMode="auto">
          <a:xfrm>
            <a:off x="1557867" y="304800"/>
            <a:ext cx="18965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>
                <a:latin typeface="Arial"/>
                <a:cs typeface="Arial"/>
              </a:rPr>
              <a:t>coherent</a:t>
            </a:r>
          </a:p>
        </p:txBody>
      </p:sp>
      <p:sp>
        <p:nvSpPr>
          <p:cNvPr id="12358" name="Text Box 70"/>
          <p:cNvSpPr txBox="1">
            <a:spLocks noChangeArrowheads="1"/>
          </p:cNvSpPr>
          <p:nvPr/>
        </p:nvSpPr>
        <p:spPr bwMode="auto">
          <a:xfrm>
            <a:off x="3251200" y="1752600"/>
            <a:ext cx="18965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>
                <a:latin typeface="Arial"/>
                <a:cs typeface="Arial"/>
              </a:rPr>
              <a:t>coherent</a:t>
            </a:r>
          </a:p>
        </p:txBody>
      </p:sp>
      <p:sp>
        <p:nvSpPr>
          <p:cNvPr id="12359" name="Text Box 71"/>
          <p:cNvSpPr txBox="1">
            <a:spLocks noChangeArrowheads="1"/>
          </p:cNvSpPr>
          <p:nvPr/>
        </p:nvSpPr>
        <p:spPr bwMode="auto">
          <a:xfrm>
            <a:off x="6028267" y="2438400"/>
            <a:ext cx="18965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>
                <a:latin typeface="Arial"/>
                <a:cs typeface="Arial"/>
              </a:rPr>
              <a:t>incoherent</a:t>
            </a:r>
          </a:p>
        </p:txBody>
      </p:sp>
    </p:spTree>
    <p:extLst>
      <p:ext uri="{BB962C8B-B14F-4D97-AF65-F5344CB8AC3E}">
        <p14:creationId xmlns:p14="http://schemas.microsoft.com/office/powerpoint/2010/main" val="340624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231467" y="457201"/>
            <a:ext cx="2912533" cy="224676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0" dirty="0">
                <a:latin typeface="Arial"/>
                <a:cs typeface="Arial"/>
              </a:rPr>
              <a:t>Single barrier to solution formation when components attract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304801"/>
            <a:ext cx="6390923" cy="621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7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20688"/>
            <a:ext cx="3648456" cy="5399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293096"/>
            <a:ext cx="3888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dirty="0" smtClean="0">
                <a:latin typeface="Arial"/>
                <a:cs typeface="Arial"/>
              </a:rPr>
              <a:t>extrusion of canned powder</a:t>
            </a:r>
            <a:endParaRPr lang="en-US" sz="4400" b="0" dirty="0">
              <a:latin typeface="Arial"/>
              <a:cs typeface="Arial"/>
            </a:endParaRPr>
          </a:p>
        </p:txBody>
      </p:sp>
      <p:pic>
        <p:nvPicPr>
          <p:cNvPr id="2" name="Picture 1" descr="tmp1A39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7" y="620688"/>
            <a:ext cx="449785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6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6500989" cy="629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231467" y="457201"/>
            <a:ext cx="2733021" cy="224676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0" dirty="0">
                <a:latin typeface="Arial"/>
                <a:cs typeface="Arial"/>
              </a:rPr>
              <a:t>Double barrier to solution formation when components immiscible</a:t>
            </a:r>
          </a:p>
        </p:txBody>
      </p:sp>
    </p:spTree>
    <p:extLst>
      <p:ext uri="{BB962C8B-B14F-4D97-AF65-F5344CB8AC3E}">
        <p14:creationId xmlns:p14="http://schemas.microsoft.com/office/powerpoint/2010/main" val="421338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2"/>
          <p:cNvSpPr>
            <a:spLocks noChangeShapeType="1"/>
          </p:cNvSpPr>
          <p:nvPr/>
        </p:nvSpPr>
        <p:spPr bwMode="auto">
          <a:xfrm flipH="1" flipV="1">
            <a:off x="-7653867" y="-437515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 flipH="1" flipV="1">
            <a:off x="-7653867" y="-4375150"/>
            <a:ext cx="11289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Arc 5"/>
          <p:cNvSpPr>
            <a:spLocks/>
          </p:cNvSpPr>
          <p:nvPr/>
        </p:nvSpPr>
        <p:spPr bwMode="auto">
          <a:xfrm>
            <a:off x="1828800" y="2667000"/>
            <a:ext cx="1456267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Arc 6"/>
          <p:cNvSpPr>
            <a:spLocks/>
          </p:cNvSpPr>
          <p:nvPr/>
        </p:nvSpPr>
        <p:spPr bwMode="auto">
          <a:xfrm>
            <a:off x="3251200" y="1676400"/>
            <a:ext cx="1478844" cy="2438400"/>
          </a:xfrm>
          <a:custGeom>
            <a:avLst/>
            <a:gdLst>
              <a:gd name="G0" fmla="+- 505 0 0"/>
              <a:gd name="G1" fmla="+- 0 0 0"/>
              <a:gd name="G2" fmla="+- 21600 0 0"/>
              <a:gd name="T0" fmla="*/ 22102 w 22102"/>
              <a:gd name="T1" fmla="*/ 355 h 21600"/>
              <a:gd name="T2" fmla="*/ 0 w 22102"/>
              <a:gd name="T3" fmla="*/ 21594 h 21600"/>
              <a:gd name="T4" fmla="*/ 505 w 22102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102" h="21600" fill="none" extrusionOk="0">
                <a:moveTo>
                  <a:pt x="22102" y="355"/>
                </a:moveTo>
                <a:cubicBezTo>
                  <a:pt x="21908" y="12144"/>
                  <a:pt x="12295" y="21599"/>
                  <a:pt x="505" y="21599"/>
                </a:cubicBezTo>
                <a:cubicBezTo>
                  <a:pt x="336" y="21599"/>
                  <a:pt x="168" y="21598"/>
                  <a:pt x="-1" y="21594"/>
                </a:cubicBezTo>
              </a:path>
              <a:path w="22102" h="21600" stroke="0" extrusionOk="0">
                <a:moveTo>
                  <a:pt x="22102" y="355"/>
                </a:moveTo>
                <a:cubicBezTo>
                  <a:pt x="21908" y="12144"/>
                  <a:pt x="12295" y="21599"/>
                  <a:pt x="505" y="21599"/>
                </a:cubicBezTo>
                <a:cubicBezTo>
                  <a:pt x="336" y="21599"/>
                  <a:pt x="168" y="21598"/>
                  <a:pt x="-1" y="21594"/>
                </a:cubicBezTo>
                <a:lnTo>
                  <a:pt x="505" y="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endParaRPr lang="en-GB" sz="2400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828800" y="685800"/>
            <a:ext cx="2912533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1524001" y="250825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 sz="2400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4955823" y="1454150"/>
            <a:ext cx="93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 sz="2400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1524000" y="2686050"/>
            <a:ext cx="153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 sz="2400"/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4978401" y="1695450"/>
            <a:ext cx="115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 sz="2400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1738489" y="4984750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 sz="2400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4639733" y="5010150"/>
            <a:ext cx="146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 sz="2400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 rot="16200000">
            <a:off x="-677857" y="3051583"/>
            <a:ext cx="30264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 sz="2400"/>
          </a:p>
        </p:txBody>
      </p:sp>
      <p:sp>
        <p:nvSpPr>
          <p:cNvPr id="44047" name="Oval 15"/>
          <p:cNvSpPr>
            <a:spLocks noChangeArrowheads="1"/>
          </p:cNvSpPr>
          <p:nvPr/>
        </p:nvSpPr>
        <p:spPr bwMode="auto">
          <a:xfrm>
            <a:off x="1772356" y="2546350"/>
            <a:ext cx="101600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8" name="Oval 16"/>
          <p:cNvSpPr>
            <a:spLocks noChangeArrowheads="1"/>
          </p:cNvSpPr>
          <p:nvPr/>
        </p:nvSpPr>
        <p:spPr bwMode="auto">
          <a:xfrm>
            <a:off x="4673600" y="1752600"/>
            <a:ext cx="90311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1399823" y="2533650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 sz="2400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4831645" y="1504950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 sz="2400"/>
          </a:p>
        </p:txBody>
      </p:sp>
      <p:grpSp>
        <p:nvGrpSpPr>
          <p:cNvPr id="44051" name="Group 19"/>
          <p:cNvGrpSpPr>
            <a:grpSpLocks/>
          </p:cNvGrpSpPr>
          <p:nvPr/>
        </p:nvGrpSpPr>
        <p:grpSpPr bwMode="auto">
          <a:xfrm>
            <a:off x="812800" y="946150"/>
            <a:ext cx="90311" cy="533400"/>
            <a:chOff x="1728" y="740"/>
            <a:chExt cx="64" cy="336"/>
          </a:xfrm>
        </p:grpSpPr>
        <p:sp>
          <p:nvSpPr>
            <p:cNvPr id="44052" name="Freeform 20"/>
            <p:cNvSpPr>
              <a:spLocks/>
            </p:cNvSpPr>
            <p:nvPr/>
          </p:nvSpPr>
          <p:spPr bwMode="auto">
            <a:xfrm>
              <a:off x="1760" y="740"/>
              <a:ext cx="32" cy="336"/>
            </a:xfrm>
            <a:custGeom>
              <a:avLst/>
              <a:gdLst>
                <a:gd name="T0" fmla="*/ 0 w 32"/>
                <a:gd name="T1" fmla="*/ 336 h 336"/>
                <a:gd name="T2" fmla="*/ 0 w 32"/>
                <a:gd name="T3" fmla="*/ 0 h 336"/>
                <a:gd name="T4" fmla="*/ 32 w 32"/>
                <a:gd name="T5" fmla="*/ 8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336">
                  <a:moveTo>
                    <a:pt x="0" y="336"/>
                  </a:moveTo>
                  <a:lnTo>
                    <a:pt x="0" y="0"/>
                  </a:lnTo>
                  <a:lnTo>
                    <a:pt x="32" y="8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Line 21"/>
            <p:cNvSpPr>
              <a:spLocks noChangeShapeType="1"/>
            </p:cNvSpPr>
            <p:nvPr/>
          </p:nvSpPr>
          <p:spPr bwMode="auto">
            <a:xfrm flipH="1">
              <a:off x="1728" y="740"/>
              <a:ext cx="32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2269067" y="5378450"/>
            <a:ext cx="22988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Concentration x of B</a:t>
            </a:r>
            <a:endParaRPr lang="en-GB" sz="2400"/>
          </a:p>
        </p:txBody>
      </p:sp>
      <p:sp>
        <p:nvSpPr>
          <p:cNvPr id="44056" name="Line 24"/>
          <p:cNvSpPr>
            <a:spLocks noChangeShapeType="1"/>
          </p:cNvSpPr>
          <p:nvPr/>
        </p:nvSpPr>
        <p:spPr bwMode="auto">
          <a:xfrm>
            <a:off x="1828800" y="2590800"/>
            <a:ext cx="474133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Oval 25"/>
          <p:cNvSpPr>
            <a:spLocks noChangeArrowheads="1"/>
          </p:cNvSpPr>
          <p:nvPr/>
        </p:nvSpPr>
        <p:spPr bwMode="auto">
          <a:xfrm>
            <a:off x="2235200" y="3657600"/>
            <a:ext cx="101600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8" name="Text Box 26"/>
          <p:cNvSpPr txBox="1">
            <a:spLocks noChangeArrowheads="1"/>
          </p:cNvSpPr>
          <p:nvPr/>
        </p:nvSpPr>
        <p:spPr bwMode="auto">
          <a:xfrm>
            <a:off x="5120248" y="2924944"/>
            <a:ext cx="39962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0" dirty="0">
                <a:solidFill>
                  <a:srgbClr val="0000FF"/>
                </a:solidFill>
                <a:latin typeface="Arial"/>
                <a:cs typeface="Arial"/>
              </a:rPr>
              <a:t>Paradox at concentration extremities vanishes in the discrete model of concentration</a:t>
            </a:r>
          </a:p>
        </p:txBody>
      </p:sp>
    </p:spTree>
    <p:extLst>
      <p:ext uri="{BB962C8B-B14F-4D97-AF65-F5344CB8AC3E}">
        <p14:creationId xmlns:p14="http://schemas.microsoft.com/office/powerpoint/2010/main" val="403686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63688" y="836713"/>
            <a:ext cx="7128792" cy="5925489"/>
            <a:chOff x="1043608" y="499353"/>
            <a:chExt cx="7416824" cy="62147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608" y="499353"/>
              <a:ext cx="7416824" cy="61643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59632" y="6165304"/>
              <a:ext cx="1438187" cy="548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Arial"/>
                  <a:cs typeface="Arial"/>
                </a:rPr>
                <a:t>200 nm</a:t>
              </a:r>
              <a:endParaRPr lang="en-US" b="0" dirty="0">
                <a:latin typeface="Arial"/>
                <a:cs typeface="Arial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641" y="116632"/>
            <a:ext cx="9069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solidFill>
                  <a:srgbClr val="0000FF"/>
                </a:solidFill>
                <a:latin typeface="Arial"/>
                <a:cs typeface="Arial"/>
              </a:rPr>
              <a:t>“MA956” Fe-20Cr-4.5Al-0.5Ti-0.5 </a:t>
            </a:r>
            <a:r>
              <a:rPr lang="en-US" sz="3600" b="0" dirty="0" err="1" smtClean="0">
                <a:solidFill>
                  <a:srgbClr val="0000FF"/>
                </a:solidFill>
                <a:latin typeface="Arial"/>
                <a:cs typeface="Arial"/>
              </a:rPr>
              <a:t>yttria</a:t>
            </a:r>
            <a:r>
              <a:rPr lang="en-US" sz="3600" b="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0" dirty="0" err="1" smtClean="0">
                <a:solidFill>
                  <a:srgbClr val="0000FF"/>
                </a:solidFill>
                <a:latin typeface="Arial"/>
                <a:cs typeface="Arial"/>
              </a:rPr>
              <a:t>wt</a:t>
            </a:r>
            <a:r>
              <a:rPr lang="en-US" sz="3600" b="0" dirty="0" smtClean="0">
                <a:solidFill>
                  <a:srgbClr val="0000FF"/>
                </a:solidFill>
                <a:latin typeface="Arial"/>
                <a:cs typeface="Arial"/>
              </a:rPr>
              <a:t>%</a:t>
            </a:r>
            <a:endParaRPr lang="en-US" sz="3600" b="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19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529" y="116634"/>
            <a:ext cx="792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 smtClean="0">
                <a:solidFill>
                  <a:srgbClr val="0000FF"/>
                </a:solidFill>
                <a:latin typeface="Arial"/>
                <a:cs typeface="Arial"/>
              </a:rPr>
              <a:t>“MA6000” </a:t>
            </a:r>
          </a:p>
          <a:p>
            <a:r>
              <a:rPr lang="en-US" sz="3600" b="0" dirty="0" smtClean="0">
                <a:solidFill>
                  <a:srgbClr val="0000FF"/>
                </a:solidFill>
                <a:latin typeface="Arial"/>
                <a:cs typeface="Arial"/>
              </a:rPr>
              <a:t>Ni-15Cr-4.5Al-2.3Ti-4W-1.1 </a:t>
            </a:r>
            <a:r>
              <a:rPr lang="en-US" sz="3600" b="0" dirty="0" err="1" smtClean="0">
                <a:solidFill>
                  <a:srgbClr val="0000FF"/>
                </a:solidFill>
                <a:latin typeface="Arial"/>
                <a:cs typeface="Arial"/>
              </a:rPr>
              <a:t>yttria</a:t>
            </a:r>
            <a:r>
              <a:rPr lang="en-US" sz="3600" b="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0" dirty="0" err="1" smtClean="0">
                <a:solidFill>
                  <a:srgbClr val="0000FF"/>
                </a:solidFill>
                <a:latin typeface="Arial"/>
                <a:cs typeface="Arial"/>
              </a:rPr>
              <a:t>wt</a:t>
            </a:r>
            <a:r>
              <a:rPr lang="en-US" sz="3600" b="0" dirty="0" smtClean="0">
                <a:solidFill>
                  <a:srgbClr val="0000FF"/>
                </a:solidFill>
                <a:latin typeface="Arial"/>
                <a:cs typeface="Arial"/>
              </a:rPr>
              <a:t>%</a:t>
            </a:r>
            <a:endParaRPr lang="en-US" sz="3600" b="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1340769"/>
            <a:ext cx="6282551" cy="5008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9" y="5805264"/>
            <a:ext cx="1382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/>
                <a:cs typeface="Arial"/>
              </a:rPr>
              <a:t>200 nm</a:t>
            </a:r>
            <a:endParaRPr lang="en-US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87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users\carlos\Scanner\Strain\flow-mach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1629" r="2867" b="2799"/>
          <a:stretch/>
        </p:blipFill>
        <p:spPr bwMode="auto">
          <a:xfrm>
            <a:off x="1706440" y="489503"/>
            <a:ext cx="5674902" cy="5807884"/>
          </a:xfrm>
          <a:prstGeom prst="rect">
            <a:avLst/>
          </a:prstGeom>
          <a:noFill/>
          <a:ln w="508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452234" dir="2289434" algn="ctr" rotWithShape="0">
                    <a:schemeClr val="accent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30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Text Box 1035"/>
          <p:cNvSpPr txBox="1">
            <a:spLocks noChangeArrowheads="1"/>
          </p:cNvSpPr>
          <p:nvPr/>
        </p:nvSpPr>
        <p:spPr bwMode="auto">
          <a:xfrm>
            <a:off x="4572000" y="548682"/>
            <a:ext cx="365991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b="0" dirty="0">
                <a:solidFill>
                  <a:srgbClr val="0000FF"/>
                </a:solidFill>
                <a:latin typeface="Arial"/>
                <a:cs typeface="Arial"/>
              </a:rPr>
              <a:t>Helical grains</a:t>
            </a:r>
          </a:p>
        </p:txBody>
      </p:sp>
      <p:pic>
        <p:nvPicPr>
          <p:cNvPr id="45068" name="Picture 1036" descr="Graphic1.jpg                                                   0000018BMacintosh HD 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2820" r="15584" b="5198"/>
          <a:stretch/>
        </p:blipFill>
        <p:spPr bwMode="auto">
          <a:xfrm>
            <a:off x="251521" y="548682"/>
            <a:ext cx="3082173" cy="549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0" name="Picture 1038" descr="Graphic3.jpg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37" y="2060848"/>
            <a:ext cx="576344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1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1" name="Picture 1035" descr="Graphic2.jpg                                                   0000018BMacintosh HD 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5938" r="20382" b="10315"/>
          <a:stretch/>
        </p:blipFill>
        <p:spPr bwMode="auto">
          <a:xfrm>
            <a:off x="5436096" y="260648"/>
            <a:ext cx="3229068" cy="641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036" descr="Graphic4.jpg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8680"/>
            <a:ext cx="3839757" cy="584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2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4592"/>
            <a:ext cx="8496944" cy="65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5" y="5229202"/>
            <a:ext cx="3648505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latin typeface="Arial"/>
                <a:cs typeface="Arial"/>
              </a:rPr>
              <a:t>not </a:t>
            </a:r>
            <a:r>
              <a:rPr lang="en-US" sz="3600" b="0" dirty="0" err="1" smtClean="0">
                <a:latin typeface="Arial"/>
                <a:cs typeface="Arial"/>
              </a:rPr>
              <a:t>recrystallised</a:t>
            </a:r>
            <a:endParaRPr lang="en-US" sz="36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53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13750</TotalTime>
  <Words>228</Words>
  <Application>Microsoft Macintosh PowerPoint</Application>
  <PresentationFormat>On-screen Show (4:3)</PresentationFormat>
  <Paragraphs>82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Harry Bhadeshia</dc:creator>
  <cp:lastModifiedBy>gjgh</cp:lastModifiedBy>
  <cp:revision>963</cp:revision>
  <cp:lastPrinted>2002-05-22T14:15:14Z</cp:lastPrinted>
  <dcterms:created xsi:type="dcterms:W3CDTF">2001-07-13T19:56:33Z</dcterms:created>
  <dcterms:modified xsi:type="dcterms:W3CDTF">2019-10-21T09:25:28Z</dcterms:modified>
</cp:coreProperties>
</file>