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9" r:id="rId2"/>
    <p:sldId id="281" r:id="rId3"/>
    <p:sldId id="274" r:id="rId4"/>
    <p:sldId id="268" r:id="rId5"/>
    <p:sldId id="259" r:id="rId6"/>
    <p:sldId id="276" r:id="rId7"/>
    <p:sldId id="277" r:id="rId8"/>
    <p:sldId id="260" r:id="rId9"/>
    <p:sldId id="262" r:id="rId10"/>
    <p:sldId id="261" r:id="rId11"/>
    <p:sldId id="263" r:id="rId12"/>
    <p:sldId id="283" r:id="rId13"/>
    <p:sldId id="266" r:id="rId14"/>
    <p:sldId id="265" r:id="rId15"/>
    <p:sldId id="270" r:id="rId16"/>
    <p:sldId id="271" r:id="rId17"/>
    <p:sldId id="264" r:id="rId18"/>
    <p:sldId id="256" r:id="rId19"/>
    <p:sldId id="257" r:id="rId20"/>
    <p:sldId id="258" r:id="rId21"/>
    <p:sldId id="273" r:id="rId22"/>
    <p:sldId id="279" r:id="rId23"/>
    <p:sldId id="284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9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B485E-23A8-8B46-A2F2-8886E761FFDA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9814F-E5B8-344F-90E5-D0B8B0F0E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7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923925"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55CD472-3314-8644-8920-5C14B4E3D11B}" type="slidenum">
              <a:rPr lang="en-GB" sz="1200"/>
              <a:pPr/>
              <a:t>12</a:t>
            </a:fld>
            <a:endParaRPr lang="en-GB" sz="120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062193-E02F-414E-90F2-9C1D13B012DB}" type="slidenum">
              <a:rPr lang="en-GB"/>
              <a:pPr/>
              <a:t>20</a:t>
            </a:fld>
            <a:endParaRPr lang="en-GB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8FE3B-5F86-5A45-8892-3EA8CAE48D2E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99AEE-9F14-D84E-9C63-5B9622C37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4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8FE3B-5F86-5A45-8892-3EA8CAE48D2E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99AEE-9F14-D84E-9C63-5B9622C37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97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8FE3B-5F86-5A45-8892-3EA8CAE48D2E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99AEE-9F14-D84E-9C63-5B9622C37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6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8FE3B-5F86-5A45-8892-3EA8CAE48D2E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99AEE-9F14-D84E-9C63-5B9622C37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17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8FE3B-5F86-5A45-8892-3EA8CAE48D2E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99AEE-9F14-D84E-9C63-5B9622C37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31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8FE3B-5F86-5A45-8892-3EA8CAE48D2E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99AEE-9F14-D84E-9C63-5B9622C37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361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8FE3B-5F86-5A45-8892-3EA8CAE48D2E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99AEE-9F14-D84E-9C63-5B9622C37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3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8FE3B-5F86-5A45-8892-3EA8CAE48D2E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99AEE-9F14-D84E-9C63-5B9622C37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9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8FE3B-5F86-5A45-8892-3EA8CAE48D2E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99AEE-9F14-D84E-9C63-5B9622C37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71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8FE3B-5F86-5A45-8892-3EA8CAE48D2E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99AEE-9F14-D84E-9C63-5B9622C37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30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8FE3B-5F86-5A45-8892-3EA8CAE48D2E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99AEE-9F14-D84E-9C63-5B9622C37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0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8FE3B-5F86-5A45-8892-3EA8CAE48D2E}" type="datetimeFigureOut">
              <a:rPr lang="en-US" smtClean="0"/>
              <a:t>06/07/19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99AEE-9F14-D84E-9C63-5B9622C371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3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836" y="458353"/>
            <a:ext cx="8494046" cy="5198686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660066"/>
                </a:solidFill>
              </a:rPr>
              <a:t>Andre </a:t>
            </a:r>
            <a:r>
              <a:rPr lang="en-US" sz="6600" dirty="0" err="1" smtClean="0">
                <a:solidFill>
                  <a:srgbClr val="660066"/>
                </a:solidFill>
              </a:rPr>
              <a:t>Geim</a:t>
            </a:r>
            <a:r>
              <a:rPr lang="en-US" sz="6600" dirty="0" smtClean="0">
                <a:solidFill>
                  <a:srgbClr val="660066"/>
                </a:solidFill>
              </a:rPr>
              <a:t> (2016):</a:t>
            </a:r>
            <a:br>
              <a:rPr lang="en-US" sz="6600" dirty="0" smtClean="0">
                <a:solidFill>
                  <a:srgbClr val="660066"/>
                </a:solidFill>
              </a:rPr>
            </a:br>
            <a:r>
              <a:rPr lang="en-US" sz="6600" dirty="0">
                <a:solidFill>
                  <a:srgbClr val="660066"/>
                </a:solidFill>
              </a:rPr>
              <a:t/>
            </a:r>
            <a:br>
              <a:rPr lang="en-US" sz="6600" dirty="0">
                <a:solidFill>
                  <a:srgbClr val="660066"/>
                </a:solidFill>
              </a:rPr>
            </a:br>
            <a:r>
              <a:rPr lang="mr-IN" sz="6600" dirty="0" smtClean="0">
                <a:solidFill>
                  <a:srgbClr val="660066"/>
                </a:solidFill>
              </a:rPr>
              <a:t>…</a:t>
            </a:r>
            <a:r>
              <a:rPr lang="en-GB" sz="6600" dirty="0" smtClean="0">
                <a:solidFill>
                  <a:srgbClr val="660066"/>
                </a:solidFill>
              </a:rPr>
              <a:t>.would like a </a:t>
            </a:r>
            <a:r>
              <a:rPr lang="en-GB" sz="6600" dirty="0" err="1" smtClean="0">
                <a:solidFill>
                  <a:srgbClr val="660066"/>
                </a:solidFill>
              </a:rPr>
              <a:t>graphene</a:t>
            </a:r>
            <a:r>
              <a:rPr lang="en-GB" sz="6600" dirty="0" smtClean="0">
                <a:solidFill>
                  <a:srgbClr val="660066"/>
                </a:solidFill>
              </a:rPr>
              <a:t> age, like the </a:t>
            </a:r>
            <a:r>
              <a:rPr lang="mr-IN" sz="6600" dirty="0" smtClean="0">
                <a:solidFill>
                  <a:srgbClr val="660066"/>
                </a:solidFill>
              </a:rPr>
              <a:t>…</a:t>
            </a:r>
            <a:r>
              <a:rPr lang="en-GB" sz="6600" dirty="0" smtClean="0">
                <a:solidFill>
                  <a:srgbClr val="660066"/>
                </a:solidFill>
              </a:rPr>
              <a:t> iron ages.</a:t>
            </a:r>
            <a:endParaRPr lang="en-US" sz="66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6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378" y="387867"/>
            <a:ext cx="7626994" cy="2548329"/>
          </a:xfrm>
        </p:spPr>
        <p:txBody>
          <a:bodyPr>
            <a:noAutofit/>
          </a:bodyPr>
          <a:lstStyle/>
          <a:p>
            <a:pPr algn="l"/>
            <a:r>
              <a:rPr lang="en-US" sz="4800" dirty="0" smtClean="0"/>
              <a:t>What is the maximum strength of iron when pulled along its weakest direction?</a:t>
            </a:r>
            <a:endParaRPr lang="en-US" sz="4800" dirty="0"/>
          </a:p>
        </p:txBody>
      </p:sp>
      <p:grpSp>
        <p:nvGrpSpPr>
          <p:cNvPr id="3" name="Group 2"/>
          <p:cNvGrpSpPr/>
          <p:nvPr/>
        </p:nvGrpSpPr>
        <p:grpSpPr>
          <a:xfrm>
            <a:off x="618889" y="3266209"/>
            <a:ext cx="6012283" cy="2593435"/>
            <a:chOff x="618889" y="3266209"/>
            <a:chExt cx="6012283" cy="2593435"/>
          </a:xfrm>
        </p:grpSpPr>
        <p:sp>
          <p:nvSpPr>
            <p:cNvPr id="2" name="TextBox 1"/>
            <p:cNvSpPr txBox="1"/>
            <p:nvPr/>
          </p:nvSpPr>
          <p:spPr>
            <a:xfrm>
              <a:off x="618889" y="5028647"/>
              <a:ext cx="601228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rgbClr val="0000FF"/>
                  </a:solidFill>
                </a:rPr>
                <a:t>remember this number</a:t>
              </a:r>
              <a:endParaRPr lang="en-US" sz="4800" dirty="0">
                <a:solidFill>
                  <a:srgbClr val="0000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30885" y="3266209"/>
              <a:ext cx="325322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/>
                <a:t>14.5 </a:t>
              </a:r>
              <a:r>
                <a:rPr lang="en-US" sz="6600" dirty="0" err="1" smtClean="0"/>
                <a:t>GPa</a:t>
              </a:r>
              <a:endParaRPr lang="en-US" sz="6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4284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dirty="0" smtClean="0"/>
              <a:t>trength </a:t>
            </a:r>
            <a:r>
              <a:rPr lang="en-US" dirty="0" smtClean="0"/>
              <a:t>of </a:t>
            </a:r>
            <a:r>
              <a:rPr lang="en-US" dirty="0" smtClean="0"/>
              <a:t>perfect </a:t>
            </a:r>
            <a:r>
              <a:rPr lang="en-US" dirty="0" err="1" smtClean="0"/>
              <a:t>g</a:t>
            </a:r>
            <a:r>
              <a:rPr lang="en-US" dirty="0" err="1" smtClean="0"/>
              <a:t>raphene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samples  approximately (2 µm)</a:t>
            </a:r>
            <a:r>
              <a:rPr lang="en-US" baseline="30000" dirty="0" smtClean="0"/>
              <a:t>2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3" y="2271692"/>
            <a:ext cx="8399850" cy="2075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248" y="5193790"/>
            <a:ext cx="4743391" cy="1192624"/>
          </a:xfrm>
          <a:prstGeom prst="rect">
            <a:avLst/>
          </a:prstGeom>
        </p:spPr>
      </p:pic>
      <p:pic>
        <p:nvPicPr>
          <p:cNvPr id="4" name="Picture 3" descr="Screenshot 2019-07-03 at 07.23.2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392" y="3654238"/>
            <a:ext cx="2559180" cy="307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3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Screen shot 2012-04-25 at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763000" cy="652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742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609600" y="4114800"/>
            <a:ext cx="78073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80"/>
                </a:solidFill>
                <a:latin typeface="Arial"/>
                <a:cs typeface="Arial"/>
              </a:rPr>
              <a:t>An equilibrium number of defects.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0080"/>
                </a:solidFill>
                <a:latin typeface="Arial"/>
                <a:cs typeface="Arial"/>
              </a:rPr>
              <a:t>Strength of a nanotube rope 2 mm long is less than 2000 </a:t>
            </a:r>
            <a:r>
              <a:rPr lang="en-US" sz="3600" dirty="0" err="1">
                <a:solidFill>
                  <a:srgbClr val="000080"/>
                </a:solidFill>
                <a:latin typeface="Arial"/>
                <a:cs typeface="Arial"/>
              </a:rPr>
              <a:t>MPa</a:t>
            </a:r>
            <a:endParaRPr lang="en-US" sz="3600" dirty="0">
              <a:solidFill>
                <a:srgbClr val="000080"/>
              </a:solidFill>
              <a:latin typeface="Arial"/>
              <a:cs typeface="Arial"/>
            </a:endParaRPr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775"/>
            <a:ext cx="8763000" cy="167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32766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133600"/>
            <a:ext cx="5164138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9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5" y="244475"/>
            <a:ext cx="6858000" cy="5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287525" y="6296055"/>
            <a:ext cx="58044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data from  Pan </a:t>
            </a:r>
            <a:r>
              <a:rPr lang="en-US" sz="2000" i="1" dirty="0">
                <a:solidFill>
                  <a:srgbClr val="000080"/>
                </a:solidFill>
                <a:latin typeface="Arial"/>
                <a:cs typeface="Arial"/>
              </a:rPr>
              <a:t>et al</a:t>
            </a:r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. 1999, Yu </a:t>
            </a:r>
            <a:r>
              <a:rPr lang="en-US" sz="2000" i="1" dirty="0">
                <a:solidFill>
                  <a:srgbClr val="000080"/>
                </a:solidFill>
                <a:latin typeface="Arial"/>
                <a:cs typeface="Arial"/>
              </a:rPr>
              <a:t>et </a:t>
            </a:r>
            <a:r>
              <a:rPr lang="en-US" sz="2000" i="1" dirty="0" smtClean="0">
                <a:solidFill>
                  <a:srgbClr val="000080"/>
                </a:solidFill>
                <a:latin typeface="Arial"/>
                <a:cs typeface="Arial"/>
              </a:rPr>
              <a:t>al</a:t>
            </a:r>
            <a:r>
              <a:rPr lang="en-US" sz="2000" dirty="0">
                <a:solidFill>
                  <a:srgbClr val="000080"/>
                </a:solidFill>
                <a:latin typeface="Arial"/>
                <a:cs typeface="Arial"/>
              </a:rPr>
              <a:t>. 2000</a:t>
            </a:r>
          </a:p>
        </p:txBody>
      </p:sp>
    </p:spTree>
    <p:extLst>
      <p:ext uri="{BB962C8B-B14F-4D97-AF65-F5344CB8AC3E}">
        <p14:creationId xmlns:p14="http://schemas.microsoft.com/office/powerpoint/2010/main" val="48165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 n7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347"/>
            <a:ext cx="9144000" cy="607978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09589" y="4973608"/>
            <a:ext cx="3706184" cy="811158"/>
            <a:chOff x="1409589" y="4973608"/>
            <a:chExt cx="3706184" cy="811158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3169168" y="4973608"/>
              <a:ext cx="1946605" cy="308625"/>
            </a:xfrm>
            <a:prstGeom prst="straightConnector1">
              <a:avLst/>
            </a:prstGeom>
            <a:ln w="5715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409589" y="5138435"/>
              <a:ext cx="18453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</a:rPr>
                <a:t>5</a:t>
              </a:r>
              <a:r>
                <a:rPr lang="en-US" sz="3600" dirty="0" smtClean="0">
                  <a:solidFill>
                    <a:schemeClr val="bg1"/>
                  </a:solidFill>
                </a:rPr>
                <a:t>00 </a:t>
              </a:r>
              <a:r>
                <a:rPr lang="en-US" sz="3600" dirty="0" err="1" smtClean="0">
                  <a:solidFill>
                    <a:schemeClr val="bg1"/>
                  </a:solidFill>
                </a:rPr>
                <a:t>MPa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89075" y="721410"/>
            <a:ext cx="2786723" cy="646331"/>
            <a:chOff x="6089075" y="721410"/>
            <a:chExt cx="2786723" cy="646331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6089075" y="1044576"/>
              <a:ext cx="557870" cy="141191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796458" y="721410"/>
              <a:ext cx="2079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0000FF"/>
                  </a:solidFill>
                </a:rPr>
                <a:t>3000 </a:t>
              </a:r>
              <a:r>
                <a:rPr lang="en-US" sz="3600" dirty="0" err="1" smtClean="0">
                  <a:solidFill>
                    <a:srgbClr val="0000FF"/>
                  </a:solidFill>
                </a:rPr>
                <a:t>MPa</a:t>
              </a:r>
              <a:endParaRPr lang="en-US" sz="3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0177" y="1547108"/>
            <a:ext cx="3098216" cy="646331"/>
            <a:chOff x="330177" y="1547108"/>
            <a:chExt cx="3098216" cy="646331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2409517" y="1870274"/>
              <a:ext cx="1018876" cy="168853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30177" y="1547108"/>
              <a:ext cx="2079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1500 </a:t>
              </a:r>
              <a:r>
                <a:rPr lang="en-US" sz="3600" dirty="0" err="1" smtClean="0">
                  <a:solidFill>
                    <a:srgbClr val="FF0000"/>
                  </a:solidFill>
                </a:rPr>
                <a:t>MPa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32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2"/>
          <p:cNvSpPr txBox="1">
            <a:spLocks noChangeArrowheads="1"/>
          </p:cNvSpPr>
          <p:nvPr/>
        </p:nvSpPr>
        <p:spPr bwMode="auto">
          <a:xfrm>
            <a:off x="304800" y="533400"/>
            <a:ext cx="4800600" cy="1785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dirty="0">
                <a:latin typeface="Arial"/>
                <a:cs typeface="Arial"/>
              </a:rPr>
              <a:t>strength 130 </a:t>
            </a:r>
            <a:r>
              <a:rPr lang="en-US" sz="4400" dirty="0" err="1">
                <a:latin typeface="Arial"/>
                <a:cs typeface="Arial"/>
              </a:rPr>
              <a:t>GPa</a:t>
            </a:r>
            <a:endParaRPr lang="en-US" sz="4400" dirty="0"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US" sz="4400" dirty="0">
                <a:latin typeface="Arial"/>
                <a:cs typeface="Arial"/>
              </a:rPr>
              <a:t>modulus 1.2 </a:t>
            </a:r>
            <a:r>
              <a:rPr lang="en-US" sz="4400" dirty="0" err="1">
                <a:latin typeface="Arial"/>
                <a:cs typeface="Arial"/>
              </a:rPr>
              <a:t>TPa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5" y="2914725"/>
            <a:ext cx="9012046" cy="370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3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4653" y="259983"/>
            <a:ext cx="7772400" cy="1470025"/>
          </a:xfrm>
        </p:spPr>
        <p:txBody>
          <a:bodyPr/>
          <a:lstStyle/>
          <a:p>
            <a:r>
              <a:rPr lang="en-US" dirty="0" smtClean="0"/>
              <a:t>First dress made with </a:t>
            </a:r>
            <a:r>
              <a:rPr lang="en-US" dirty="0" err="1" smtClean="0"/>
              <a:t>graphene</a:t>
            </a:r>
            <a:r>
              <a:rPr lang="en-US" dirty="0" smtClean="0"/>
              <a:t> unveiled in Manchester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89580" y="5912066"/>
            <a:ext cx="4620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Guardian, 25</a:t>
            </a:r>
            <a:r>
              <a:rPr lang="en-US" sz="3600" baseline="30000" dirty="0" smtClean="0">
                <a:solidFill>
                  <a:srgbClr val="FF0000"/>
                </a:solidFill>
              </a:rPr>
              <a:t>th</a:t>
            </a:r>
            <a:r>
              <a:rPr lang="en-US" sz="3600" dirty="0" smtClean="0">
                <a:solidFill>
                  <a:srgbClr val="FF0000"/>
                </a:solidFill>
              </a:rPr>
              <a:t> Jan 2017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997334"/>
            <a:ext cx="894087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200" dirty="0" smtClean="0">
                <a:solidFill>
                  <a:srgbClr val="3366FF"/>
                </a:solidFill>
              </a:rPr>
              <a:t>…</a:t>
            </a:r>
            <a:r>
              <a:rPr lang="en-GB" sz="3200" dirty="0" smtClean="0">
                <a:solidFill>
                  <a:srgbClr val="3366FF"/>
                </a:solidFill>
              </a:rPr>
              <a:t>.. little black dress uses `wonder material’</a:t>
            </a:r>
          </a:p>
          <a:p>
            <a:endParaRPr lang="en-GB" sz="3200" dirty="0">
              <a:solidFill>
                <a:srgbClr val="3366FF"/>
              </a:solidFill>
            </a:endParaRPr>
          </a:p>
          <a:p>
            <a:r>
              <a:rPr lang="mr-IN" sz="3200" dirty="0" smtClean="0">
                <a:solidFill>
                  <a:srgbClr val="3366FF"/>
                </a:solidFill>
              </a:rPr>
              <a:t>……</a:t>
            </a:r>
            <a:r>
              <a:rPr lang="en-GB" sz="3200" dirty="0" smtClean="0">
                <a:solidFill>
                  <a:srgbClr val="3366FF"/>
                </a:solidFill>
              </a:rPr>
              <a:t> looks set to storm the catwalks of Paris, </a:t>
            </a:r>
          </a:p>
          <a:p>
            <a:r>
              <a:rPr lang="en-GB" sz="3200" dirty="0">
                <a:solidFill>
                  <a:srgbClr val="3366FF"/>
                </a:solidFill>
              </a:rPr>
              <a:t>	</a:t>
            </a:r>
            <a:r>
              <a:rPr lang="en-GB" sz="3200" dirty="0" smtClean="0">
                <a:solidFill>
                  <a:srgbClr val="3366FF"/>
                </a:solidFill>
              </a:rPr>
              <a:t>	New York and Milan</a:t>
            </a:r>
          </a:p>
          <a:p>
            <a:endParaRPr lang="en-GB" sz="3200" dirty="0">
              <a:solidFill>
                <a:srgbClr val="3366FF"/>
              </a:solidFill>
            </a:endParaRPr>
          </a:p>
          <a:p>
            <a:r>
              <a:rPr lang="mr-IN" sz="3200" dirty="0" smtClean="0">
                <a:solidFill>
                  <a:srgbClr val="3366FF"/>
                </a:solidFill>
              </a:rPr>
              <a:t>…</a:t>
            </a:r>
            <a:r>
              <a:rPr lang="en-GB" sz="3200" dirty="0" smtClean="0">
                <a:solidFill>
                  <a:srgbClr val="3366FF"/>
                </a:solidFill>
              </a:rPr>
              <a:t>.. </a:t>
            </a:r>
            <a:r>
              <a:rPr lang="en-GB" sz="3200" dirty="0" err="1" smtClean="0">
                <a:solidFill>
                  <a:srgbClr val="3366FF"/>
                </a:solidFill>
              </a:rPr>
              <a:t>graphene</a:t>
            </a:r>
            <a:r>
              <a:rPr lang="en-GB" sz="3200" dirty="0" smtClean="0">
                <a:solidFill>
                  <a:srgbClr val="3366FF"/>
                </a:solidFill>
              </a:rPr>
              <a:t>, which is 200 times stronger than steel</a:t>
            </a:r>
          </a:p>
          <a:p>
            <a:endParaRPr lang="en-US" sz="32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6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9-06-13-000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" y="216647"/>
            <a:ext cx="8961705" cy="60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8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4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776" b="29134"/>
          <a:stretch/>
        </p:blipFill>
        <p:spPr>
          <a:xfrm>
            <a:off x="0" y="183163"/>
            <a:ext cx="9144000" cy="2955061"/>
          </a:xfrm>
          <a:prstGeom prst="rect">
            <a:avLst/>
          </a:prstGeom>
        </p:spPr>
      </p:pic>
      <p:pic>
        <p:nvPicPr>
          <p:cNvPr id="8" name="Picture 7" descr="11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8" t="13711" r="31873" b="45189"/>
          <a:stretch/>
        </p:blipFill>
        <p:spPr>
          <a:xfrm>
            <a:off x="109910" y="3528976"/>
            <a:ext cx="4615696" cy="3277612"/>
          </a:xfrm>
          <a:prstGeom prst="rect">
            <a:avLst/>
          </a:prstGeom>
        </p:spPr>
      </p:pic>
      <p:pic>
        <p:nvPicPr>
          <p:cNvPr id="12" name="Picture 11" descr="12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51" y="3528976"/>
            <a:ext cx="4370149" cy="327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1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5" y="918322"/>
            <a:ext cx="5867400" cy="56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001" y="171824"/>
            <a:ext cx="4833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Scifer</a:t>
            </a:r>
            <a:r>
              <a:rPr lang="en-US" sz="3600" dirty="0" smtClean="0"/>
              <a:t>: 5.5 </a:t>
            </a:r>
            <a:r>
              <a:rPr lang="en-US" sz="3600" dirty="0" err="1" smtClean="0"/>
              <a:t>GPa</a:t>
            </a:r>
            <a:r>
              <a:rPr lang="en-US" sz="3600" dirty="0" smtClean="0"/>
              <a:t> steel wire</a:t>
            </a:r>
            <a:endParaRPr lang="en-US" sz="36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6" t="45354" r="23887"/>
          <a:stretch/>
        </p:blipFill>
        <p:spPr bwMode="auto">
          <a:xfrm>
            <a:off x="6543865" y="3636683"/>
            <a:ext cx="208466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0235" y="336177"/>
            <a:ext cx="26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1 Denier is weight in grams of 9 km of </a:t>
            </a:r>
            <a:r>
              <a:rPr lang="en-US" sz="2800" dirty="0" err="1" smtClean="0">
                <a:solidFill>
                  <a:srgbClr val="3366FF"/>
                </a:solidFill>
              </a:rPr>
              <a:t>fibre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2528" y="2153041"/>
            <a:ext cx="2592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Scifer</a:t>
            </a:r>
            <a:r>
              <a:rPr lang="en-US" sz="2800" dirty="0" smtClean="0"/>
              <a:t> is 9 Denier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39335" y="3189941"/>
            <a:ext cx="2304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Stockings: 10 Denier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06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9-06-16 at 21.50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1105055"/>
            <a:ext cx="9144000" cy="56125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465" y="250879"/>
            <a:ext cx="7177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Steel “</a:t>
            </a:r>
            <a:r>
              <a:rPr lang="en-US" sz="4000" dirty="0" err="1" smtClean="0"/>
              <a:t>underwires</a:t>
            </a:r>
            <a:r>
              <a:rPr lang="en-US" sz="4000" dirty="0" smtClean="0"/>
              <a:t>” in 70% of bras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83557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1155" y="3419422"/>
            <a:ext cx="574361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Russian Space Agency</a:t>
            </a:r>
            <a:endParaRPr lang="en-US" sz="2400" dirty="0"/>
          </a:p>
          <a:p>
            <a:r>
              <a:rPr lang="en-US" sz="3600" dirty="0" smtClean="0"/>
              <a:t>“There could be problems .. with the atmosphere support .. but the steel is OK”</a:t>
            </a:r>
            <a:endParaRPr lang="en-US" sz="3600" dirty="0"/>
          </a:p>
          <a:p>
            <a:endParaRPr lang="en-US" sz="2400" dirty="0"/>
          </a:p>
        </p:txBody>
      </p:sp>
      <p:pic>
        <p:nvPicPr>
          <p:cNvPr id="9" name="Picture 8" descr="m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772" y="2849168"/>
            <a:ext cx="2999117" cy="3598940"/>
          </a:xfrm>
          <a:prstGeom prst="rect">
            <a:avLst/>
          </a:prstGeom>
        </p:spPr>
      </p:pic>
      <p:pic>
        <p:nvPicPr>
          <p:cNvPr id="2" name="Picture 1" descr="crop_12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0" r="34771" b="33782"/>
          <a:stretch/>
        </p:blipFill>
        <p:spPr>
          <a:xfrm>
            <a:off x="399822" y="180319"/>
            <a:ext cx="3182909" cy="2955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7364" y="325824"/>
            <a:ext cx="5084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00FF"/>
                </a:solidFill>
              </a:rPr>
              <a:t>Graphene</a:t>
            </a:r>
            <a:r>
              <a:rPr lang="en-US" sz="3600" dirty="0" smtClean="0">
                <a:solidFill>
                  <a:srgbClr val="0000FF"/>
                </a:solidFill>
              </a:rPr>
              <a:t> goes into space</a:t>
            </a:r>
          </a:p>
          <a:p>
            <a:r>
              <a:rPr lang="mr-IN" sz="3600" dirty="0" smtClean="0">
                <a:solidFill>
                  <a:srgbClr val="0000FF"/>
                </a:solidFill>
              </a:rPr>
              <a:t>…</a:t>
            </a:r>
            <a:r>
              <a:rPr lang="en-GB" sz="3600" dirty="0" smtClean="0">
                <a:solidFill>
                  <a:srgbClr val="0000FF"/>
                </a:solidFill>
              </a:rPr>
              <a:t> printing ink </a:t>
            </a:r>
            <a:r>
              <a:rPr lang="mr-IN" sz="3600" dirty="0" smtClean="0">
                <a:solidFill>
                  <a:srgbClr val="0000FF"/>
                </a:solidFill>
              </a:rPr>
              <a:t>…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4103" y="5995837"/>
            <a:ext cx="3161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3600" dirty="0" smtClean="0">
                <a:solidFill>
                  <a:srgbClr val="0000FF"/>
                </a:solidFill>
              </a:rPr>
              <a:t>…</a:t>
            </a:r>
            <a:r>
              <a:rPr lang="en-GB" sz="3600" dirty="0" smtClean="0">
                <a:solidFill>
                  <a:srgbClr val="0000FF"/>
                </a:solidFill>
              </a:rPr>
              <a:t> g</a:t>
            </a:r>
            <a:r>
              <a:rPr lang="en-US" sz="3600" dirty="0" err="1" smtClean="0">
                <a:solidFill>
                  <a:srgbClr val="0000FF"/>
                </a:solidFill>
              </a:rPr>
              <a:t>yroscopes</a:t>
            </a:r>
            <a:r>
              <a:rPr lang="mr-IN" sz="3600" dirty="0" smtClean="0">
                <a:solidFill>
                  <a:srgbClr val="0000FF"/>
                </a:solidFill>
              </a:rPr>
              <a:t>…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29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" b="100000" l="0" r="993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472" y="55029"/>
            <a:ext cx="3328022" cy="4389773"/>
          </a:xfrm>
          <a:prstGeom prst="rect">
            <a:avLst/>
          </a:prstGeom>
        </p:spPr>
      </p:pic>
      <p:pic>
        <p:nvPicPr>
          <p:cNvPr id="6" name="Picture 5" descr="39600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15297"/>
          <a:stretch/>
        </p:blipFill>
        <p:spPr>
          <a:xfrm>
            <a:off x="4184813" y="2527541"/>
            <a:ext cx="4566267" cy="41544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9620" y="234238"/>
            <a:ext cx="47034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IRONMAN 1, 2, 3, 4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645" y="5912511"/>
            <a:ext cx="32974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>
                    <a:lumMod val="50000"/>
                  </a:schemeClr>
                </a:solidFill>
              </a:rPr>
              <a:t>MAN of Steel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61" y="385128"/>
            <a:ext cx="6031992" cy="2065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85" y="2818122"/>
            <a:ext cx="8496666" cy="1172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385" y="5284129"/>
            <a:ext cx="87507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Wonder material </a:t>
            </a:r>
            <a:r>
              <a:rPr lang="mr-IN" sz="4400" dirty="0" smtClean="0">
                <a:solidFill>
                  <a:srgbClr val="FF0000"/>
                </a:solidFill>
              </a:rPr>
              <a:t>–</a:t>
            </a:r>
            <a:r>
              <a:rPr lang="en-US" sz="4400" dirty="0" smtClean="0">
                <a:solidFill>
                  <a:srgbClr val="FF0000"/>
                </a:solidFill>
              </a:rPr>
              <a:t> iron or </a:t>
            </a:r>
            <a:r>
              <a:rPr lang="en-US" sz="4400" dirty="0" err="1" smtClean="0">
                <a:solidFill>
                  <a:srgbClr val="FF0000"/>
                </a:solidFill>
              </a:rPr>
              <a:t>graphene</a:t>
            </a:r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1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6-17 at 14.14.1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42"/>
          <a:stretch/>
        </p:blipFill>
        <p:spPr>
          <a:xfrm>
            <a:off x="26251" y="169559"/>
            <a:ext cx="9044178" cy="4722571"/>
          </a:xfrm>
          <a:prstGeom prst="rect">
            <a:avLst/>
          </a:prstGeom>
        </p:spPr>
      </p:pic>
      <p:pic>
        <p:nvPicPr>
          <p:cNvPr id="3" name="Picture 2" descr="Screenshot 2019-06-17 at 14.14.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0" b="37942"/>
          <a:stretch/>
        </p:blipFill>
        <p:spPr>
          <a:xfrm>
            <a:off x="0" y="5025411"/>
            <a:ext cx="9144000" cy="1832589"/>
          </a:xfrm>
          <a:prstGeom prst="rect">
            <a:avLst/>
          </a:prstGeom>
        </p:spPr>
      </p:pic>
      <p:pic>
        <p:nvPicPr>
          <p:cNvPr id="4" name="Picture 3" descr="Screenshot 2019-06-17 at 14.14.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6217" r="74194" b="83218"/>
          <a:stretch/>
        </p:blipFill>
        <p:spPr>
          <a:xfrm>
            <a:off x="3702947" y="1583670"/>
            <a:ext cx="5265639" cy="121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2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718"/>
          <a:stretch/>
        </p:blipFill>
        <p:spPr>
          <a:xfrm>
            <a:off x="70233" y="2085007"/>
            <a:ext cx="9071423" cy="3393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51" y="524076"/>
            <a:ext cx="5891602" cy="1102994"/>
          </a:xfrm>
          <a:prstGeom prst="rect">
            <a:avLst/>
          </a:prstGeom>
        </p:spPr>
      </p:pic>
      <p:pic>
        <p:nvPicPr>
          <p:cNvPr id="2" name="Picture 1" descr="Screen Shot 2019-07-02 at 11.41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32" y="2877263"/>
            <a:ext cx="4722424" cy="517438"/>
          </a:xfrm>
          <a:prstGeom prst="rect">
            <a:avLst/>
          </a:prstGeom>
        </p:spPr>
      </p:pic>
      <p:pic>
        <p:nvPicPr>
          <p:cNvPr id="7" name="Picture 6" descr="Screen Shot 2019-07-02 at 11.41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32" y="3547101"/>
            <a:ext cx="4722424" cy="517438"/>
          </a:xfrm>
          <a:prstGeom prst="rect">
            <a:avLst/>
          </a:prstGeom>
        </p:spPr>
      </p:pic>
      <p:pic>
        <p:nvPicPr>
          <p:cNvPr id="9" name="Picture 8" descr="Screen Shot 2019-07-02 at 11.41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32" y="3986137"/>
            <a:ext cx="4722424" cy="517438"/>
          </a:xfrm>
          <a:prstGeom prst="rect">
            <a:avLst/>
          </a:prstGeom>
        </p:spPr>
      </p:pic>
      <p:pic>
        <p:nvPicPr>
          <p:cNvPr id="10" name="Picture 9" descr="Screen Shot 2019-07-02 at 11.41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32" y="4503575"/>
            <a:ext cx="4722424" cy="5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9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9-06-13 at 10.01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83" y="287617"/>
            <a:ext cx="8585200" cy="501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683" y="5663985"/>
            <a:ext cx="89514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Stainless steel </a:t>
            </a:r>
            <a:r>
              <a:rPr lang="en-US" sz="3200" dirty="0" err="1" smtClean="0">
                <a:solidFill>
                  <a:srgbClr val="0000FF"/>
                </a:solidFill>
              </a:rPr>
              <a:t>underwires</a:t>
            </a:r>
            <a:r>
              <a:rPr lang="en-US" sz="3200" dirty="0" smtClean="0">
                <a:solidFill>
                  <a:srgbClr val="0000FF"/>
                </a:solidFill>
              </a:rPr>
              <a:t> for bra, 12 for £3.81, </a:t>
            </a:r>
            <a:r>
              <a:rPr lang="en-US" sz="3200" dirty="0" err="1" smtClean="0">
                <a:solidFill>
                  <a:srgbClr val="0000FF"/>
                </a:solidFill>
              </a:rPr>
              <a:t>ebay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6" name="Picture 5" descr="img_20150917_07360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8" t="22850" r="11503" b="4029"/>
          <a:stretch/>
        </p:blipFill>
        <p:spPr>
          <a:xfrm>
            <a:off x="131954" y="121442"/>
            <a:ext cx="8873907" cy="646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7-01 at 17.02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230910"/>
            <a:ext cx="5473700" cy="1778000"/>
          </a:xfrm>
          <a:prstGeom prst="rect">
            <a:avLst/>
          </a:prstGeom>
        </p:spPr>
      </p:pic>
      <p:pic>
        <p:nvPicPr>
          <p:cNvPr id="6" name="Picture 5" descr="Screen Shot 2019-07-01 at 17.03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2205567"/>
            <a:ext cx="2047394" cy="6005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7786" y="3702267"/>
            <a:ext cx="79239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“Every year, </a:t>
            </a:r>
            <a:r>
              <a:rPr lang="en-US" sz="4000" dirty="0" err="1" smtClean="0"/>
              <a:t>tonnes</a:t>
            </a:r>
            <a:r>
              <a:rPr lang="en-US" sz="4000" dirty="0" smtClean="0"/>
              <a:t> of </a:t>
            </a:r>
            <a:r>
              <a:rPr lang="en-US" sz="4000" dirty="0" err="1" smtClean="0"/>
              <a:t>graphene</a:t>
            </a:r>
            <a:r>
              <a:rPr lang="en-US" sz="4000" dirty="0" smtClean="0"/>
              <a:t> are applied to </a:t>
            </a:r>
            <a:r>
              <a:rPr lang="en-US" sz="4000" dirty="0" err="1" smtClean="0"/>
              <a:t>Vittoria</a:t>
            </a:r>
            <a:r>
              <a:rPr lang="en-US" sz="4000" dirty="0" smtClean="0"/>
              <a:t> tires</a:t>
            </a:r>
            <a:r>
              <a:rPr lang="mr-IN" sz="4000" dirty="0" smtClean="0"/>
              <a:t>…</a:t>
            </a:r>
            <a:r>
              <a:rPr lang="en-GB" sz="4000" dirty="0" smtClean="0"/>
              <a:t>.</a:t>
            </a:r>
            <a:endParaRPr lang="en-US" sz="4000" dirty="0" smtClean="0"/>
          </a:p>
          <a:p>
            <a:endParaRPr lang="en-US" sz="4000" dirty="0"/>
          </a:p>
          <a:p>
            <a:r>
              <a:rPr lang="mr-IN" sz="4000" dirty="0" smtClean="0"/>
              <a:t>…</a:t>
            </a:r>
            <a:r>
              <a:rPr lang="en-GB" sz="4000" dirty="0" smtClean="0"/>
              <a:t>. increase all performance metrics”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3002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5" y="0"/>
            <a:ext cx="5565393" cy="6858000"/>
          </a:xfrm>
          <a:prstGeom prst="rect">
            <a:avLst/>
          </a:prstGeom>
        </p:spPr>
      </p:pic>
      <p:pic>
        <p:nvPicPr>
          <p:cNvPr id="5" name="Picture 4" descr="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9541" r="1094" b="13804"/>
          <a:stretch/>
        </p:blipFill>
        <p:spPr>
          <a:xfrm>
            <a:off x="5765030" y="157904"/>
            <a:ext cx="3278909" cy="19818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053751" y="0"/>
            <a:ext cx="6090249" cy="6858000"/>
            <a:chOff x="3053751" y="0"/>
            <a:chExt cx="6090249" cy="6858000"/>
          </a:xfrm>
        </p:grpSpPr>
        <p:pic>
          <p:nvPicPr>
            <p:cNvPr id="9" name="Picture 8" descr="Screen Shot 2019-07-02 at 10.41.1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751" y="0"/>
              <a:ext cx="6090249" cy="6858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53751" y="313598"/>
              <a:ext cx="5929302" cy="63094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World’s toughest grip</a:t>
              </a:r>
            </a:p>
            <a:p>
              <a:r>
                <a:rPr lang="en-US" sz="2800" dirty="0" err="1" smtClean="0">
                  <a:solidFill>
                    <a:schemeClr val="bg1"/>
                  </a:solidFill>
                </a:rPr>
                <a:t>Utilising</a:t>
              </a:r>
              <a:r>
                <a:rPr lang="en-US" sz="2800" dirty="0" smtClean="0">
                  <a:solidFill>
                    <a:schemeClr val="bg1"/>
                  </a:solidFill>
                </a:rPr>
                <a:t> the world’s strongest material,</a:t>
              </a:r>
            </a:p>
            <a:p>
              <a:r>
                <a:rPr lang="en-US" sz="3600" b="1" dirty="0" err="1" smtClean="0">
                  <a:solidFill>
                    <a:schemeClr val="bg1"/>
                  </a:solidFill>
                </a:rPr>
                <a:t>graphene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-enhanced </a:t>
              </a:r>
              <a:r>
                <a:rPr lang="en-US" sz="2800" dirty="0" smtClean="0">
                  <a:solidFill>
                    <a:schemeClr val="bg1"/>
                  </a:solidFill>
                </a:rPr>
                <a:t>rubber </a:t>
              </a:r>
              <a:r>
                <a:rPr lang="mr-IN" sz="2800" dirty="0" smtClean="0">
                  <a:solidFill>
                    <a:schemeClr val="bg1"/>
                  </a:solidFill>
                </a:rPr>
                <a:t>…</a:t>
              </a:r>
              <a:endParaRPr lang="en-GB" sz="2800" dirty="0" smtClean="0">
                <a:solidFill>
                  <a:schemeClr val="bg1"/>
                </a:solidFill>
              </a:endParaRPr>
            </a:p>
            <a:p>
              <a:endParaRPr lang="en-GB" sz="2800" dirty="0" smtClean="0">
                <a:solidFill>
                  <a:schemeClr val="bg1"/>
                </a:solidFill>
              </a:endParaRPr>
            </a:p>
            <a:p>
              <a:endParaRPr lang="en-GB" sz="2800" dirty="0">
                <a:solidFill>
                  <a:schemeClr val="bg1"/>
                </a:solidFill>
              </a:endParaRPr>
            </a:p>
            <a:p>
              <a:endParaRPr lang="en-GB" sz="2800" dirty="0" smtClean="0">
                <a:solidFill>
                  <a:schemeClr val="bg1"/>
                </a:solidFill>
              </a:endParaRPr>
            </a:p>
            <a:p>
              <a:endParaRPr lang="en-GB" sz="2800" dirty="0">
                <a:solidFill>
                  <a:schemeClr val="bg1"/>
                </a:solidFill>
              </a:endParaRPr>
            </a:p>
            <a:p>
              <a:endParaRPr lang="en-GB" sz="2800" dirty="0" smtClean="0">
                <a:solidFill>
                  <a:schemeClr val="bg1"/>
                </a:solidFill>
              </a:endParaRPr>
            </a:p>
            <a:p>
              <a:endParaRPr lang="en-GB" sz="2800" dirty="0">
                <a:solidFill>
                  <a:schemeClr val="bg1"/>
                </a:solidFill>
              </a:endParaRPr>
            </a:p>
            <a:p>
              <a:r>
                <a:rPr lang="en-GB" sz="4800" b="1" dirty="0" smtClean="0">
                  <a:solidFill>
                    <a:schemeClr val="bg1"/>
                  </a:solidFill>
                </a:rPr>
                <a:t>50% stronger</a:t>
              </a:r>
            </a:p>
            <a:p>
              <a:r>
                <a:rPr lang="en-GB" sz="4800" b="1" dirty="0" smtClean="0">
                  <a:solidFill>
                    <a:schemeClr val="bg1"/>
                  </a:solidFill>
                </a:rPr>
                <a:t>50% more elastic</a:t>
              </a:r>
            </a:p>
            <a:p>
              <a:r>
                <a:rPr lang="en-GB" sz="4800" b="1" dirty="0" smtClean="0">
                  <a:solidFill>
                    <a:schemeClr val="bg1"/>
                  </a:solidFill>
                </a:rPr>
                <a:t>50% harder wearing</a:t>
              </a:r>
              <a:r>
                <a:rPr lang="en-US" sz="4800" b="1" dirty="0" smtClean="0">
                  <a:solidFill>
                    <a:schemeClr val="bg1"/>
                  </a:solidFill>
                </a:rPr>
                <a:t> 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77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3-01 at 22.4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22540"/>
            <a:ext cx="7076253" cy="673982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124200" y="1669871"/>
            <a:ext cx="5575808" cy="2062103"/>
            <a:chOff x="3124200" y="1669871"/>
            <a:chExt cx="5575808" cy="2062103"/>
          </a:xfrm>
        </p:grpSpPr>
        <p:sp>
          <p:nvSpPr>
            <p:cNvPr id="5" name="Rectangle 4"/>
            <p:cNvSpPr/>
            <p:nvPr/>
          </p:nvSpPr>
          <p:spPr>
            <a:xfrm>
              <a:off x="3124200" y="2692400"/>
              <a:ext cx="1765300" cy="9144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889500" y="2324100"/>
              <a:ext cx="1308100" cy="546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197600" y="1669871"/>
              <a:ext cx="2502408" cy="206210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/>
                <a:t>Graphene</a:t>
              </a:r>
              <a:endParaRPr lang="en-US" sz="3200" b="1" dirty="0"/>
            </a:p>
            <a:p>
              <a:r>
                <a:rPr lang="en-US" sz="3200" b="1" dirty="0" smtClean="0"/>
                <a:t>200 times</a:t>
              </a:r>
            </a:p>
            <a:p>
              <a:r>
                <a:rPr lang="en-US" sz="3200" b="1" dirty="0" smtClean="0"/>
                <a:t>stronger than</a:t>
              </a:r>
            </a:p>
            <a:p>
              <a:r>
                <a:rPr lang="en-US" sz="3200" b="1" dirty="0" smtClean="0"/>
                <a:t>steel</a:t>
              </a:r>
              <a:endParaRPr lang="en-US" sz="32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95800" y="5475982"/>
            <a:ext cx="4483752" cy="1077218"/>
            <a:chOff x="4495800" y="5475982"/>
            <a:chExt cx="4483752" cy="1077218"/>
          </a:xfrm>
        </p:grpSpPr>
        <p:sp>
          <p:nvSpPr>
            <p:cNvPr id="12" name="Rectangle 11"/>
            <p:cNvSpPr/>
            <p:nvPr/>
          </p:nvSpPr>
          <p:spPr>
            <a:xfrm>
              <a:off x="4495800" y="6108700"/>
              <a:ext cx="1701800" cy="4445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2" idx="3"/>
            </p:cNvCxnSpPr>
            <p:nvPr/>
          </p:nvCxnSpPr>
          <p:spPr>
            <a:xfrm flipV="1">
              <a:off x="6197600" y="6108700"/>
              <a:ext cx="736600" cy="2222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934200" y="5475982"/>
              <a:ext cx="2045352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immensely</a:t>
              </a:r>
            </a:p>
            <a:p>
              <a:r>
                <a:rPr lang="en-US" sz="3200" b="1" dirty="0" smtClean="0"/>
                <a:t>tough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1197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303" y="981525"/>
            <a:ext cx="7038640" cy="5421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135530"/>
            <a:ext cx="24753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</a:rPr>
              <a:t>Brenner:1956</a:t>
            </a:r>
            <a:endParaRPr lang="en-US" sz="3200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195" y="242660"/>
            <a:ext cx="37152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Single crystals of iron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64142" y="1097622"/>
            <a:ext cx="40234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Strength and size go together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56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274</Words>
  <Application>Microsoft Macintosh PowerPoint</Application>
  <PresentationFormat>On-screen Show (4:3)</PresentationFormat>
  <Paragraphs>61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Andre Geim (2016):  ….would like a graphene age, like the … iron ages.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maximum strength of iron when pulled along its weakest direction?</vt:lpstr>
      <vt:lpstr>Strength of perfect graphene samples  approximately (2 µm)2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dress made with graphene unveiled in Manchester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dress made with graphene unveiled in Manchester</dc:title>
  <dc:creator>gjgh</dc:creator>
  <cp:lastModifiedBy>gjgh</cp:lastModifiedBy>
  <cp:revision>78</cp:revision>
  <cp:lastPrinted>2019-07-06T10:18:59Z</cp:lastPrinted>
  <dcterms:created xsi:type="dcterms:W3CDTF">2019-06-13T08:07:51Z</dcterms:created>
  <dcterms:modified xsi:type="dcterms:W3CDTF">2019-07-06T10:40:13Z</dcterms:modified>
</cp:coreProperties>
</file>