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3"/>
  </p:notesMasterIdLst>
  <p:sldIdLst>
    <p:sldId id="336" r:id="rId4"/>
    <p:sldId id="407" r:id="rId5"/>
    <p:sldId id="408" r:id="rId6"/>
    <p:sldId id="409" r:id="rId7"/>
    <p:sldId id="404" r:id="rId8"/>
    <p:sldId id="405" r:id="rId9"/>
    <p:sldId id="406" r:id="rId10"/>
    <p:sldId id="338" r:id="rId11"/>
    <p:sldId id="393" r:id="rId12"/>
    <p:sldId id="342" r:id="rId13"/>
    <p:sldId id="351" r:id="rId14"/>
    <p:sldId id="344" r:id="rId15"/>
    <p:sldId id="352" r:id="rId16"/>
    <p:sldId id="353" r:id="rId17"/>
    <p:sldId id="354" r:id="rId18"/>
    <p:sldId id="355" r:id="rId19"/>
    <p:sldId id="356" r:id="rId20"/>
    <p:sldId id="297" r:id="rId21"/>
    <p:sldId id="335" r:id="rId22"/>
    <p:sldId id="345" r:id="rId23"/>
    <p:sldId id="300" r:id="rId24"/>
    <p:sldId id="301" r:id="rId25"/>
    <p:sldId id="411" r:id="rId26"/>
    <p:sldId id="412" r:id="rId27"/>
    <p:sldId id="413" r:id="rId28"/>
    <p:sldId id="346" r:id="rId29"/>
    <p:sldId id="347" r:id="rId30"/>
    <p:sldId id="302" r:id="rId31"/>
    <p:sldId id="377" r:id="rId32"/>
    <p:sldId id="390" r:id="rId33"/>
    <p:sldId id="378" r:id="rId34"/>
    <p:sldId id="379" r:id="rId35"/>
    <p:sldId id="383" r:id="rId36"/>
    <p:sldId id="397" r:id="rId37"/>
    <p:sldId id="398" r:id="rId38"/>
    <p:sldId id="401" r:id="rId39"/>
    <p:sldId id="402" r:id="rId40"/>
    <p:sldId id="403" r:id="rId41"/>
    <p:sldId id="391" r:id="rId42"/>
    <p:sldId id="380" r:id="rId43"/>
    <p:sldId id="381" r:id="rId44"/>
    <p:sldId id="382" r:id="rId45"/>
    <p:sldId id="392" r:id="rId46"/>
    <p:sldId id="384" r:id="rId47"/>
    <p:sldId id="385" r:id="rId48"/>
    <p:sldId id="386" r:id="rId49"/>
    <p:sldId id="387" r:id="rId50"/>
    <p:sldId id="396" r:id="rId51"/>
    <p:sldId id="410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0FD"/>
    <a:srgbClr val="333333"/>
    <a:srgbClr val="99FF33"/>
    <a:srgbClr val="CCFFCC"/>
    <a:srgbClr val="FFCCCC"/>
    <a:srgbClr val="002A06"/>
    <a:srgbClr val="FF3300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5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63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264796D-37CF-0347-AF07-7D8EB394EC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232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4796D-37CF-0347-AF07-7D8EB394EC4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70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5247D3-97C6-C945-9540-8EC05847291B}" type="slidenum">
              <a:rPr lang="en-GB"/>
              <a:pPr>
                <a:defRPr/>
              </a:pPr>
              <a:t>29</a:t>
            </a:fld>
            <a:endParaRPr lang="en-GB"/>
          </a:p>
        </p:txBody>
      </p:sp>
      <p:sp>
        <p:nvSpPr>
          <p:cNvPr id="1966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66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983BBF-D8F1-B64B-A088-50136D265FAA}" type="slidenum">
              <a:rPr lang="en-GB"/>
              <a:pPr>
                <a:defRPr/>
              </a:pPr>
              <a:t>31</a:t>
            </a:fld>
            <a:endParaRPr lang="en-GB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51FBB1-7C02-8C48-AE95-D899EBEBEE15}" type="slidenum">
              <a:rPr lang="en-GB"/>
              <a:pPr>
                <a:defRPr/>
              </a:pPr>
              <a:t>32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C53632-50E1-424E-BDDE-D76C8CB80564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1DE65-2875-2A4F-9FA9-B8EF085E3175}" type="slidenum">
              <a:rPr lang="en-GB"/>
              <a:pPr/>
              <a:t>35</a:t>
            </a:fld>
            <a:endParaRPr lang="en-GB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357688"/>
            <a:ext cx="5035550" cy="413385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GB"/>
          </a:p>
        </p:txBody>
      </p:sp>
      <p:sp>
        <p:nvSpPr>
          <p:cNvPr id="573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1688"/>
            <a:ext cx="4257675" cy="31940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849697-4D8B-0040-A14C-D2E8A4597616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A2873-D1FA-074C-AE59-D795A4DA89E9}" type="slidenum">
              <a:rPr lang="en-GB"/>
              <a:pPr>
                <a:defRPr/>
              </a:pPr>
              <a:t>40</a:t>
            </a:fld>
            <a:endParaRPr lang="en-GB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5CD7C8-82FC-3942-BBA1-3D7F8527323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CEBEDD-6224-154C-8735-8D4D3B6DE123}" type="slidenum">
              <a:rPr lang="en-GB"/>
              <a:pPr>
                <a:defRPr/>
              </a:pPr>
              <a:t>41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AA64D3-F005-EB41-B706-4F7EB9C457C2}" type="slidenum">
              <a:rPr lang="en-GB"/>
              <a:pPr>
                <a:defRPr/>
              </a:pPr>
              <a:t>42</a:t>
            </a:fld>
            <a:endParaRPr lang="en-GB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3D154-472E-794B-8287-D929ED6D2A7D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7BF0DB-0387-0A48-A25C-4B9B94E38B0E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572DE7-2E56-1340-B949-BF6A6AB7FC9C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2AC3B8-A1C7-8340-9179-97F80B63BB63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E3E743-3288-D04A-BE7F-5ED4FCE4C87A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4796D-37CF-0347-AF07-7D8EB394EC4C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707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7839E1-5C43-584A-9A2D-5AB1B052504C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894515-B032-B64F-AA0C-6D9D2E4B9357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2D4199A-1C14-9047-96B7-F0CAEB8C9930}" type="slidenum">
              <a:rPr lang="en-US" sz="1200"/>
              <a:pPr>
                <a:defRPr/>
              </a:pPr>
              <a:t>5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1A906E-3F41-144F-94F7-045DA8F866E7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mtClean="0">
                <a:cs typeface="+mn-cs"/>
              </a:rPr>
              <a:t>Dogma - statement of belief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F292B-05A1-4445-B750-CB5CCF56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6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D5BEB-5631-AD42-AD5C-4F75A5D06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D60E5-F623-BF43-81B3-04CA2711D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1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224F8-145A-804D-A300-30221DDD0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85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6BC7-A749-E645-A321-D65C61E4A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1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07F40-D596-6A44-9135-1FB91608B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46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00AA9-2B64-F14A-B069-F3121BC22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73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75CCB-15F6-F842-B398-9023656A3F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40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AC888-31F9-6A4A-86B4-9B7A50624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7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11215-9315-1C4D-B994-35C987E678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82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402C-103A-7842-88B8-14938350E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8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40058-F5C4-4D44-BBE4-00453B235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72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A0C84-C4EC-2843-B48D-F007A43447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8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0C191-0F90-8442-964E-AE37F7B88D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75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2BDDA-5A4C-4E49-90EC-B0EBB79FA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5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224F8-145A-804D-A300-30221DDD0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74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6BC7-A749-E645-A321-D65C61E4A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10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07F40-D596-6A44-9135-1FB91608B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45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00AA9-2B64-F14A-B069-F3121BC22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56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75CCB-15F6-F842-B398-9023656A3F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40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AC888-31F9-6A4A-86B4-9B7A50624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11215-9315-1C4D-B994-35C987E678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76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9B8A-254F-814D-B5A0-C3770F083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78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402C-103A-7842-88B8-14938350E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55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A0C84-C4EC-2843-B48D-F007A43447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0C191-0F90-8442-964E-AE37F7B88D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81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2BDDA-5A4C-4E49-90EC-B0EBB79FA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4A98-4328-6E4D-9C03-934DF27BC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6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D6CCD-D6A6-D44B-8649-B50E2E34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0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A97E8-D0FE-7F41-9042-D19F5C3B1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5DA86-4DCC-F24D-A707-01D64BE0F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1DBF6-3941-8D43-B458-2517F396D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0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3F44E-5404-1042-82A6-66022B31F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5D8EC50-2DE8-2247-84D5-308F35770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1D99AFBA-F934-F749-8231-9F61EF29ED2A}" type="slidenum">
              <a:rPr lang="en-US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4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1D99AFBA-F934-F749-8231-9F61EF29ED2A}" type="slidenum">
              <a:rPr lang="en-US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3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1.png"/><Relationship Id="rId1" Type="http://schemas.microsoft.com/office/2007/relationships/media" Target="file://localhost/Users/harshadbhadeshia/Slides/WALK_2.GIF" TargetMode="External"/><Relationship Id="rId2" Type="http://schemas.openxmlformats.org/officeDocument/2006/relationships/video" Target="file://localhost/Users/harshadbhadeshia/Slides/WALK_2.GI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84976" cy="1728192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Arial"/>
                <a:cs typeface="+mj-cs"/>
              </a:rPr>
              <a:t>Machine learning </a:t>
            </a:r>
            <a:br>
              <a:rPr lang="en-GB" dirty="0" smtClean="0">
                <a:latin typeface="Arial"/>
                <a:cs typeface="+mj-cs"/>
              </a:rPr>
            </a:br>
            <a:r>
              <a:rPr lang="en-GB" dirty="0" smtClean="0">
                <a:latin typeface="Arial"/>
                <a:cs typeface="+mj-cs"/>
              </a:rPr>
              <a:t>in materials science</a:t>
            </a:r>
            <a:br>
              <a:rPr lang="en-GB" dirty="0" smtClean="0">
                <a:latin typeface="Arial"/>
                <a:cs typeface="+mj-cs"/>
              </a:rPr>
            </a:br>
            <a:endParaRPr lang="en-GB" dirty="0" smtClean="0">
              <a:latin typeface="Arial"/>
              <a:cs typeface="+mj-cs"/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611560" y="1628800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000" dirty="0" err="1" smtClean="0">
                <a:solidFill>
                  <a:schemeClr val="accent2"/>
                </a:solidFill>
                <a:latin typeface="Arial"/>
                <a:cs typeface="+mn-cs"/>
              </a:rPr>
              <a:t>www.phase-trans.msm.cam.ac.uk</a:t>
            </a:r>
            <a:endParaRPr lang="en-GB" dirty="0">
              <a:solidFill>
                <a:schemeClr val="accent2"/>
              </a:solidFill>
              <a:latin typeface="Arial"/>
              <a:cs typeface="+mn-cs"/>
            </a:endParaRPr>
          </a:p>
        </p:txBody>
      </p:sp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4437063" y="3978275"/>
            <a:ext cx="18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5" name="Picture 4" descr="Screen Shot 2018-01-31 at 09.12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348880"/>
            <a:ext cx="2280603" cy="4331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293096"/>
            <a:ext cx="53596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/>
                <a:cs typeface="Arial"/>
              </a:rPr>
              <a:t>What is intelligence?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7001" y="5360870"/>
            <a:ext cx="35842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episodic memory</a:t>
            </a:r>
          </a:p>
          <a:p>
            <a:r>
              <a:rPr lang="en-US" sz="3200" dirty="0" smtClean="0">
                <a:latin typeface="Arial"/>
                <a:cs typeface="Arial"/>
              </a:rPr>
              <a:t>planning the future</a:t>
            </a:r>
            <a:endParaRPr lang="en-US" sz="3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14763" cy="11430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Arial"/>
                <a:cs typeface="+mj-cs"/>
              </a:rPr>
              <a:t>Variables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tx2"/>
                </a:solidFill>
                <a:latin typeface="Arial"/>
                <a:cs typeface="+mn-cs"/>
              </a:rPr>
              <a:t>C, </a:t>
            </a:r>
            <a:r>
              <a:rPr lang="en-GB" dirty="0" err="1" smtClean="0">
                <a:solidFill>
                  <a:schemeClr val="tx2"/>
                </a:solidFill>
                <a:latin typeface="Arial"/>
                <a:cs typeface="+mn-cs"/>
              </a:rPr>
              <a:t>Mn</a:t>
            </a:r>
            <a:r>
              <a:rPr lang="en-GB" dirty="0" smtClean="0">
                <a:solidFill>
                  <a:schemeClr val="tx2"/>
                </a:solidFill>
                <a:latin typeface="Arial"/>
                <a:cs typeface="+mn-cs"/>
              </a:rPr>
              <a:t>, Si, Ni, Cr, Mo, V, Co, B, N, O…..</a:t>
            </a:r>
          </a:p>
          <a:p>
            <a:pPr>
              <a:defRPr/>
            </a:pPr>
            <a:r>
              <a:rPr lang="en-GB" dirty="0" err="1" smtClean="0">
                <a:solidFill>
                  <a:schemeClr val="tx2"/>
                </a:solidFill>
                <a:latin typeface="Arial"/>
                <a:cs typeface="+mn-cs"/>
              </a:rPr>
              <a:t>Thermomechanical</a:t>
            </a:r>
            <a:r>
              <a:rPr lang="en-GB" dirty="0" smtClean="0">
                <a:solidFill>
                  <a:schemeClr val="tx2"/>
                </a:solidFill>
                <a:latin typeface="Arial"/>
                <a:cs typeface="+mn-cs"/>
              </a:rPr>
              <a:t> processing of steel</a:t>
            </a:r>
          </a:p>
          <a:p>
            <a:pPr>
              <a:defRPr/>
            </a:pPr>
            <a:r>
              <a:rPr lang="en-GB" dirty="0" smtClean="0">
                <a:solidFill>
                  <a:schemeClr val="tx2"/>
                </a:solidFill>
                <a:latin typeface="Arial"/>
                <a:cs typeface="+mn-cs"/>
              </a:rPr>
              <a:t>Welding consumable</a:t>
            </a:r>
          </a:p>
          <a:p>
            <a:pPr>
              <a:defRPr/>
            </a:pPr>
            <a:r>
              <a:rPr lang="en-GB" dirty="0" smtClean="0">
                <a:solidFill>
                  <a:schemeClr val="tx2"/>
                </a:solidFill>
                <a:latin typeface="Arial"/>
                <a:cs typeface="+mn-cs"/>
              </a:rPr>
              <a:t>Welding parameters</a:t>
            </a:r>
          </a:p>
          <a:p>
            <a:pPr>
              <a:defRPr/>
            </a:pPr>
            <a:r>
              <a:rPr lang="en-GB" dirty="0" smtClean="0">
                <a:solidFill>
                  <a:schemeClr val="tx2"/>
                </a:solidFill>
                <a:latin typeface="Arial"/>
                <a:cs typeface="+mn-cs"/>
              </a:rPr>
              <a:t>Subsequent heat treatment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6019800" y="6096000"/>
            <a:ext cx="25114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Michael McIntyre</a:t>
            </a:r>
          </a:p>
        </p:txBody>
      </p:sp>
      <p:grpSp>
        <p:nvGrpSpPr>
          <p:cNvPr id="27650" name="Group 3"/>
          <p:cNvGrpSpPr>
            <a:grpSpLocks/>
          </p:cNvGrpSpPr>
          <p:nvPr/>
        </p:nvGrpSpPr>
        <p:grpSpPr bwMode="auto">
          <a:xfrm>
            <a:off x="1066800" y="4038600"/>
            <a:ext cx="2667000" cy="2133600"/>
            <a:chOff x="960" y="2448"/>
            <a:chExt cx="1680" cy="1344"/>
          </a:xfrm>
        </p:grpSpPr>
        <p:sp>
          <p:nvSpPr>
            <p:cNvPr id="100356" name="Line 4"/>
            <p:cNvSpPr>
              <a:spLocks noChangeShapeType="1"/>
            </p:cNvSpPr>
            <p:nvPr/>
          </p:nvSpPr>
          <p:spPr bwMode="auto">
            <a:xfrm flipV="1">
              <a:off x="1056" y="2448"/>
              <a:ext cx="0" cy="13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57" name="Line 5"/>
            <p:cNvSpPr>
              <a:spLocks noChangeShapeType="1"/>
            </p:cNvSpPr>
            <p:nvPr/>
          </p:nvSpPr>
          <p:spPr bwMode="auto">
            <a:xfrm flipV="1">
              <a:off x="960" y="3744"/>
              <a:ext cx="16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457200" y="4343400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Comic Sans MS" charset="0"/>
                <a:cs typeface="+mn-cs"/>
              </a:rPr>
              <a:t>y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2209800" y="5943600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Comic Sans MS" charset="0"/>
                <a:cs typeface="+mn-cs"/>
              </a:rPr>
              <a:t>x</a:t>
            </a:r>
          </a:p>
        </p:txBody>
      </p:sp>
      <p:pic>
        <p:nvPicPr>
          <p:cNvPr id="100361" name="WALK_2.GIF" descr="/Users/harshadbhadeshia/Slides/WALK_2.GIF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06189"/>
            <a:ext cx="67818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0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0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6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6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Arial"/>
                <a:cs typeface="+mj-cs"/>
              </a:rPr>
              <a:t>Solution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GB" sz="4400" dirty="0" smtClean="0">
                <a:solidFill>
                  <a:schemeClr val="accent2"/>
                </a:solidFill>
                <a:latin typeface="Arial"/>
                <a:cs typeface="+mn-cs"/>
              </a:rPr>
              <a:t>non-linear functions</a:t>
            </a:r>
          </a:p>
          <a:p>
            <a:pPr>
              <a:lnSpc>
                <a:spcPct val="90000"/>
              </a:lnSpc>
              <a:defRPr/>
            </a:pPr>
            <a:r>
              <a:rPr lang="en-GB" sz="4400" dirty="0" smtClean="0">
                <a:solidFill>
                  <a:schemeClr val="accent2"/>
                </a:solidFill>
                <a:latin typeface="Arial"/>
                <a:cs typeface="+mn-cs"/>
              </a:rPr>
              <a:t>large numbers of variables</a:t>
            </a:r>
          </a:p>
          <a:p>
            <a:pPr>
              <a:lnSpc>
                <a:spcPct val="90000"/>
              </a:lnSpc>
              <a:defRPr/>
            </a:pPr>
            <a:r>
              <a:rPr lang="en-GB" sz="4400" dirty="0" smtClean="0">
                <a:solidFill>
                  <a:schemeClr val="accent2"/>
                </a:solidFill>
                <a:latin typeface="Arial"/>
                <a:cs typeface="+mn-cs"/>
              </a:rPr>
              <a:t>uncertainties</a:t>
            </a:r>
          </a:p>
          <a:p>
            <a:pPr>
              <a:lnSpc>
                <a:spcPct val="90000"/>
              </a:lnSpc>
              <a:defRPr/>
            </a:pPr>
            <a:r>
              <a:rPr lang="en-GB" sz="4400" dirty="0" smtClean="0">
                <a:solidFill>
                  <a:schemeClr val="accent2"/>
                </a:solidFill>
                <a:latin typeface="Arial"/>
                <a:cs typeface="+mn-cs"/>
              </a:rPr>
              <a:t>exploit large knowledge base</a:t>
            </a:r>
            <a:endParaRPr lang="en-GB" sz="4400" dirty="0" smtClean="0">
              <a:latin typeface="Arial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914400" y="3048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 algn="ctr">
              <a:lnSpc>
                <a:spcPct val="90000"/>
              </a:lnSpc>
            </a:pPr>
            <a:r>
              <a:rPr lang="en-GB" sz="5400">
                <a:latin typeface="Arial" charset="0"/>
              </a:rPr>
              <a:t>Empirical Equations</a:t>
            </a:r>
          </a:p>
        </p:txBody>
      </p:sp>
      <p:pic>
        <p:nvPicPr>
          <p:cNvPr id="31746" name="Picture 1029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24175"/>
            <a:ext cx="8839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54514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6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46338"/>
            <a:ext cx="85344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54514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3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51054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70104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Slide4                                                         00035D38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r="7008" b="10518"/>
          <a:stretch>
            <a:fillRect/>
          </a:stretch>
        </p:blipFill>
        <p:spPr bwMode="auto">
          <a:xfrm>
            <a:off x="0" y="0"/>
            <a:ext cx="9097963" cy="65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15913"/>
            <a:ext cx="6367463" cy="1143000"/>
          </a:xfrm>
        </p:spPr>
        <p:txBody>
          <a:bodyPr lIns="90487" tIns="44450" rIns="90487" bIns="44450"/>
          <a:lstStyle/>
          <a:p>
            <a:pPr>
              <a:defRPr/>
            </a:pPr>
            <a:r>
              <a:rPr lang="en-GB" smtClean="0">
                <a:latin typeface="Arial" charset="0"/>
                <a:cs typeface="+mj-cs"/>
              </a:rPr>
              <a:t>Hyperbolic Tangents</a:t>
            </a:r>
          </a:p>
        </p:txBody>
      </p:sp>
      <p:pic>
        <p:nvPicPr>
          <p:cNvPr id="3993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839913"/>
            <a:ext cx="8359775" cy="4256087"/>
          </a:xfrm>
          <a:prstGeom prst="rect">
            <a:avLst/>
          </a:prstGeom>
          <a:solidFill>
            <a:srgbClr val="8CF4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lide5                                                         00035D38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r="10512" b="5260"/>
          <a:stretch>
            <a:fillRect/>
          </a:stretch>
        </p:blipFill>
        <p:spPr bwMode="auto">
          <a:xfrm>
            <a:off x="514350" y="152400"/>
            <a:ext cx="8115300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a.jpg      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80772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Slide5                                                         00035D38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r="10512" b="5260"/>
          <a:stretch>
            <a:fillRect/>
          </a:stretch>
        </p:blipFill>
        <p:spPr bwMode="auto">
          <a:xfrm>
            <a:off x="5715000" y="4308475"/>
            <a:ext cx="291465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cking_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1"/>
            <a:ext cx="8940044" cy="49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2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600908"/>
            <a:ext cx="6078562" cy="41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71626"/>
            <a:ext cx="5564932" cy="40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euralold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00" y="717550"/>
            <a:ext cx="6940128" cy="4718845"/>
          </a:xfrm>
          <a:prstGeom prst="rect">
            <a:avLst/>
          </a:prstGeom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6659563" y="188913"/>
            <a:ext cx="23050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+mn-cs"/>
              </a:rPr>
              <a:t>non-linear</a:t>
            </a:r>
          </a:p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+mn-cs"/>
              </a:rPr>
              <a:t> functions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20998"/>
          <a:stretch>
            <a:fillRect/>
          </a:stretch>
        </p:blipFill>
        <p:spPr bwMode="auto">
          <a:xfrm>
            <a:off x="533400" y="338138"/>
            <a:ext cx="74676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988"/>
            <a:ext cx="769620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667166" cy="1181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268760"/>
            <a:ext cx="4654769" cy="5476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4" y="1412776"/>
            <a:ext cx="4131756" cy="52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5" y="2573299"/>
            <a:ext cx="6048671" cy="4240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062"/>
            <a:ext cx="7128792" cy="2414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551723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3366FF"/>
                </a:solidFill>
                <a:latin typeface="Arial"/>
                <a:cs typeface="Arial"/>
              </a:rPr>
              <a:t>Pous</a:t>
            </a:r>
            <a:r>
              <a:rPr lang="en-US" sz="1800" dirty="0" smtClean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rgbClr val="3366FF"/>
                </a:solidFill>
                <a:latin typeface="Arial"/>
                <a:cs typeface="Arial"/>
              </a:rPr>
              <a:t>Lonardeli</a:t>
            </a:r>
            <a:r>
              <a:rPr lang="en-US" sz="1800" dirty="0" smtClean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rgbClr val="3366FF"/>
                </a:solidFill>
                <a:latin typeface="Arial"/>
                <a:cs typeface="Arial"/>
              </a:rPr>
              <a:t>Cogswell</a:t>
            </a:r>
            <a:r>
              <a:rPr lang="en-US" sz="1800" dirty="0" smtClean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rgbClr val="3366FF"/>
                </a:solidFill>
                <a:latin typeface="Arial"/>
                <a:cs typeface="Arial"/>
              </a:rPr>
              <a:t>Bhadeshia</a:t>
            </a:r>
            <a:endParaRPr lang="en-US" sz="1800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3366FF"/>
                </a:solidFill>
                <a:latin typeface="Arial"/>
                <a:cs typeface="Arial"/>
              </a:rPr>
              <a:t>Mat. Sci. Eng. A 567 (2013) 72</a:t>
            </a:r>
            <a:endParaRPr lang="en-US" sz="1800" dirty="0">
              <a:solidFill>
                <a:srgbClr val="3366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7" y="332656"/>
            <a:ext cx="859548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0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b.jpg       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733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c.jpg       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6096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1676400" y="3048000"/>
            <a:ext cx="6627813" cy="3433763"/>
            <a:chOff x="1056" y="1920"/>
            <a:chExt cx="4175" cy="2163"/>
          </a:xfrm>
        </p:grpSpPr>
        <p:pic>
          <p:nvPicPr>
            <p:cNvPr id="47109" name="Picture 5" descr=" a_low.gif                                                      00026851Macintosh HD                   B746BDF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920"/>
              <a:ext cx="3693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6" descr=" a_low.gif                                                      00026851Macintosh HD                   B746BDFA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784"/>
              <a:ext cx="4175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a.jpg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8000"/>
            <a:ext cx="82296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2"/>
          <p:cNvSpPr>
            <a:spLocks noChangeShapeType="1"/>
          </p:cNvSpPr>
          <p:nvPr/>
        </p:nvSpPr>
        <p:spPr bwMode="auto">
          <a:xfrm flipH="1" flipV="1">
            <a:off x="-1246188" y="-263525"/>
            <a:ext cx="15875" cy="158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 flipH="1" flipV="1">
            <a:off x="-1246188" y="-263525"/>
            <a:ext cx="15875" cy="158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Freeform 4"/>
          <p:cNvSpPr>
            <a:spLocks/>
          </p:cNvSpPr>
          <p:nvPr/>
        </p:nvSpPr>
        <p:spPr bwMode="auto">
          <a:xfrm>
            <a:off x="2246313" y="1573213"/>
            <a:ext cx="4983162" cy="2632075"/>
          </a:xfrm>
          <a:custGeom>
            <a:avLst/>
            <a:gdLst>
              <a:gd name="T0" fmla="*/ 2147483647 w 3139"/>
              <a:gd name="T1" fmla="*/ 2147483647 h 1658"/>
              <a:gd name="T2" fmla="*/ 2147483647 w 3139"/>
              <a:gd name="T3" fmla="*/ 2147483647 h 1658"/>
              <a:gd name="T4" fmla="*/ 2147483647 w 3139"/>
              <a:gd name="T5" fmla="*/ 2147483647 h 1658"/>
              <a:gd name="T6" fmla="*/ 2147483647 w 3139"/>
              <a:gd name="T7" fmla="*/ 2147483647 h 1658"/>
              <a:gd name="T8" fmla="*/ 2147483647 w 3139"/>
              <a:gd name="T9" fmla="*/ 2147483647 h 1658"/>
              <a:gd name="T10" fmla="*/ 2147483647 w 3139"/>
              <a:gd name="T11" fmla="*/ 2147483647 h 1658"/>
              <a:gd name="T12" fmla="*/ 2147483647 w 3139"/>
              <a:gd name="T13" fmla="*/ 2147483647 h 1658"/>
              <a:gd name="T14" fmla="*/ 2147483647 w 3139"/>
              <a:gd name="T15" fmla="*/ 2147483647 h 1658"/>
              <a:gd name="T16" fmla="*/ 2147483647 w 3139"/>
              <a:gd name="T17" fmla="*/ 2147483647 h 1658"/>
              <a:gd name="T18" fmla="*/ 2147483647 w 3139"/>
              <a:gd name="T19" fmla="*/ 2147483647 h 1658"/>
              <a:gd name="T20" fmla="*/ 2147483647 w 3139"/>
              <a:gd name="T21" fmla="*/ 2147483647 h 1658"/>
              <a:gd name="T22" fmla="*/ 2147483647 w 3139"/>
              <a:gd name="T23" fmla="*/ 2147483647 h 1658"/>
              <a:gd name="T24" fmla="*/ 2147483647 w 3139"/>
              <a:gd name="T25" fmla="*/ 2147483647 h 1658"/>
              <a:gd name="T26" fmla="*/ 2147483647 w 3139"/>
              <a:gd name="T27" fmla="*/ 2147483647 h 1658"/>
              <a:gd name="T28" fmla="*/ 2147483647 w 3139"/>
              <a:gd name="T29" fmla="*/ 2147483647 h 1658"/>
              <a:gd name="T30" fmla="*/ 2147483647 w 3139"/>
              <a:gd name="T31" fmla="*/ 2147483647 h 1658"/>
              <a:gd name="T32" fmla="*/ 2147483647 w 3139"/>
              <a:gd name="T33" fmla="*/ 2147483647 h 1658"/>
              <a:gd name="T34" fmla="*/ 2147483647 w 3139"/>
              <a:gd name="T35" fmla="*/ 2147483647 h 1658"/>
              <a:gd name="T36" fmla="*/ 2147483647 w 3139"/>
              <a:gd name="T37" fmla="*/ 2147483647 h 1658"/>
              <a:gd name="T38" fmla="*/ 2147483647 w 3139"/>
              <a:gd name="T39" fmla="*/ 2147483647 h 1658"/>
              <a:gd name="T40" fmla="*/ 2147483647 w 3139"/>
              <a:gd name="T41" fmla="*/ 2147483647 h 1658"/>
              <a:gd name="T42" fmla="*/ 2147483647 w 3139"/>
              <a:gd name="T43" fmla="*/ 2147483647 h 1658"/>
              <a:gd name="T44" fmla="*/ 2147483647 w 3139"/>
              <a:gd name="T45" fmla="*/ 2147483647 h 1658"/>
              <a:gd name="T46" fmla="*/ 2147483647 w 3139"/>
              <a:gd name="T47" fmla="*/ 2147483647 h 1658"/>
              <a:gd name="T48" fmla="*/ 2147483647 w 3139"/>
              <a:gd name="T49" fmla="*/ 2147483647 h 1658"/>
              <a:gd name="T50" fmla="*/ 2147483647 w 3139"/>
              <a:gd name="T51" fmla="*/ 2147483647 h 1658"/>
              <a:gd name="T52" fmla="*/ 2147483647 w 3139"/>
              <a:gd name="T53" fmla="*/ 2147483647 h 1658"/>
              <a:gd name="T54" fmla="*/ 2147483647 w 3139"/>
              <a:gd name="T55" fmla="*/ 2147483647 h 1658"/>
              <a:gd name="T56" fmla="*/ 2147483647 w 3139"/>
              <a:gd name="T57" fmla="*/ 2147483647 h 1658"/>
              <a:gd name="T58" fmla="*/ 2147483647 w 3139"/>
              <a:gd name="T59" fmla="*/ 2147483647 h 1658"/>
              <a:gd name="T60" fmla="*/ 2147483647 w 3139"/>
              <a:gd name="T61" fmla="*/ 2147483647 h 1658"/>
              <a:gd name="T62" fmla="*/ 2147483647 w 3139"/>
              <a:gd name="T63" fmla="*/ 2147483647 h 1658"/>
              <a:gd name="T64" fmla="*/ 2147483647 w 3139"/>
              <a:gd name="T65" fmla="*/ 2147483647 h 1658"/>
              <a:gd name="T66" fmla="*/ 2147483647 w 3139"/>
              <a:gd name="T67" fmla="*/ 2147483647 h 1658"/>
              <a:gd name="T68" fmla="*/ 2147483647 w 3139"/>
              <a:gd name="T69" fmla="*/ 0 h 1658"/>
              <a:gd name="T70" fmla="*/ 2147483647 w 3139"/>
              <a:gd name="T71" fmla="*/ 0 h 1658"/>
              <a:gd name="T72" fmla="*/ 2147483647 w 3139"/>
              <a:gd name="T73" fmla="*/ 2147483647 h 1658"/>
              <a:gd name="T74" fmla="*/ 2147483647 w 3139"/>
              <a:gd name="T75" fmla="*/ 2147483647 h 1658"/>
              <a:gd name="T76" fmla="*/ 2147483647 w 3139"/>
              <a:gd name="T77" fmla="*/ 2147483647 h 1658"/>
              <a:gd name="T78" fmla="*/ 2147483647 w 3139"/>
              <a:gd name="T79" fmla="*/ 2147483647 h 1658"/>
              <a:gd name="T80" fmla="*/ 2147483647 w 3139"/>
              <a:gd name="T81" fmla="*/ 2147483647 h 1658"/>
              <a:gd name="T82" fmla="*/ 2147483647 w 3139"/>
              <a:gd name="T83" fmla="*/ 2147483647 h 1658"/>
              <a:gd name="T84" fmla="*/ 2147483647 w 3139"/>
              <a:gd name="T85" fmla="*/ 2147483647 h 1658"/>
              <a:gd name="T86" fmla="*/ 2147483647 w 3139"/>
              <a:gd name="T87" fmla="*/ 2147483647 h 1658"/>
              <a:gd name="T88" fmla="*/ 2147483647 w 3139"/>
              <a:gd name="T89" fmla="*/ 2147483647 h 165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139" h="1658">
                <a:moveTo>
                  <a:pt x="0" y="1658"/>
                </a:moveTo>
                <a:lnTo>
                  <a:pt x="42" y="1658"/>
                </a:lnTo>
                <a:lnTo>
                  <a:pt x="83" y="1637"/>
                </a:lnTo>
                <a:lnTo>
                  <a:pt x="115" y="1627"/>
                </a:lnTo>
                <a:lnTo>
                  <a:pt x="146" y="1616"/>
                </a:lnTo>
                <a:lnTo>
                  <a:pt x="177" y="1595"/>
                </a:lnTo>
                <a:lnTo>
                  <a:pt x="198" y="1564"/>
                </a:lnTo>
                <a:lnTo>
                  <a:pt x="229" y="1543"/>
                </a:lnTo>
                <a:lnTo>
                  <a:pt x="250" y="1522"/>
                </a:lnTo>
                <a:lnTo>
                  <a:pt x="271" y="1491"/>
                </a:lnTo>
                <a:lnTo>
                  <a:pt x="292" y="1460"/>
                </a:lnTo>
                <a:lnTo>
                  <a:pt x="313" y="1429"/>
                </a:lnTo>
                <a:lnTo>
                  <a:pt x="334" y="1397"/>
                </a:lnTo>
                <a:lnTo>
                  <a:pt x="355" y="1366"/>
                </a:lnTo>
                <a:lnTo>
                  <a:pt x="375" y="1324"/>
                </a:lnTo>
                <a:lnTo>
                  <a:pt x="386" y="1293"/>
                </a:lnTo>
                <a:lnTo>
                  <a:pt x="407" y="1262"/>
                </a:lnTo>
                <a:lnTo>
                  <a:pt x="428" y="1230"/>
                </a:lnTo>
                <a:lnTo>
                  <a:pt x="438" y="1189"/>
                </a:lnTo>
                <a:lnTo>
                  <a:pt x="459" y="1157"/>
                </a:lnTo>
                <a:lnTo>
                  <a:pt x="480" y="1126"/>
                </a:lnTo>
                <a:lnTo>
                  <a:pt x="501" y="1095"/>
                </a:lnTo>
                <a:lnTo>
                  <a:pt x="521" y="1064"/>
                </a:lnTo>
                <a:lnTo>
                  <a:pt x="542" y="1032"/>
                </a:lnTo>
                <a:lnTo>
                  <a:pt x="563" y="1011"/>
                </a:lnTo>
                <a:lnTo>
                  <a:pt x="584" y="991"/>
                </a:lnTo>
                <a:lnTo>
                  <a:pt x="605" y="959"/>
                </a:lnTo>
                <a:lnTo>
                  <a:pt x="626" y="928"/>
                </a:lnTo>
                <a:lnTo>
                  <a:pt x="646" y="886"/>
                </a:lnTo>
                <a:lnTo>
                  <a:pt x="667" y="855"/>
                </a:lnTo>
                <a:lnTo>
                  <a:pt x="678" y="813"/>
                </a:lnTo>
                <a:lnTo>
                  <a:pt x="699" y="772"/>
                </a:lnTo>
                <a:lnTo>
                  <a:pt x="709" y="730"/>
                </a:lnTo>
                <a:lnTo>
                  <a:pt x="730" y="688"/>
                </a:lnTo>
                <a:lnTo>
                  <a:pt x="740" y="647"/>
                </a:lnTo>
                <a:lnTo>
                  <a:pt x="761" y="605"/>
                </a:lnTo>
                <a:lnTo>
                  <a:pt x="772" y="563"/>
                </a:lnTo>
                <a:lnTo>
                  <a:pt x="792" y="532"/>
                </a:lnTo>
                <a:lnTo>
                  <a:pt x="803" y="490"/>
                </a:lnTo>
                <a:lnTo>
                  <a:pt x="824" y="459"/>
                </a:lnTo>
                <a:lnTo>
                  <a:pt x="834" y="417"/>
                </a:lnTo>
                <a:lnTo>
                  <a:pt x="855" y="396"/>
                </a:lnTo>
                <a:lnTo>
                  <a:pt x="876" y="365"/>
                </a:lnTo>
                <a:lnTo>
                  <a:pt x="897" y="344"/>
                </a:lnTo>
                <a:lnTo>
                  <a:pt x="918" y="323"/>
                </a:lnTo>
                <a:lnTo>
                  <a:pt x="938" y="313"/>
                </a:lnTo>
                <a:lnTo>
                  <a:pt x="970" y="302"/>
                </a:lnTo>
                <a:lnTo>
                  <a:pt x="991" y="302"/>
                </a:lnTo>
                <a:lnTo>
                  <a:pt x="1022" y="313"/>
                </a:lnTo>
                <a:lnTo>
                  <a:pt x="1053" y="323"/>
                </a:lnTo>
                <a:lnTo>
                  <a:pt x="1084" y="344"/>
                </a:lnTo>
                <a:lnTo>
                  <a:pt x="1116" y="365"/>
                </a:lnTo>
                <a:lnTo>
                  <a:pt x="1137" y="386"/>
                </a:lnTo>
                <a:lnTo>
                  <a:pt x="1168" y="407"/>
                </a:lnTo>
                <a:lnTo>
                  <a:pt x="1189" y="428"/>
                </a:lnTo>
                <a:lnTo>
                  <a:pt x="1220" y="459"/>
                </a:lnTo>
                <a:lnTo>
                  <a:pt x="1241" y="469"/>
                </a:lnTo>
                <a:lnTo>
                  <a:pt x="1272" y="480"/>
                </a:lnTo>
                <a:lnTo>
                  <a:pt x="1293" y="490"/>
                </a:lnTo>
                <a:lnTo>
                  <a:pt x="1303" y="490"/>
                </a:lnTo>
                <a:lnTo>
                  <a:pt x="1324" y="490"/>
                </a:lnTo>
                <a:lnTo>
                  <a:pt x="1345" y="490"/>
                </a:lnTo>
                <a:lnTo>
                  <a:pt x="1366" y="490"/>
                </a:lnTo>
                <a:lnTo>
                  <a:pt x="1387" y="480"/>
                </a:lnTo>
                <a:lnTo>
                  <a:pt x="1408" y="469"/>
                </a:lnTo>
                <a:lnTo>
                  <a:pt x="1429" y="459"/>
                </a:lnTo>
                <a:lnTo>
                  <a:pt x="1460" y="448"/>
                </a:lnTo>
                <a:lnTo>
                  <a:pt x="1481" y="448"/>
                </a:lnTo>
                <a:lnTo>
                  <a:pt x="1501" y="428"/>
                </a:lnTo>
                <a:lnTo>
                  <a:pt x="1522" y="417"/>
                </a:lnTo>
                <a:lnTo>
                  <a:pt x="1543" y="407"/>
                </a:lnTo>
                <a:lnTo>
                  <a:pt x="1564" y="396"/>
                </a:lnTo>
                <a:lnTo>
                  <a:pt x="1585" y="386"/>
                </a:lnTo>
                <a:lnTo>
                  <a:pt x="1616" y="365"/>
                </a:lnTo>
                <a:lnTo>
                  <a:pt x="1637" y="355"/>
                </a:lnTo>
                <a:lnTo>
                  <a:pt x="1658" y="344"/>
                </a:lnTo>
                <a:lnTo>
                  <a:pt x="1679" y="323"/>
                </a:lnTo>
                <a:lnTo>
                  <a:pt x="1700" y="313"/>
                </a:lnTo>
                <a:lnTo>
                  <a:pt x="1720" y="292"/>
                </a:lnTo>
                <a:lnTo>
                  <a:pt x="1741" y="282"/>
                </a:lnTo>
                <a:lnTo>
                  <a:pt x="1762" y="271"/>
                </a:lnTo>
                <a:lnTo>
                  <a:pt x="1783" y="250"/>
                </a:lnTo>
                <a:lnTo>
                  <a:pt x="1804" y="240"/>
                </a:lnTo>
                <a:lnTo>
                  <a:pt x="1825" y="219"/>
                </a:lnTo>
                <a:lnTo>
                  <a:pt x="1846" y="209"/>
                </a:lnTo>
                <a:lnTo>
                  <a:pt x="1866" y="188"/>
                </a:lnTo>
                <a:lnTo>
                  <a:pt x="1887" y="177"/>
                </a:lnTo>
                <a:lnTo>
                  <a:pt x="1908" y="167"/>
                </a:lnTo>
                <a:lnTo>
                  <a:pt x="1929" y="146"/>
                </a:lnTo>
                <a:lnTo>
                  <a:pt x="1950" y="136"/>
                </a:lnTo>
                <a:lnTo>
                  <a:pt x="1971" y="125"/>
                </a:lnTo>
                <a:lnTo>
                  <a:pt x="1992" y="104"/>
                </a:lnTo>
                <a:lnTo>
                  <a:pt x="2012" y="94"/>
                </a:lnTo>
                <a:lnTo>
                  <a:pt x="2044" y="84"/>
                </a:lnTo>
                <a:lnTo>
                  <a:pt x="2065" y="73"/>
                </a:lnTo>
                <a:lnTo>
                  <a:pt x="2085" y="63"/>
                </a:lnTo>
                <a:lnTo>
                  <a:pt x="2106" y="52"/>
                </a:lnTo>
                <a:lnTo>
                  <a:pt x="2127" y="42"/>
                </a:lnTo>
                <a:lnTo>
                  <a:pt x="2148" y="31"/>
                </a:lnTo>
                <a:lnTo>
                  <a:pt x="2179" y="31"/>
                </a:lnTo>
                <a:lnTo>
                  <a:pt x="2200" y="21"/>
                </a:lnTo>
                <a:lnTo>
                  <a:pt x="2221" y="21"/>
                </a:lnTo>
                <a:lnTo>
                  <a:pt x="2252" y="11"/>
                </a:lnTo>
                <a:lnTo>
                  <a:pt x="2273" y="11"/>
                </a:lnTo>
                <a:lnTo>
                  <a:pt x="2294" y="0"/>
                </a:lnTo>
                <a:lnTo>
                  <a:pt x="2325" y="0"/>
                </a:lnTo>
                <a:lnTo>
                  <a:pt x="2346" y="0"/>
                </a:lnTo>
                <a:lnTo>
                  <a:pt x="2377" y="0"/>
                </a:lnTo>
                <a:lnTo>
                  <a:pt x="2398" y="11"/>
                </a:lnTo>
                <a:lnTo>
                  <a:pt x="2429" y="11"/>
                </a:lnTo>
                <a:lnTo>
                  <a:pt x="2450" y="11"/>
                </a:lnTo>
                <a:lnTo>
                  <a:pt x="2482" y="21"/>
                </a:lnTo>
                <a:lnTo>
                  <a:pt x="2513" y="31"/>
                </a:lnTo>
                <a:lnTo>
                  <a:pt x="2534" y="31"/>
                </a:lnTo>
                <a:lnTo>
                  <a:pt x="2565" y="42"/>
                </a:lnTo>
                <a:lnTo>
                  <a:pt x="2596" y="52"/>
                </a:lnTo>
                <a:lnTo>
                  <a:pt x="2628" y="52"/>
                </a:lnTo>
                <a:lnTo>
                  <a:pt x="2648" y="63"/>
                </a:lnTo>
                <a:lnTo>
                  <a:pt x="2680" y="63"/>
                </a:lnTo>
                <a:lnTo>
                  <a:pt x="2711" y="73"/>
                </a:lnTo>
                <a:lnTo>
                  <a:pt x="2732" y="84"/>
                </a:lnTo>
                <a:lnTo>
                  <a:pt x="2763" y="84"/>
                </a:lnTo>
                <a:lnTo>
                  <a:pt x="2794" y="94"/>
                </a:lnTo>
                <a:lnTo>
                  <a:pt x="2815" y="104"/>
                </a:lnTo>
                <a:lnTo>
                  <a:pt x="2847" y="104"/>
                </a:lnTo>
                <a:lnTo>
                  <a:pt x="2878" y="115"/>
                </a:lnTo>
                <a:lnTo>
                  <a:pt x="2899" y="125"/>
                </a:lnTo>
                <a:lnTo>
                  <a:pt x="2930" y="136"/>
                </a:lnTo>
                <a:lnTo>
                  <a:pt x="2961" y="146"/>
                </a:lnTo>
                <a:lnTo>
                  <a:pt x="2982" y="156"/>
                </a:lnTo>
                <a:lnTo>
                  <a:pt x="3013" y="156"/>
                </a:lnTo>
                <a:lnTo>
                  <a:pt x="3034" y="167"/>
                </a:lnTo>
                <a:lnTo>
                  <a:pt x="3066" y="188"/>
                </a:lnTo>
                <a:lnTo>
                  <a:pt x="3086" y="198"/>
                </a:lnTo>
                <a:lnTo>
                  <a:pt x="3118" y="209"/>
                </a:lnTo>
                <a:lnTo>
                  <a:pt x="3139" y="219"/>
                </a:lnTo>
              </a:path>
            </a:pathLst>
          </a:custGeom>
          <a:noFill/>
          <a:ln w="3340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Freeform 5"/>
          <p:cNvSpPr>
            <a:spLocks/>
          </p:cNvSpPr>
          <p:nvPr/>
        </p:nvSpPr>
        <p:spPr bwMode="auto">
          <a:xfrm>
            <a:off x="2312988" y="1606550"/>
            <a:ext cx="4932362" cy="2830513"/>
          </a:xfrm>
          <a:custGeom>
            <a:avLst/>
            <a:gdLst>
              <a:gd name="T0" fmla="*/ 2147483647 w 3107"/>
              <a:gd name="T1" fmla="*/ 2147483647 h 1783"/>
              <a:gd name="T2" fmla="*/ 2147483647 w 3107"/>
              <a:gd name="T3" fmla="*/ 2147483647 h 1783"/>
              <a:gd name="T4" fmla="*/ 2147483647 w 3107"/>
              <a:gd name="T5" fmla="*/ 2147483647 h 1783"/>
              <a:gd name="T6" fmla="*/ 2147483647 w 3107"/>
              <a:gd name="T7" fmla="*/ 2147483647 h 1783"/>
              <a:gd name="T8" fmla="*/ 2147483647 w 3107"/>
              <a:gd name="T9" fmla="*/ 2147483647 h 1783"/>
              <a:gd name="T10" fmla="*/ 2147483647 w 3107"/>
              <a:gd name="T11" fmla="*/ 2147483647 h 1783"/>
              <a:gd name="T12" fmla="*/ 2147483647 w 3107"/>
              <a:gd name="T13" fmla="*/ 2147483647 h 1783"/>
              <a:gd name="T14" fmla="*/ 2147483647 w 3107"/>
              <a:gd name="T15" fmla="*/ 2147483647 h 1783"/>
              <a:gd name="T16" fmla="*/ 2147483647 w 3107"/>
              <a:gd name="T17" fmla="*/ 2147483647 h 1783"/>
              <a:gd name="T18" fmla="*/ 2147483647 w 3107"/>
              <a:gd name="T19" fmla="*/ 2147483647 h 1783"/>
              <a:gd name="T20" fmla="*/ 2147483647 w 3107"/>
              <a:gd name="T21" fmla="*/ 2147483647 h 1783"/>
              <a:gd name="T22" fmla="*/ 2147483647 w 3107"/>
              <a:gd name="T23" fmla="*/ 2147483647 h 1783"/>
              <a:gd name="T24" fmla="*/ 2147483647 w 3107"/>
              <a:gd name="T25" fmla="*/ 2147483647 h 1783"/>
              <a:gd name="T26" fmla="*/ 2147483647 w 3107"/>
              <a:gd name="T27" fmla="*/ 2147483647 h 1783"/>
              <a:gd name="T28" fmla="*/ 2147483647 w 3107"/>
              <a:gd name="T29" fmla="*/ 2147483647 h 1783"/>
              <a:gd name="T30" fmla="*/ 2147483647 w 3107"/>
              <a:gd name="T31" fmla="*/ 2147483647 h 1783"/>
              <a:gd name="T32" fmla="*/ 2147483647 w 3107"/>
              <a:gd name="T33" fmla="*/ 2147483647 h 1783"/>
              <a:gd name="T34" fmla="*/ 2147483647 w 3107"/>
              <a:gd name="T35" fmla="*/ 2147483647 h 1783"/>
              <a:gd name="T36" fmla="*/ 2147483647 w 3107"/>
              <a:gd name="T37" fmla="*/ 2147483647 h 1783"/>
              <a:gd name="T38" fmla="*/ 2147483647 w 3107"/>
              <a:gd name="T39" fmla="*/ 2147483647 h 1783"/>
              <a:gd name="T40" fmla="*/ 2147483647 w 3107"/>
              <a:gd name="T41" fmla="*/ 2147483647 h 1783"/>
              <a:gd name="T42" fmla="*/ 2147483647 w 3107"/>
              <a:gd name="T43" fmla="*/ 2147483647 h 1783"/>
              <a:gd name="T44" fmla="*/ 2147483647 w 3107"/>
              <a:gd name="T45" fmla="*/ 2147483647 h 1783"/>
              <a:gd name="T46" fmla="*/ 2147483647 w 3107"/>
              <a:gd name="T47" fmla="*/ 2147483647 h 1783"/>
              <a:gd name="T48" fmla="*/ 2147483647 w 3107"/>
              <a:gd name="T49" fmla="*/ 2147483647 h 1783"/>
              <a:gd name="T50" fmla="*/ 2147483647 w 3107"/>
              <a:gd name="T51" fmla="*/ 2147483647 h 1783"/>
              <a:gd name="T52" fmla="*/ 2147483647 w 3107"/>
              <a:gd name="T53" fmla="*/ 2147483647 h 1783"/>
              <a:gd name="T54" fmla="*/ 2147483647 w 3107"/>
              <a:gd name="T55" fmla="*/ 2147483647 h 1783"/>
              <a:gd name="T56" fmla="*/ 2147483647 w 3107"/>
              <a:gd name="T57" fmla="*/ 2147483647 h 1783"/>
              <a:gd name="T58" fmla="*/ 2147483647 w 3107"/>
              <a:gd name="T59" fmla="*/ 2147483647 h 1783"/>
              <a:gd name="T60" fmla="*/ 2147483647 w 3107"/>
              <a:gd name="T61" fmla="*/ 2147483647 h 1783"/>
              <a:gd name="T62" fmla="*/ 2147483647 w 3107"/>
              <a:gd name="T63" fmla="*/ 2147483647 h 1783"/>
              <a:gd name="T64" fmla="*/ 2147483647 w 3107"/>
              <a:gd name="T65" fmla="*/ 2147483647 h 1783"/>
              <a:gd name="T66" fmla="*/ 2147483647 w 3107"/>
              <a:gd name="T67" fmla="*/ 2147483647 h 1783"/>
              <a:gd name="T68" fmla="*/ 2147483647 w 3107"/>
              <a:gd name="T69" fmla="*/ 2147483647 h 1783"/>
              <a:gd name="T70" fmla="*/ 2147483647 w 3107"/>
              <a:gd name="T71" fmla="*/ 2147483647 h 1783"/>
              <a:gd name="T72" fmla="*/ 2147483647 w 3107"/>
              <a:gd name="T73" fmla="*/ 2147483647 h 1783"/>
              <a:gd name="T74" fmla="*/ 2147483647 w 3107"/>
              <a:gd name="T75" fmla="*/ 2147483647 h 1783"/>
              <a:gd name="T76" fmla="*/ 2147483647 w 3107"/>
              <a:gd name="T77" fmla="*/ 0 h 1783"/>
              <a:gd name="T78" fmla="*/ 2147483647 w 3107"/>
              <a:gd name="T79" fmla="*/ 0 h 1783"/>
              <a:gd name="T80" fmla="*/ 2147483647 w 3107"/>
              <a:gd name="T81" fmla="*/ 2147483647 h 1783"/>
              <a:gd name="T82" fmla="*/ 2147483647 w 3107"/>
              <a:gd name="T83" fmla="*/ 2147483647 h 1783"/>
              <a:gd name="T84" fmla="*/ 2147483647 w 3107"/>
              <a:gd name="T85" fmla="*/ 2147483647 h 1783"/>
              <a:gd name="T86" fmla="*/ 2147483647 w 3107"/>
              <a:gd name="T87" fmla="*/ 2147483647 h 1783"/>
              <a:gd name="T88" fmla="*/ 2147483647 w 3107"/>
              <a:gd name="T89" fmla="*/ 2147483647 h 1783"/>
              <a:gd name="T90" fmla="*/ 2147483647 w 3107"/>
              <a:gd name="T91" fmla="*/ 2147483647 h 1783"/>
              <a:gd name="T92" fmla="*/ 2147483647 w 3107"/>
              <a:gd name="T93" fmla="*/ 2147483647 h 1783"/>
              <a:gd name="T94" fmla="*/ 2147483647 w 3107"/>
              <a:gd name="T95" fmla="*/ 2147483647 h 178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07" h="1783">
                <a:moveTo>
                  <a:pt x="0" y="1783"/>
                </a:moveTo>
                <a:lnTo>
                  <a:pt x="41" y="1772"/>
                </a:lnTo>
                <a:lnTo>
                  <a:pt x="73" y="1762"/>
                </a:lnTo>
                <a:lnTo>
                  <a:pt x="104" y="1741"/>
                </a:lnTo>
                <a:lnTo>
                  <a:pt x="135" y="1720"/>
                </a:lnTo>
                <a:lnTo>
                  <a:pt x="167" y="1699"/>
                </a:lnTo>
                <a:lnTo>
                  <a:pt x="187" y="1668"/>
                </a:lnTo>
                <a:lnTo>
                  <a:pt x="219" y="1637"/>
                </a:lnTo>
                <a:lnTo>
                  <a:pt x="240" y="1606"/>
                </a:lnTo>
                <a:lnTo>
                  <a:pt x="260" y="1564"/>
                </a:lnTo>
                <a:lnTo>
                  <a:pt x="281" y="1533"/>
                </a:lnTo>
                <a:lnTo>
                  <a:pt x="302" y="1491"/>
                </a:lnTo>
                <a:lnTo>
                  <a:pt x="313" y="1449"/>
                </a:lnTo>
                <a:lnTo>
                  <a:pt x="333" y="1408"/>
                </a:lnTo>
                <a:lnTo>
                  <a:pt x="344" y="1366"/>
                </a:lnTo>
                <a:lnTo>
                  <a:pt x="365" y="1324"/>
                </a:lnTo>
                <a:lnTo>
                  <a:pt x="375" y="1282"/>
                </a:lnTo>
                <a:lnTo>
                  <a:pt x="396" y="1241"/>
                </a:lnTo>
                <a:lnTo>
                  <a:pt x="417" y="1199"/>
                </a:lnTo>
                <a:lnTo>
                  <a:pt x="427" y="1168"/>
                </a:lnTo>
                <a:lnTo>
                  <a:pt x="448" y="1126"/>
                </a:lnTo>
                <a:lnTo>
                  <a:pt x="469" y="1095"/>
                </a:lnTo>
                <a:lnTo>
                  <a:pt x="490" y="1053"/>
                </a:lnTo>
                <a:lnTo>
                  <a:pt x="511" y="1022"/>
                </a:lnTo>
                <a:lnTo>
                  <a:pt x="532" y="1001"/>
                </a:lnTo>
                <a:lnTo>
                  <a:pt x="552" y="980"/>
                </a:lnTo>
                <a:lnTo>
                  <a:pt x="573" y="949"/>
                </a:lnTo>
                <a:lnTo>
                  <a:pt x="594" y="917"/>
                </a:lnTo>
                <a:lnTo>
                  <a:pt x="615" y="876"/>
                </a:lnTo>
                <a:lnTo>
                  <a:pt x="636" y="844"/>
                </a:lnTo>
                <a:lnTo>
                  <a:pt x="646" y="803"/>
                </a:lnTo>
                <a:lnTo>
                  <a:pt x="667" y="761"/>
                </a:lnTo>
                <a:lnTo>
                  <a:pt x="677" y="719"/>
                </a:lnTo>
                <a:lnTo>
                  <a:pt x="698" y="678"/>
                </a:lnTo>
                <a:lnTo>
                  <a:pt x="709" y="636"/>
                </a:lnTo>
                <a:lnTo>
                  <a:pt x="730" y="594"/>
                </a:lnTo>
                <a:lnTo>
                  <a:pt x="740" y="553"/>
                </a:lnTo>
                <a:lnTo>
                  <a:pt x="761" y="521"/>
                </a:lnTo>
                <a:lnTo>
                  <a:pt x="771" y="480"/>
                </a:lnTo>
                <a:lnTo>
                  <a:pt x="792" y="448"/>
                </a:lnTo>
                <a:lnTo>
                  <a:pt x="803" y="407"/>
                </a:lnTo>
                <a:lnTo>
                  <a:pt x="823" y="386"/>
                </a:lnTo>
                <a:lnTo>
                  <a:pt x="844" y="354"/>
                </a:lnTo>
                <a:lnTo>
                  <a:pt x="865" y="334"/>
                </a:lnTo>
                <a:lnTo>
                  <a:pt x="886" y="313"/>
                </a:lnTo>
                <a:lnTo>
                  <a:pt x="907" y="302"/>
                </a:lnTo>
                <a:lnTo>
                  <a:pt x="938" y="292"/>
                </a:lnTo>
                <a:lnTo>
                  <a:pt x="959" y="292"/>
                </a:lnTo>
                <a:lnTo>
                  <a:pt x="990" y="302"/>
                </a:lnTo>
                <a:lnTo>
                  <a:pt x="1011" y="302"/>
                </a:lnTo>
                <a:lnTo>
                  <a:pt x="1022" y="313"/>
                </a:lnTo>
                <a:lnTo>
                  <a:pt x="1042" y="334"/>
                </a:lnTo>
                <a:lnTo>
                  <a:pt x="1053" y="344"/>
                </a:lnTo>
                <a:lnTo>
                  <a:pt x="1063" y="365"/>
                </a:lnTo>
                <a:lnTo>
                  <a:pt x="1084" y="386"/>
                </a:lnTo>
                <a:lnTo>
                  <a:pt x="1095" y="407"/>
                </a:lnTo>
                <a:lnTo>
                  <a:pt x="1105" y="427"/>
                </a:lnTo>
                <a:lnTo>
                  <a:pt x="1115" y="459"/>
                </a:lnTo>
                <a:lnTo>
                  <a:pt x="1126" y="480"/>
                </a:lnTo>
                <a:lnTo>
                  <a:pt x="1136" y="511"/>
                </a:lnTo>
                <a:lnTo>
                  <a:pt x="1157" y="532"/>
                </a:lnTo>
                <a:lnTo>
                  <a:pt x="1168" y="553"/>
                </a:lnTo>
                <a:lnTo>
                  <a:pt x="1178" y="584"/>
                </a:lnTo>
                <a:lnTo>
                  <a:pt x="1188" y="605"/>
                </a:lnTo>
                <a:lnTo>
                  <a:pt x="1209" y="626"/>
                </a:lnTo>
                <a:lnTo>
                  <a:pt x="1220" y="646"/>
                </a:lnTo>
                <a:lnTo>
                  <a:pt x="1230" y="657"/>
                </a:lnTo>
                <a:lnTo>
                  <a:pt x="1251" y="667"/>
                </a:lnTo>
                <a:lnTo>
                  <a:pt x="1261" y="688"/>
                </a:lnTo>
                <a:lnTo>
                  <a:pt x="1282" y="688"/>
                </a:lnTo>
                <a:lnTo>
                  <a:pt x="1303" y="699"/>
                </a:lnTo>
                <a:lnTo>
                  <a:pt x="1324" y="699"/>
                </a:lnTo>
                <a:lnTo>
                  <a:pt x="1345" y="688"/>
                </a:lnTo>
                <a:lnTo>
                  <a:pt x="1366" y="678"/>
                </a:lnTo>
                <a:lnTo>
                  <a:pt x="1387" y="667"/>
                </a:lnTo>
                <a:lnTo>
                  <a:pt x="1418" y="657"/>
                </a:lnTo>
                <a:lnTo>
                  <a:pt x="1439" y="646"/>
                </a:lnTo>
                <a:lnTo>
                  <a:pt x="1459" y="636"/>
                </a:lnTo>
                <a:lnTo>
                  <a:pt x="1480" y="615"/>
                </a:lnTo>
                <a:lnTo>
                  <a:pt x="1501" y="605"/>
                </a:lnTo>
                <a:lnTo>
                  <a:pt x="1522" y="584"/>
                </a:lnTo>
                <a:lnTo>
                  <a:pt x="1553" y="573"/>
                </a:lnTo>
                <a:lnTo>
                  <a:pt x="1574" y="553"/>
                </a:lnTo>
                <a:lnTo>
                  <a:pt x="1595" y="532"/>
                </a:lnTo>
                <a:lnTo>
                  <a:pt x="1616" y="511"/>
                </a:lnTo>
                <a:lnTo>
                  <a:pt x="1637" y="500"/>
                </a:lnTo>
                <a:lnTo>
                  <a:pt x="1658" y="480"/>
                </a:lnTo>
                <a:lnTo>
                  <a:pt x="1678" y="459"/>
                </a:lnTo>
                <a:lnTo>
                  <a:pt x="1699" y="438"/>
                </a:lnTo>
                <a:lnTo>
                  <a:pt x="1720" y="417"/>
                </a:lnTo>
                <a:lnTo>
                  <a:pt x="1741" y="396"/>
                </a:lnTo>
                <a:lnTo>
                  <a:pt x="1762" y="365"/>
                </a:lnTo>
                <a:lnTo>
                  <a:pt x="1783" y="344"/>
                </a:lnTo>
                <a:lnTo>
                  <a:pt x="1804" y="323"/>
                </a:lnTo>
                <a:lnTo>
                  <a:pt x="1824" y="302"/>
                </a:lnTo>
                <a:lnTo>
                  <a:pt x="1856" y="281"/>
                </a:lnTo>
                <a:lnTo>
                  <a:pt x="1877" y="261"/>
                </a:lnTo>
                <a:lnTo>
                  <a:pt x="1897" y="240"/>
                </a:lnTo>
                <a:lnTo>
                  <a:pt x="1918" y="219"/>
                </a:lnTo>
                <a:lnTo>
                  <a:pt x="1939" y="198"/>
                </a:lnTo>
                <a:lnTo>
                  <a:pt x="1960" y="177"/>
                </a:lnTo>
                <a:lnTo>
                  <a:pt x="1981" y="167"/>
                </a:lnTo>
                <a:lnTo>
                  <a:pt x="2002" y="146"/>
                </a:lnTo>
                <a:lnTo>
                  <a:pt x="2023" y="125"/>
                </a:lnTo>
                <a:lnTo>
                  <a:pt x="2054" y="104"/>
                </a:lnTo>
                <a:lnTo>
                  <a:pt x="2075" y="94"/>
                </a:lnTo>
                <a:lnTo>
                  <a:pt x="2096" y="83"/>
                </a:lnTo>
                <a:lnTo>
                  <a:pt x="2116" y="63"/>
                </a:lnTo>
                <a:lnTo>
                  <a:pt x="2148" y="52"/>
                </a:lnTo>
                <a:lnTo>
                  <a:pt x="2169" y="42"/>
                </a:lnTo>
                <a:lnTo>
                  <a:pt x="2189" y="31"/>
                </a:lnTo>
                <a:lnTo>
                  <a:pt x="2210" y="21"/>
                </a:lnTo>
                <a:lnTo>
                  <a:pt x="2242" y="10"/>
                </a:lnTo>
                <a:lnTo>
                  <a:pt x="2262" y="10"/>
                </a:lnTo>
                <a:lnTo>
                  <a:pt x="2294" y="0"/>
                </a:lnTo>
                <a:lnTo>
                  <a:pt x="2314" y="0"/>
                </a:lnTo>
                <a:lnTo>
                  <a:pt x="2346" y="0"/>
                </a:lnTo>
                <a:lnTo>
                  <a:pt x="2367" y="0"/>
                </a:lnTo>
                <a:lnTo>
                  <a:pt x="2398" y="0"/>
                </a:lnTo>
                <a:lnTo>
                  <a:pt x="2419" y="0"/>
                </a:lnTo>
                <a:lnTo>
                  <a:pt x="2450" y="10"/>
                </a:lnTo>
                <a:lnTo>
                  <a:pt x="2481" y="21"/>
                </a:lnTo>
                <a:lnTo>
                  <a:pt x="2502" y="21"/>
                </a:lnTo>
                <a:lnTo>
                  <a:pt x="2533" y="31"/>
                </a:lnTo>
                <a:lnTo>
                  <a:pt x="2565" y="42"/>
                </a:lnTo>
                <a:lnTo>
                  <a:pt x="2596" y="42"/>
                </a:lnTo>
                <a:lnTo>
                  <a:pt x="2617" y="52"/>
                </a:lnTo>
                <a:lnTo>
                  <a:pt x="2648" y="52"/>
                </a:lnTo>
                <a:lnTo>
                  <a:pt x="2679" y="63"/>
                </a:lnTo>
                <a:lnTo>
                  <a:pt x="2700" y="73"/>
                </a:lnTo>
                <a:lnTo>
                  <a:pt x="2732" y="73"/>
                </a:lnTo>
                <a:lnTo>
                  <a:pt x="2763" y="83"/>
                </a:lnTo>
                <a:lnTo>
                  <a:pt x="2784" y="94"/>
                </a:lnTo>
                <a:lnTo>
                  <a:pt x="2815" y="94"/>
                </a:lnTo>
                <a:lnTo>
                  <a:pt x="2846" y="104"/>
                </a:lnTo>
                <a:lnTo>
                  <a:pt x="2867" y="115"/>
                </a:lnTo>
                <a:lnTo>
                  <a:pt x="2898" y="125"/>
                </a:lnTo>
                <a:lnTo>
                  <a:pt x="2930" y="135"/>
                </a:lnTo>
                <a:lnTo>
                  <a:pt x="2951" y="146"/>
                </a:lnTo>
                <a:lnTo>
                  <a:pt x="2982" y="146"/>
                </a:lnTo>
                <a:lnTo>
                  <a:pt x="3003" y="156"/>
                </a:lnTo>
                <a:lnTo>
                  <a:pt x="3034" y="177"/>
                </a:lnTo>
                <a:lnTo>
                  <a:pt x="3055" y="188"/>
                </a:lnTo>
                <a:lnTo>
                  <a:pt x="3086" y="198"/>
                </a:lnTo>
                <a:lnTo>
                  <a:pt x="3107" y="208"/>
                </a:lnTo>
              </a:path>
            </a:pathLst>
          </a:cu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Freeform 6"/>
          <p:cNvSpPr>
            <a:spLocks/>
          </p:cNvSpPr>
          <p:nvPr/>
        </p:nvSpPr>
        <p:spPr bwMode="auto">
          <a:xfrm>
            <a:off x="2163763" y="1573213"/>
            <a:ext cx="5081587" cy="2433637"/>
          </a:xfrm>
          <a:custGeom>
            <a:avLst/>
            <a:gdLst>
              <a:gd name="T0" fmla="*/ 2147483647 w 3201"/>
              <a:gd name="T1" fmla="*/ 2147483647 h 1533"/>
              <a:gd name="T2" fmla="*/ 2147483647 w 3201"/>
              <a:gd name="T3" fmla="*/ 2147483647 h 1533"/>
              <a:gd name="T4" fmla="*/ 2147483647 w 3201"/>
              <a:gd name="T5" fmla="*/ 2147483647 h 1533"/>
              <a:gd name="T6" fmla="*/ 2147483647 w 3201"/>
              <a:gd name="T7" fmla="*/ 2147483647 h 1533"/>
              <a:gd name="T8" fmla="*/ 2147483647 w 3201"/>
              <a:gd name="T9" fmla="*/ 2147483647 h 1533"/>
              <a:gd name="T10" fmla="*/ 2147483647 w 3201"/>
              <a:gd name="T11" fmla="*/ 2147483647 h 1533"/>
              <a:gd name="T12" fmla="*/ 2147483647 w 3201"/>
              <a:gd name="T13" fmla="*/ 2147483647 h 1533"/>
              <a:gd name="T14" fmla="*/ 2147483647 w 3201"/>
              <a:gd name="T15" fmla="*/ 2147483647 h 1533"/>
              <a:gd name="T16" fmla="*/ 2147483647 w 3201"/>
              <a:gd name="T17" fmla="*/ 2147483647 h 1533"/>
              <a:gd name="T18" fmla="*/ 2147483647 w 3201"/>
              <a:gd name="T19" fmla="*/ 2147483647 h 1533"/>
              <a:gd name="T20" fmla="*/ 2147483647 w 3201"/>
              <a:gd name="T21" fmla="*/ 2147483647 h 1533"/>
              <a:gd name="T22" fmla="*/ 2147483647 w 3201"/>
              <a:gd name="T23" fmla="*/ 2147483647 h 1533"/>
              <a:gd name="T24" fmla="*/ 2147483647 w 3201"/>
              <a:gd name="T25" fmla="*/ 2147483647 h 1533"/>
              <a:gd name="T26" fmla="*/ 2147483647 w 3201"/>
              <a:gd name="T27" fmla="*/ 2147483647 h 1533"/>
              <a:gd name="T28" fmla="*/ 2147483647 w 3201"/>
              <a:gd name="T29" fmla="*/ 2147483647 h 1533"/>
              <a:gd name="T30" fmla="*/ 2147483647 w 3201"/>
              <a:gd name="T31" fmla="*/ 2147483647 h 1533"/>
              <a:gd name="T32" fmla="*/ 2147483647 w 3201"/>
              <a:gd name="T33" fmla="*/ 2147483647 h 1533"/>
              <a:gd name="T34" fmla="*/ 2147483647 w 3201"/>
              <a:gd name="T35" fmla="*/ 2147483647 h 1533"/>
              <a:gd name="T36" fmla="*/ 2147483647 w 3201"/>
              <a:gd name="T37" fmla="*/ 2147483647 h 1533"/>
              <a:gd name="T38" fmla="*/ 2147483647 w 3201"/>
              <a:gd name="T39" fmla="*/ 2147483647 h 1533"/>
              <a:gd name="T40" fmla="*/ 2147483647 w 3201"/>
              <a:gd name="T41" fmla="*/ 2147483647 h 1533"/>
              <a:gd name="T42" fmla="*/ 2147483647 w 3201"/>
              <a:gd name="T43" fmla="*/ 2147483647 h 1533"/>
              <a:gd name="T44" fmla="*/ 2147483647 w 3201"/>
              <a:gd name="T45" fmla="*/ 2147483647 h 1533"/>
              <a:gd name="T46" fmla="*/ 2147483647 w 3201"/>
              <a:gd name="T47" fmla="*/ 2147483647 h 1533"/>
              <a:gd name="T48" fmla="*/ 2147483647 w 3201"/>
              <a:gd name="T49" fmla="*/ 2147483647 h 1533"/>
              <a:gd name="T50" fmla="*/ 2147483647 w 3201"/>
              <a:gd name="T51" fmla="*/ 2147483647 h 1533"/>
              <a:gd name="T52" fmla="*/ 2147483647 w 3201"/>
              <a:gd name="T53" fmla="*/ 2147483647 h 1533"/>
              <a:gd name="T54" fmla="*/ 2147483647 w 3201"/>
              <a:gd name="T55" fmla="*/ 2147483647 h 1533"/>
              <a:gd name="T56" fmla="*/ 2147483647 w 3201"/>
              <a:gd name="T57" fmla="*/ 2147483647 h 1533"/>
              <a:gd name="T58" fmla="*/ 2147483647 w 3201"/>
              <a:gd name="T59" fmla="*/ 2147483647 h 1533"/>
              <a:gd name="T60" fmla="*/ 2147483647 w 3201"/>
              <a:gd name="T61" fmla="*/ 2147483647 h 1533"/>
              <a:gd name="T62" fmla="*/ 2147483647 w 3201"/>
              <a:gd name="T63" fmla="*/ 2147483647 h 1533"/>
              <a:gd name="T64" fmla="*/ 2147483647 w 3201"/>
              <a:gd name="T65" fmla="*/ 0 h 1533"/>
              <a:gd name="T66" fmla="*/ 2147483647 w 3201"/>
              <a:gd name="T67" fmla="*/ 0 h 1533"/>
              <a:gd name="T68" fmla="*/ 2147483647 w 3201"/>
              <a:gd name="T69" fmla="*/ 0 h 1533"/>
              <a:gd name="T70" fmla="*/ 2147483647 w 3201"/>
              <a:gd name="T71" fmla="*/ 2147483647 h 1533"/>
              <a:gd name="T72" fmla="*/ 2147483647 w 3201"/>
              <a:gd name="T73" fmla="*/ 2147483647 h 1533"/>
              <a:gd name="T74" fmla="*/ 2147483647 w 3201"/>
              <a:gd name="T75" fmla="*/ 2147483647 h 1533"/>
              <a:gd name="T76" fmla="*/ 2147483647 w 3201"/>
              <a:gd name="T77" fmla="*/ 2147483647 h 1533"/>
              <a:gd name="T78" fmla="*/ 2147483647 w 3201"/>
              <a:gd name="T79" fmla="*/ 2147483647 h 1533"/>
              <a:gd name="T80" fmla="*/ 2147483647 w 3201"/>
              <a:gd name="T81" fmla="*/ 2147483647 h 1533"/>
              <a:gd name="T82" fmla="*/ 2147483647 w 3201"/>
              <a:gd name="T83" fmla="*/ 2147483647 h 1533"/>
              <a:gd name="T84" fmla="*/ 2147483647 w 3201"/>
              <a:gd name="T85" fmla="*/ 2147483647 h 1533"/>
              <a:gd name="T86" fmla="*/ 2147483647 w 3201"/>
              <a:gd name="T87" fmla="*/ 2147483647 h 1533"/>
              <a:gd name="T88" fmla="*/ 2147483647 w 3201"/>
              <a:gd name="T89" fmla="*/ 2147483647 h 15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201" h="1533">
                <a:moveTo>
                  <a:pt x="0" y="1533"/>
                </a:moveTo>
                <a:lnTo>
                  <a:pt x="42" y="1533"/>
                </a:lnTo>
                <a:lnTo>
                  <a:pt x="83" y="1522"/>
                </a:lnTo>
                <a:lnTo>
                  <a:pt x="115" y="1512"/>
                </a:lnTo>
                <a:lnTo>
                  <a:pt x="146" y="1491"/>
                </a:lnTo>
                <a:lnTo>
                  <a:pt x="177" y="1481"/>
                </a:lnTo>
                <a:lnTo>
                  <a:pt x="208" y="1460"/>
                </a:lnTo>
                <a:lnTo>
                  <a:pt x="240" y="1449"/>
                </a:lnTo>
                <a:lnTo>
                  <a:pt x="271" y="1429"/>
                </a:lnTo>
                <a:lnTo>
                  <a:pt x="292" y="1408"/>
                </a:lnTo>
                <a:lnTo>
                  <a:pt x="323" y="1387"/>
                </a:lnTo>
                <a:lnTo>
                  <a:pt x="344" y="1366"/>
                </a:lnTo>
                <a:lnTo>
                  <a:pt x="365" y="1335"/>
                </a:lnTo>
                <a:lnTo>
                  <a:pt x="386" y="1314"/>
                </a:lnTo>
                <a:lnTo>
                  <a:pt x="407" y="1293"/>
                </a:lnTo>
                <a:lnTo>
                  <a:pt x="427" y="1262"/>
                </a:lnTo>
                <a:lnTo>
                  <a:pt x="448" y="1241"/>
                </a:lnTo>
                <a:lnTo>
                  <a:pt x="469" y="1210"/>
                </a:lnTo>
                <a:lnTo>
                  <a:pt x="490" y="1178"/>
                </a:lnTo>
                <a:lnTo>
                  <a:pt x="511" y="1157"/>
                </a:lnTo>
                <a:lnTo>
                  <a:pt x="532" y="1126"/>
                </a:lnTo>
                <a:lnTo>
                  <a:pt x="553" y="1105"/>
                </a:lnTo>
                <a:lnTo>
                  <a:pt x="573" y="1074"/>
                </a:lnTo>
                <a:lnTo>
                  <a:pt x="605" y="1043"/>
                </a:lnTo>
                <a:lnTo>
                  <a:pt x="626" y="1022"/>
                </a:lnTo>
                <a:lnTo>
                  <a:pt x="646" y="1001"/>
                </a:lnTo>
                <a:lnTo>
                  <a:pt x="667" y="970"/>
                </a:lnTo>
                <a:lnTo>
                  <a:pt x="688" y="938"/>
                </a:lnTo>
                <a:lnTo>
                  <a:pt x="709" y="897"/>
                </a:lnTo>
                <a:lnTo>
                  <a:pt x="730" y="865"/>
                </a:lnTo>
                <a:lnTo>
                  <a:pt x="740" y="824"/>
                </a:lnTo>
                <a:lnTo>
                  <a:pt x="761" y="782"/>
                </a:lnTo>
                <a:lnTo>
                  <a:pt x="771" y="740"/>
                </a:lnTo>
                <a:lnTo>
                  <a:pt x="792" y="699"/>
                </a:lnTo>
                <a:lnTo>
                  <a:pt x="803" y="657"/>
                </a:lnTo>
                <a:lnTo>
                  <a:pt x="824" y="615"/>
                </a:lnTo>
                <a:lnTo>
                  <a:pt x="834" y="574"/>
                </a:lnTo>
                <a:lnTo>
                  <a:pt x="855" y="542"/>
                </a:lnTo>
                <a:lnTo>
                  <a:pt x="865" y="501"/>
                </a:lnTo>
                <a:lnTo>
                  <a:pt x="886" y="469"/>
                </a:lnTo>
                <a:lnTo>
                  <a:pt x="897" y="428"/>
                </a:lnTo>
                <a:lnTo>
                  <a:pt x="917" y="407"/>
                </a:lnTo>
                <a:lnTo>
                  <a:pt x="938" y="375"/>
                </a:lnTo>
                <a:lnTo>
                  <a:pt x="959" y="355"/>
                </a:lnTo>
                <a:lnTo>
                  <a:pt x="980" y="334"/>
                </a:lnTo>
                <a:lnTo>
                  <a:pt x="1001" y="323"/>
                </a:lnTo>
                <a:lnTo>
                  <a:pt x="1032" y="313"/>
                </a:lnTo>
                <a:lnTo>
                  <a:pt x="1053" y="313"/>
                </a:lnTo>
                <a:lnTo>
                  <a:pt x="1084" y="323"/>
                </a:lnTo>
                <a:lnTo>
                  <a:pt x="1116" y="334"/>
                </a:lnTo>
                <a:lnTo>
                  <a:pt x="1147" y="334"/>
                </a:lnTo>
                <a:lnTo>
                  <a:pt x="1178" y="334"/>
                </a:lnTo>
                <a:lnTo>
                  <a:pt x="1199" y="334"/>
                </a:lnTo>
                <a:lnTo>
                  <a:pt x="1230" y="323"/>
                </a:lnTo>
                <a:lnTo>
                  <a:pt x="1251" y="313"/>
                </a:lnTo>
                <a:lnTo>
                  <a:pt x="1282" y="302"/>
                </a:lnTo>
                <a:lnTo>
                  <a:pt x="1303" y="292"/>
                </a:lnTo>
                <a:lnTo>
                  <a:pt x="1335" y="271"/>
                </a:lnTo>
                <a:lnTo>
                  <a:pt x="1355" y="271"/>
                </a:lnTo>
                <a:lnTo>
                  <a:pt x="1366" y="261"/>
                </a:lnTo>
                <a:lnTo>
                  <a:pt x="1387" y="250"/>
                </a:lnTo>
                <a:lnTo>
                  <a:pt x="1408" y="240"/>
                </a:lnTo>
                <a:lnTo>
                  <a:pt x="1428" y="240"/>
                </a:lnTo>
                <a:lnTo>
                  <a:pt x="1449" y="229"/>
                </a:lnTo>
                <a:lnTo>
                  <a:pt x="1470" y="219"/>
                </a:lnTo>
                <a:lnTo>
                  <a:pt x="1491" y="219"/>
                </a:lnTo>
                <a:lnTo>
                  <a:pt x="1522" y="209"/>
                </a:lnTo>
                <a:lnTo>
                  <a:pt x="1543" y="198"/>
                </a:lnTo>
                <a:lnTo>
                  <a:pt x="1564" y="188"/>
                </a:lnTo>
                <a:lnTo>
                  <a:pt x="1585" y="177"/>
                </a:lnTo>
                <a:lnTo>
                  <a:pt x="1606" y="177"/>
                </a:lnTo>
                <a:lnTo>
                  <a:pt x="1626" y="167"/>
                </a:lnTo>
                <a:lnTo>
                  <a:pt x="1647" y="156"/>
                </a:lnTo>
                <a:lnTo>
                  <a:pt x="1679" y="146"/>
                </a:lnTo>
                <a:lnTo>
                  <a:pt x="1699" y="136"/>
                </a:lnTo>
                <a:lnTo>
                  <a:pt x="1720" y="136"/>
                </a:lnTo>
                <a:lnTo>
                  <a:pt x="1741" y="125"/>
                </a:lnTo>
                <a:lnTo>
                  <a:pt x="1762" y="115"/>
                </a:lnTo>
                <a:lnTo>
                  <a:pt x="1783" y="104"/>
                </a:lnTo>
                <a:lnTo>
                  <a:pt x="1804" y="104"/>
                </a:lnTo>
                <a:lnTo>
                  <a:pt x="1825" y="94"/>
                </a:lnTo>
                <a:lnTo>
                  <a:pt x="1845" y="84"/>
                </a:lnTo>
                <a:lnTo>
                  <a:pt x="1866" y="73"/>
                </a:lnTo>
                <a:lnTo>
                  <a:pt x="1887" y="73"/>
                </a:lnTo>
                <a:lnTo>
                  <a:pt x="1908" y="63"/>
                </a:lnTo>
                <a:lnTo>
                  <a:pt x="1929" y="52"/>
                </a:lnTo>
                <a:lnTo>
                  <a:pt x="1950" y="52"/>
                </a:lnTo>
                <a:lnTo>
                  <a:pt x="1971" y="42"/>
                </a:lnTo>
                <a:lnTo>
                  <a:pt x="1991" y="42"/>
                </a:lnTo>
                <a:lnTo>
                  <a:pt x="2012" y="31"/>
                </a:lnTo>
                <a:lnTo>
                  <a:pt x="2033" y="31"/>
                </a:lnTo>
                <a:lnTo>
                  <a:pt x="2054" y="21"/>
                </a:lnTo>
                <a:lnTo>
                  <a:pt x="2075" y="21"/>
                </a:lnTo>
                <a:lnTo>
                  <a:pt x="2106" y="11"/>
                </a:lnTo>
                <a:lnTo>
                  <a:pt x="2127" y="11"/>
                </a:lnTo>
                <a:lnTo>
                  <a:pt x="2148" y="11"/>
                </a:lnTo>
                <a:lnTo>
                  <a:pt x="2169" y="0"/>
                </a:lnTo>
                <a:lnTo>
                  <a:pt x="2190" y="0"/>
                </a:lnTo>
                <a:lnTo>
                  <a:pt x="2210" y="0"/>
                </a:lnTo>
                <a:lnTo>
                  <a:pt x="2242" y="0"/>
                </a:lnTo>
                <a:lnTo>
                  <a:pt x="2263" y="0"/>
                </a:lnTo>
                <a:lnTo>
                  <a:pt x="2283" y="0"/>
                </a:lnTo>
                <a:lnTo>
                  <a:pt x="2315" y="0"/>
                </a:lnTo>
                <a:lnTo>
                  <a:pt x="2336" y="0"/>
                </a:lnTo>
                <a:lnTo>
                  <a:pt x="2356" y="0"/>
                </a:lnTo>
                <a:lnTo>
                  <a:pt x="2388" y="0"/>
                </a:lnTo>
                <a:lnTo>
                  <a:pt x="2408" y="11"/>
                </a:lnTo>
                <a:lnTo>
                  <a:pt x="2440" y="11"/>
                </a:lnTo>
                <a:lnTo>
                  <a:pt x="2461" y="11"/>
                </a:lnTo>
                <a:lnTo>
                  <a:pt x="2492" y="21"/>
                </a:lnTo>
                <a:lnTo>
                  <a:pt x="2513" y="21"/>
                </a:lnTo>
                <a:lnTo>
                  <a:pt x="2544" y="31"/>
                </a:lnTo>
                <a:lnTo>
                  <a:pt x="2575" y="42"/>
                </a:lnTo>
                <a:lnTo>
                  <a:pt x="2596" y="42"/>
                </a:lnTo>
                <a:lnTo>
                  <a:pt x="2627" y="52"/>
                </a:lnTo>
                <a:lnTo>
                  <a:pt x="2659" y="63"/>
                </a:lnTo>
                <a:lnTo>
                  <a:pt x="2690" y="63"/>
                </a:lnTo>
                <a:lnTo>
                  <a:pt x="2711" y="73"/>
                </a:lnTo>
                <a:lnTo>
                  <a:pt x="2742" y="73"/>
                </a:lnTo>
                <a:lnTo>
                  <a:pt x="2773" y="84"/>
                </a:lnTo>
                <a:lnTo>
                  <a:pt x="2794" y="94"/>
                </a:lnTo>
                <a:lnTo>
                  <a:pt x="2826" y="94"/>
                </a:lnTo>
                <a:lnTo>
                  <a:pt x="2857" y="104"/>
                </a:lnTo>
                <a:lnTo>
                  <a:pt x="2878" y="115"/>
                </a:lnTo>
                <a:lnTo>
                  <a:pt x="2909" y="115"/>
                </a:lnTo>
                <a:lnTo>
                  <a:pt x="2940" y="125"/>
                </a:lnTo>
                <a:lnTo>
                  <a:pt x="2961" y="136"/>
                </a:lnTo>
                <a:lnTo>
                  <a:pt x="2992" y="146"/>
                </a:lnTo>
                <a:lnTo>
                  <a:pt x="3024" y="156"/>
                </a:lnTo>
                <a:lnTo>
                  <a:pt x="3045" y="167"/>
                </a:lnTo>
                <a:lnTo>
                  <a:pt x="3076" y="167"/>
                </a:lnTo>
                <a:lnTo>
                  <a:pt x="3097" y="177"/>
                </a:lnTo>
                <a:lnTo>
                  <a:pt x="3128" y="198"/>
                </a:lnTo>
                <a:lnTo>
                  <a:pt x="3149" y="209"/>
                </a:lnTo>
                <a:lnTo>
                  <a:pt x="3180" y="219"/>
                </a:lnTo>
                <a:lnTo>
                  <a:pt x="3201" y="229"/>
                </a:lnTo>
              </a:path>
            </a:pathLst>
          </a:cu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6251575" y="1573213"/>
            <a:ext cx="133350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3387725" y="2516188"/>
            <a:ext cx="133350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3255963" y="2847975"/>
            <a:ext cx="131762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3124200" y="3079750"/>
            <a:ext cx="131763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2974975" y="3278188"/>
            <a:ext cx="131763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6037263" y="1539875"/>
            <a:ext cx="131762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5" name="Oval 13"/>
          <p:cNvSpPr>
            <a:spLocks noChangeArrowheads="1"/>
          </p:cNvSpPr>
          <p:nvPr/>
        </p:nvSpPr>
        <p:spPr bwMode="auto">
          <a:xfrm>
            <a:off x="3819525" y="2020888"/>
            <a:ext cx="131763" cy="147637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6" name="Oval 14"/>
          <p:cNvSpPr>
            <a:spLocks noChangeArrowheads="1"/>
          </p:cNvSpPr>
          <p:nvPr/>
        </p:nvSpPr>
        <p:spPr bwMode="auto">
          <a:xfrm>
            <a:off x="3619500" y="2070100"/>
            <a:ext cx="133350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7" name="Oval 15"/>
          <p:cNvSpPr>
            <a:spLocks noChangeArrowheads="1"/>
          </p:cNvSpPr>
          <p:nvPr/>
        </p:nvSpPr>
        <p:spPr bwMode="auto">
          <a:xfrm>
            <a:off x="3487738" y="2252663"/>
            <a:ext cx="131762" cy="147637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8" name="Oval 16"/>
          <p:cNvSpPr>
            <a:spLocks noChangeArrowheads="1"/>
          </p:cNvSpPr>
          <p:nvPr/>
        </p:nvSpPr>
        <p:spPr bwMode="auto">
          <a:xfrm>
            <a:off x="6897688" y="1738313"/>
            <a:ext cx="131762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9" name="Oval 17"/>
          <p:cNvSpPr>
            <a:spLocks noChangeArrowheads="1"/>
          </p:cNvSpPr>
          <p:nvPr/>
        </p:nvSpPr>
        <p:spPr bwMode="auto">
          <a:xfrm>
            <a:off x="6681788" y="1689100"/>
            <a:ext cx="133350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0" name="Oval 18"/>
          <p:cNvSpPr>
            <a:spLocks noChangeArrowheads="1"/>
          </p:cNvSpPr>
          <p:nvPr/>
        </p:nvSpPr>
        <p:spPr bwMode="auto">
          <a:xfrm>
            <a:off x="6467475" y="1622425"/>
            <a:ext cx="131763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1" name="Oval 19"/>
          <p:cNvSpPr>
            <a:spLocks noChangeArrowheads="1"/>
          </p:cNvSpPr>
          <p:nvPr/>
        </p:nvSpPr>
        <p:spPr bwMode="auto">
          <a:xfrm>
            <a:off x="7145338" y="1838325"/>
            <a:ext cx="133350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9172" name="Group 20"/>
          <p:cNvGrpSpPr>
            <a:grpSpLocks/>
          </p:cNvGrpSpPr>
          <p:nvPr/>
        </p:nvGrpSpPr>
        <p:grpSpPr bwMode="auto">
          <a:xfrm>
            <a:off x="1684338" y="1143000"/>
            <a:ext cx="165100" cy="3641725"/>
            <a:chOff x="1061" y="720"/>
            <a:chExt cx="104" cy="2294"/>
          </a:xfrm>
        </p:grpSpPr>
        <p:sp>
          <p:nvSpPr>
            <p:cNvPr id="49197" name="Freeform 21"/>
            <p:cNvSpPr>
              <a:spLocks/>
            </p:cNvSpPr>
            <p:nvPr/>
          </p:nvSpPr>
          <p:spPr bwMode="auto">
            <a:xfrm>
              <a:off x="1113" y="720"/>
              <a:ext cx="52" cy="2294"/>
            </a:xfrm>
            <a:custGeom>
              <a:avLst/>
              <a:gdLst>
                <a:gd name="T0" fmla="*/ 0 w 52"/>
                <a:gd name="T1" fmla="*/ 2294 h 2294"/>
                <a:gd name="T2" fmla="*/ 0 w 52"/>
                <a:gd name="T3" fmla="*/ 0 h 2294"/>
                <a:gd name="T4" fmla="*/ 52 w 52"/>
                <a:gd name="T5" fmla="*/ 104 h 22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2294">
                  <a:moveTo>
                    <a:pt x="0" y="2294"/>
                  </a:moveTo>
                  <a:lnTo>
                    <a:pt x="0" y="0"/>
                  </a:lnTo>
                  <a:lnTo>
                    <a:pt x="52" y="10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22"/>
            <p:cNvSpPr>
              <a:spLocks noChangeShapeType="1"/>
            </p:cNvSpPr>
            <p:nvPr/>
          </p:nvSpPr>
          <p:spPr bwMode="auto">
            <a:xfrm flipH="1">
              <a:off x="1061" y="720"/>
              <a:ext cx="52" cy="10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73" name="Group 23"/>
          <p:cNvGrpSpPr>
            <a:grpSpLocks/>
          </p:cNvGrpSpPr>
          <p:nvPr/>
        </p:nvGrpSpPr>
        <p:grpSpPr bwMode="auto">
          <a:xfrm>
            <a:off x="1568450" y="4552950"/>
            <a:ext cx="6305550" cy="165100"/>
            <a:chOff x="988" y="2868"/>
            <a:chExt cx="3972" cy="104"/>
          </a:xfrm>
        </p:grpSpPr>
        <p:sp>
          <p:nvSpPr>
            <p:cNvPr id="49195" name="Freeform 24"/>
            <p:cNvSpPr>
              <a:spLocks/>
            </p:cNvSpPr>
            <p:nvPr/>
          </p:nvSpPr>
          <p:spPr bwMode="auto">
            <a:xfrm>
              <a:off x="988" y="2920"/>
              <a:ext cx="3972" cy="52"/>
            </a:xfrm>
            <a:custGeom>
              <a:avLst/>
              <a:gdLst>
                <a:gd name="T0" fmla="*/ 0 w 3972"/>
                <a:gd name="T1" fmla="*/ 0 h 52"/>
                <a:gd name="T2" fmla="*/ 3972 w 3972"/>
                <a:gd name="T3" fmla="*/ 0 h 52"/>
                <a:gd name="T4" fmla="*/ 3868 w 3972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72" h="52">
                  <a:moveTo>
                    <a:pt x="0" y="0"/>
                  </a:moveTo>
                  <a:lnTo>
                    <a:pt x="3972" y="0"/>
                  </a:lnTo>
                  <a:lnTo>
                    <a:pt x="3868" y="5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6" name="Line 25"/>
            <p:cNvSpPr>
              <a:spLocks noChangeShapeType="1"/>
            </p:cNvSpPr>
            <p:nvPr/>
          </p:nvSpPr>
          <p:spPr bwMode="auto">
            <a:xfrm flipH="1" flipV="1">
              <a:off x="4856" y="2868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74" name="Rectangle 26"/>
          <p:cNvSpPr>
            <a:spLocks noChangeArrowheads="1"/>
          </p:cNvSpPr>
          <p:nvPr/>
        </p:nvSpPr>
        <p:spPr bwMode="auto">
          <a:xfrm>
            <a:off x="1319213" y="2384425"/>
            <a:ext cx="2317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y</a:t>
            </a:r>
            <a:endParaRPr lang="en-GB"/>
          </a:p>
        </p:txBody>
      </p:sp>
      <p:sp>
        <p:nvSpPr>
          <p:cNvPr id="49175" name="Rectangle 27"/>
          <p:cNvSpPr>
            <a:spLocks noChangeArrowheads="1"/>
          </p:cNvSpPr>
          <p:nvPr/>
        </p:nvSpPr>
        <p:spPr bwMode="auto">
          <a:xfrm>
            <a:off x="4579938" y="5099050"/>
            <a:ext cx="215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49176" name="Oval 28"/>
          <p:cNvSpPr>
            <a:spLocks noChangeArrowheads="1"/>
          </p:cNvSpPr>
          <p:nvPr/>
        </p:nvSpPr>
        <p:spPr bwMode="auto">
          <a:xfrm>
            <a:off x="2693988" y="3675063"/>
            <a:ext cx="131762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7" name="Oval 29"/>
          <p:cNvSpPr>
            <a:spLocks noChangeArrowheads="1"/>
          </p:cNvSpPr>
          <p:nvPr/>
        </p:nvSpPr>
        <p:spPr bwMode="auto">
          <a:xfrm>
            <a:off x="2444750" y="4370388"/>
            <a:ext cx="133350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8" name="Oval 30"/>
          <p:cNvSpPr>
            <a:spLocks noChangeArrowheads="1"/>
          </p:cNvSpPr>
          <p:nvPr/>
        </p:nvSpPr>
        <p:spPr bwMode="auto">
          <a:xfrm>
            <a:off x="2544763" y="3790950"/>
            <a:ext cx="131762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9" name="Oval 31"/>
          <p:cNvSpPr>
            <a:spLocks noChangeArrowheads="1"/>
          </p:cNvSpPr>
          <p:nvPr/>
        </p:nvSpPr>
        <p:spPr bwMode="auto">
          <a:xfrm>
            <a:off x="2197100" y="4187825"/>
            <a:ext cx="131763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0" name="Oval 32"/>
          <p:cNvSpPr>
            <a:spLocks noChangeArrowheads="1"/>
          </p:cNvSpPr>
          <p:nvPr/>
        </p:nvSpPr>
        <p:spPr bwMode="auto">
          <a:xfrm>
            <a:off x="2262188" y="3924300"/>
            <a:ext cx="133350" cy="14763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9181" name="Group 33"/>
          <p:cNvGrpSpPr>
            <a:grpSpLocks/>
          </p:cNvGrpSpPr>
          <p:nvPr/>
        </p:nvGrpSpPr>
        <p:grpSpPr bwMode="auto">
          <a:xfrm>
            <a:off x="2047875" y="2863850"/>
            <a:ext cx="827088" cy="166688"/>
            <a:chOff x="1290" y="1804"/>
            <a:chExt cx="521" cy="105"/>
          </a:xfrm>
        </p:grpSpPr>
        <p:sp>
          <p:nvSpPr>
            <p:cNvPr id="49190" name="Line 34"/>
            <p:cNvSpPr>
              <a:spLocks noChangeShapeType="1"/>
            </p:cNvSpPr>
            <p:nvPr/>
          </p:nvSpPr>
          <p:spPr bwMode="auto">
            <a:xfrm>
              <a:off x="1290" y="1856"/>
              <a:ext cx="521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1" name="Line 35"/>
            <p:cNvSpPr>
              <a:spLocks noChangeShapeType="1"/>
            </p:cNvSpPr>
            <p:nvPr/>
          </p:nvSpPr>
          <p:spPr bwMode="auto">
            <a:xfrm flipV="1">
              <a:off x="1290" y="1804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36"/>
            <p:cNvSpPr>
              <a:spLocks noChangeShapeType="1"/>
            </p:cNvSpPr>
            <p:nvPr/>
          </p:nvSpPr>
          <p:spPr bwMode="auto">
            <a:xfrm>
              <a:off x="1290" y="1856"/>
              <a:ext cx="104" cy="5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Line 37"/>
            <p:cNvSpPr>
              <a:spLocks noChangeShapeType="1"/>
            </p:cNvSpPr>
            <p:nvPr/>
          </p:nvSpPr>
          <p:spPr bwMode="auto">
            <a:xfrm flipH="1">
              <a:off x="1707" y="1856"/>
              <a:ext cx="104" cy="5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4" name="Line 38"/>
            <p:cNvSpPr>
              <a:spLocks noChangeShapeType="1"/>
            </p:cNvSpPr>
            <p:nvPr/>
          </p:nvSpPr>
          <p:spPr bwMode="auto">
            <a:xfrm flipH="1" flipV="1">
              <a:off x="1707" y="1804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82" name="Group 39"/>
          <p:cNvGrpSpPr>
            <a:grpSpLocks/>
          </p:cNvGrpSpPr>
          <p:nvPr/>
        </p:nvGrpSpPr>
        <p:grpSpPr bwMode="auto">
          <a:xfrm>
            <a:off x="3902075" y="3278188"/>
            <a:ext cx="2266950" cy="165100"/>
            <a:chOff x="2458" y="2065"/>
            <a:chExt cx="1428" cy="104"/>
          </a:xfrm>
        </p:grpSpPr>
        <p:sp>
          <p:nvSpPr>
            <p:cNvPr id="49185" name="Line 40"/>
            <p:cNvSpPr>
              <a:spLocks noChangeShapeType="1"/>
            </p:cNvSpPr>
            <p:nvPr/>
          </p:nvSpPr>
          <p:spPr bwMode="auto">
            <a:xfrm>
              <a:off x="2458" y="2117"/>
              <a:ext cx="1428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41"/>
            <p:cNvSpPr>
              <a:spLocks noChangeShapeType="1"/>
            </p:cNvSpPr>
            <p:nvPr/>
          </p:nvSpPr>
          <p:spPr bwMode="auto">
            <a:xfrm flipV="1">
              <a:off x="2458" y="2065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Line 42"/>
            <p:cNvSpPr>
              <a:spLocks noChangeShapeType="1"/>
            </p:cNvSpPr>
            <p:nvPr/>
          </p:nvSpPr>
          <p:spPr bwMode="auto">
            <a:xfrm>
              <a:off x="2458" y="2117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8" name="Line 43"/>
            <p:cNvSpPr>
              <a:spLocks noChangeShapeType="1"/>
            </p:cNvSpPr>
            <p:nvPr/>
          </p:nvSpPr>
          <p:spPr bwMode="auto">
            <a:xfrm flipH="1">
              <a:off x="3782" y="2117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9" name="Line 44"/>
            <p:cNvSpPr>
              <a:spLocks noChangeShapeType="1"/>
            </p:cNvSpPr>
            <p:nvPr/>
          </p:nvSpPr>
          <p:spPr bwMode="auto">
            <a:xfrm flipH="1" flipV="1">
              <a:off x="3782" y="2065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83" name="Rectangle 45"/>
          <p:cNvSpPr>
            <a:spLocks noChangeArrowheads="1"/>
          </p:cNvSpPr>
          <p:nvPr/>
        </p:nvSpPr>
        <p:spPr bwMode="auto">
          <a:xfrm>
            <a:off x="2312988" y="2384425"/>
            <a:ext cx="295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9184" name="Rectangle 46"/>
          <p:cNvSpPr>
            <a:spLocks noChangeArrowheads="1"/>
          </p:cNvSpPr>
          <p:nvPr/>
        </p:nvSpPr>
        <p:spPr bwMode="auto">
          <a:xfrm>
            <a:off x="4845050" y="3478213"/>
            <a:ext cx="2587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+mj-cs"/>
              </a:rPr>
              <a:t>International Fusion Reactor</a:t>
            </a:r>
          </a:p>
        </p:txBody>
      </p:sp>
      <p:pic>
        <p:nvPicPr>
          <p:cNvPr id="81922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54102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1028"/>
          <p:cNvSpPr txBox="1">
            <a:spLocks noChangeArrowheads="1"/>
          </p:cNvSpPr>
          <p:nvPr/>
        </p:nvSpPr>
        <p:spPr bwMode="auto">
          <a:xfrm>
            <a:off x="6705600" y="2667000"/>
            <a:ext cx="2057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80"/>
                </a:solidFill>
                <a:latin typeface="Arial"/>
                <a:cs typeface="+mn-cs"/>
              </a:rPr>
              <a:t>Reduced activation steels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1028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2"/>
            <a:ext cx="5410200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1029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1"/>
            <a:ext cx="4038600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445224"/>
            <a:ext cx="46990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0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/>
                <a:cs typeface="Arial"/>
              </a:rPr>
              <a:t>Modelling irradiation hardening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76475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GB" dirty="0">
                <a:latin typeface="Arial"/>
                <a:cs typeface="Arial"/>
              </a:rPr>
              <a:t>No current strongly predictive model</a:t>
            </a:r>
          </a:p>
          <a:p>
            <a:pPr>
              <a:defRPr/>
            </a:pPr>
            <a:r>
              <a:rPr lang="en-GB" dirty="0">
                <a:latin typeface="Arial"/>
                <a:cs typeface="Arial"/>
              </a:rPr>
              <a:t>Data collected by Yamamoto </a:t>
            </a:r>
            <a:r>
              <a:rPr lang="en-GB" i="1" dirty="0">
                <a:latin typeface="Arial"/>
                <a:cs typeface="Arial"/>
              </a:rPr>
              <a:t>et </a:t>
            </a:r>
            <a:r>
              <a:rPr lang="en-GB" i="1" dirty="0" smtClean="0">
                <a:latin typeface="Arial"/>
                <a:cs typeface="Arial"/>
              </a:rPr>
              <a:t>al.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and from European RAFM database</a:t>
            </a:r>
            <a:endParaRPr lang="en-GB" i="1" dirty="0">
              <a:latin typeface="Arial"/>
              <a:cs typeface="Arial"/>
            </a:endParaRPr>
          </a:p>
          <a:p>
            <a:pPr>
              <a:defRPr/>
            </a:pPr>
            <a:r>
              <a:rPr lang="en-GB" dirty="0">
                <a:latin typeface="Arial"/>
                <a:cs typeface="Arial"/>
              </a:rPr>
              <a:t>~1800 data up to 90 </a:t>
            </a:r>
            <a:r>
              <a:rPr lang="en-GB" dirty="0" err="1">
                <a:latin typeface="Arial"/>
                <a:cs typeface="Arial"/>
              </a:rPr>
              <a:t>dpa</a:t>
            </a:r>
            <a:endParaRPr lang="en-GB" dirty="0">
              <a:latin typeface="Arial"/>
              <a:cs typeface="Arial"/>
            </a:endParaRPr>
          </a:p>
          <a:p>
            <a:pPr lvl="1">
              <a:defRPr/>
            </a:pPr>
            <a:r>
              <a:rPr lang="en-GB" dirty="0">
                <a:latin typeface="Arial"/>
                <a:cs typeface="Arial"/>
              </a:rPr>
              <a:t>36 input variables</a:t>
            </a:r>
          </a:p>
          <a:p>
            <a:pPr lvl="1">
              <a:defRPr/>
            </a:pPr>
            <a:r>
              <a:rPr lang="en-GB" dirty="0">
                <a:latin typeface="Arial"/>
                <a:cs typeface="Arial"/>
              </a:rPr>
              <a:t>No heat treatment information included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3505200" y="5562600"/>
            <a:ext cx="5334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/>
                <a:cs typeface="+mn-cs"/>
              </a:rPr>
              <a:t>Fusion </a:t>
            </a:r>
            <a:r>
              <a:rPr lang="en-US" dirty="0" smtClean="0">
                <a:latin typeface="Arial"/>
                <a:cs typeface="+mn-cs"/>
              </a:rPr>
              <a:t>reactor </a:t>
            </a:r>
            <a:r>
              <a:rPr lang="en-US" dirty="0">
                <a:latin typeface="Arial"/>
                <a:cs typeface="+mn-cs"/>
              </a:rPr>
              <a:t>s</a:t>
            </a:r>
            <a:r>
              <a:rPr lang="en-US" dirty="0" smtClean="0">
                <a:latin typeface="Arial"/>
                <a:cs typeface="+mn-cs"/>
              </a:rPr>
              <a:t>teels</a:t>
            </a:r>
            <a:endParaRPr lang="en-US" dirty="0">
              <a:latin typeface="Arial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/>
                <a:cs typeface="+mn-cs"/>
              </a:rPr>
              <a:t>Kemp, Cottrell &amp; </a:t>
            </a:r>
            <a:r>
              <a:rPr lang="en-US" dirty="0" err="1">
                <a:latin typeface="Arial"/>
                <a:cs typeface="+mn-cs"/>
              </a:rPr>
              <a:t>Bhadeshia</a:t>
            </a:r>
            <a:r>
              <a:rPr lang="en-US" dirty="0">
                <a:latin typeface="Arial"/>
                <a:cs typeface="+mn-cs"/>
              </a:rPr>
              <a:t>, 2006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66" y="128324"/>
            <a:ext cx="8487306" cy="5172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9" y="908720"/>
            <a:ext cx="8916957" cy="4896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 descr="Screen shot 2009-10-12 at 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8915400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104900"/>
            <a:ext cx="7485062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810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07950"/>
            <a:ext cx="7589838" cy="6311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400800" y="6508750"/>
            <a:ext cx="2646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en-GB" sz="1800">
                <a:solidFill>
                  <a:schemeClr val="accent2"/>
                </a:solidFill>
                <a:latin typeface="Arial" charset="0"/>
              </a:rPr>
              <a:t>Cole &amp; Bhadeshia, 1999</a:t>
            </a:r>
          </a:p>
        </p:txBody>
      </p:sp>
    </p:spTree>
    <p:extLst>
      <p:ext uri="{BB962C8B-B14F-4D97-AF65-F5344CB8AC3E}">
        <p14:creationId xmlns:p14="http://schemas.microsoft.com/office/powerpoint/2010/main" val="36285385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electrodes.jpg                                                 00035EDD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5837238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55682"/>
            <a:ext cx="4169918" cy="3669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60" y="231894"/>
            <a:ext cx="4558152" cy="37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9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244"/>
          <a:stretch/>
        </p:blipFill>
        <p:spPr>
          <a:xfrm>
            <a:off x="395536" y="404664"/>
            <a:ext cx="7056784" cy="64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9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tracey1.jpg                                                    0003126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1910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tracey2.jpg                                                    0003126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4114800" cy="25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tracey3.jpg                                                    0003126B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8075"/>
            <a:ext cx="41148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304800" y="609600"/>
            <a:ext cx="1600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As-welded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029200" y="5334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600 °C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533400" y="38100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650 °C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24400" y="3276600"/>
            <a:ext cx="4191000" cy="3219450"/>
            <a:chOff x="4724400" y="3276600"/>
            <a:chExt cx="4191000" cy="3219450"/>
          </a:xfrm>
        </p:grpSpPr>
        <p:pic>
          <p:nvPicPr>
            <p:cNvPr id="66565" name="Picture 5" descr="tracey4.jpg                                                    0003126BMacintosh HD                   ABA78158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276600"/>
              <a:ext cx="4191000" cy="3219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569" name="Text Box 9"/>
            <p:cNvSpPr txBox="1">
              <a:spLocks noChangeArrowheads="1"/>
            </p:cNvSpPr>
            <p:nvPr/>
          </p:nvSpPr>
          <p:spPr bwMode="auto">
            <a:xfrm>
              <a:off x="4953000" y="3429000"/>
              <a:ext cx="1066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/>
                <a:t>700 °C</a:t>
              </a:r>
            </a:p>
          </p:txBody>
        </p:sp>
      </p:grp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152400" y="6324600"/>
            <a:ext cx="9906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/>
              <a:t>Cool, 1996</a:t>
            </a:r>
          </a:p>
        </p:txBody>
      </p:sp>
    </p:spTree>
    <p:extLst>
      <p:ext uri="{BB962C8B-B14F-4D97-AF65-F5344CB8AC3E}">
        <p14:creationId xmlns:p14="http://schemas.microsoft.com/office/powerpoint/2010/main" val="108798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3454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Suppose we fail to achieve 650°C </a:t>
            </a:r>
            <a:r>
              <a:rPr lang="en-US" sz="3600" dirty="0" err="1">
                <a:solidFill>
                  <a:srgbClr val="0000FF"/>
                </a:solidFill>
                <a:latin typeface="Arial"/>
                <a:cs typeface="Arial"/>
              </a:rPr>
              <a:t>ferritic</a:t>
            </a: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 creep-resistant steel</a:t>
            </a:r>
            <a:endParaRPr lang="en-US" sz="36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91138" name="Picture 10" descr="img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6097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11" descr="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1943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ChangeArrowheads="1"/>
          </p:cNvSpPr>
          <p:nvPr/>
        </p:nvSpPr>
        <p:spPr bwMode="auto">
          <a:xfrm>
            <a:off x="6858000" y="5389563"/>
            <a:ext cx="1169988" cy="1087438"/>
          </a:xfrm>
          <a:prstGeom prst="rect">
            <a:avLst/>
          </a:prstGeom>
          <a:solidFill>
            <a:srgbClr val="00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4210" name="Freeform 8"/>
          <p:cNvSpPr>
            <a:spLocks/>
          </p:cNvSpPr>
          <p:nvPr/>
        </p:nvSpPr>
        <p:spPr bwMode="auto">
          <a:xfrm>
            <a:off x="6858003" y="4900613"/>
            <a:ext cx="1738313" cy="1576387"/>
          </a:xfrm>
          <a:custGeom>
            <a:avLst/>
            <a:gdLst>
              <a:gd name="T0" fmla="*/ 0 w 1095"/>
              <a:gd name="T1" fmla="*/ 2147483647 h 993"/>
              <a:gd name="T2" fmla="*/ 2147483647 w 1095"/>
              <a:gd name="T3" fmla="*/ 0 h 993"/>
              <a:gd name="T4" fmla="*/ 2147483647 w 1095"/>
              <a:gd name="T5" fmla="*/ 0 h 993"/>
              <a:gd name="T6" fmla="*/ 2147483647 w 1095"/>
              <a:gd name="T7" fmla="*/ 2147483647 h 993"/>
              <a:gd name="T8" fmla="*/ 0 w 1095"/>
              <a:gd name="T9" fmla="*/ 2147483647 h 9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5" h="993">
                <a:moveTo>
                  <a:pt x="0" y="993"/>
                </a:moveTo>
                <a:lnTo>
                  <a:pt x="369" y="0"/>
                </a:lnTo>
                <a:lnTo>
                  <a:pt x="1095" y="0"/>
                </a:lnTo>
                <a:lnTo>
                  <a:pt x="727" y="993"/>
                </a:lnTo>
                <a:lnTo>
                  <a:pt x="0" y="993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94211" name="Picture 17" descr="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1"/>
            <a:ext cx="84963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381000" y="5791202"/>
            <a:ext cx="624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  <a:latin typeface="Comic Sans MS" charset="0"/>
              </a:rPr>
              <a:t>Brooks, Loretto and Smallman, 1979</a:t>
            </a:r>
          </a:p>
        </p:txBody>
      </p:sp>
    </p:spTree>
    <p:extLst>
      <p:ext uri="{BB962C8B-B14F-4D97-AF65-F5344CB8AC3E}">
        <p14:creationId xmlns:p14="http://schemas.microsoft.com/office/powerpoint/2010/main" val="65997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accent2"/>
                </a:solidFill>
                <a:latin typeface="Arial"/>
                <a:cs typeface="+mj-cs"/>
              </a:rPr>
              <a:t>Nickel base alloy FT750dc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7086600" y="6019800"/>
            <a:ext cx="121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dirty="0" err="1">
                <a:latin typeface="Arial"/>
                <a:cs typeface="+mn-cs"/>
              </a:rPr>
              <a:t>wt</a:t>
            </a:r>
            <a:r>
              <a:rPr lang="en-GB" sz="4000" dirty="0">
                <a:latin typeface="Arial"/>
                <a:cs typeface="+mn-cs"/>
              </a:rPr>
              <a:t>%</a:t>
            </a:r>
          </a:p>
        </p:txBody>
      </p:sp>
      <p:pic>
        <p:nvPicPr>
          <p:cNvPr id="93187" name="Picture 4" descr="tab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812006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6762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/>
          </p:cNvSpPr>
          <p:nvPr/>
        </p:nvSpPr>
        <p:spPr bwMode="auto">
          <a:xfrm>
            <a:off x="303213" y="385763"/>
            <a:ext cx="8308975" cy="6199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2" name="Line 3"/>
          <p:cNvSpPr>
            <a:spLocks noChangeShapeType="1"/>
          </p:cNvSpPr>
          <p:nvPr/>
        </p:nvSpPr>
        <p:spPr bwMode="auto">
          <a:xfrm>
            <a:off x="1887538" y="4286250"/>
            <a:ext cx="61960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3" name="Line 4"/>
          <p:cNvSpPr>
            <a:spLocks noChangeShapeType="1"/>
          </p:cNvSpPr>
          <p:nvPr/>
        </p:nvSpPr>
        <p:spPr bwMode="auto">
          <a:xfrm>
            <a:off x="1887538" y="3413125"/>
            <a:ext cx="61960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4" name="Line 5"/>
          <p:cNvSpPr>
            <a:spLocks noChangeShapeType="1"/>
          </p:cNvSpPr>
          <p:nvPr/>
        </p:nvSpPr>
        <p:spPr bwMode="auto">
          <a:xfrm>
            <a:off x="1887538" y="2554288"/>
            <a:ext cx="61960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5" name="Line 6"/>
          <p:cNvSpPr>
            <a:spLocks noChangeShapeType="1"/>
          </p:cNvSpPr>
          <p:nvPr/>
        </p:nvSpPr>
        <p:spPr bwMode="auto">
          <a:xfrm>
            <a:off x="1887538" y="1681163"/>
            <a:ext cx="61960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Line 7"/>
          <p:cNvSpPr>
            <a:spLocks noChangeShapeType="1"/>
          </p:cNvSpPr>
          <p:nvPr/>
        </p:nvSpPr>
        <p:spPr bwMode="auto">
          <a:xfrm>
            <a:off x="1887538" y="806450"/>
            <a:ext cx="61960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Line 8"/>
          <p:cNvSpPr>
            <a:spLocks noChangeShapeType="1"/>
          </p:cNvSpPr>
          <p:nvPr/>
        </p:nvSpPr>
        <p:spPr bwMode="auto">
          <a:xfrm>
            <a:off x="1887538" y="806450"/>
            <a:ext cx="1587" cy="435451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8" name="Line 9"/>
          <p:cNvSpPr>
            <a:spLocks noChangeShapeType="1"/>
          </p:cNvSpPr>
          <p:nvPr/>
        </p:nvSpPr>
        <p:spPr bwMode="auto">
          <a:xfrm>
            <a:off x="1827213" y="5160963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9" name="Line 10"/>
          <p:cNvSpPr>
            <a:spLocks noChangeShapeType="1"/>
          </p:cNvSpPr>
          <p:nvPr/>
        </p:nvSpPr>
        <p:spPr bwMode="auto">
          <a:xfrm>
            <a:off x="1827213" y="4724400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0" name="Line 11"/>
          <p:cNvSpPr>
            <a:spLocks noChangeShapeType="1"/>
          </p:cNvSpPr>
          <p:nvPr/>
        </p:nvSpPr>
        <p:spPr bwMode="auto">
          <a:xfrm>
            <a:off x="1827213" y="4286250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1" name="Line 12"/>
          <p:cNvSpPr>
            <a:spLocks noChangeShapeType="1"/>
          </p:cNvSpPr>
          <p:nvPr/>
        </p:nvSpPr>
        <p:spPr bwMode="auto">
          <a:xfrm>
            <a:off x="1827213" y="3849688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2" name="Line 13"/>
          <p:cNvSpPr>
            <a:spLocks noChangeShapeType="1"/>
          </p:cNvSpPr>
          <p:nvPr/>
        </p:nvSpPr>
        <p:spPr bwMode="auto">
          <a:xfrm>
            <a:off x="1827213" y="3413125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Line 14"/>
          <p:cNvSpPr>
            <a:spLocks noChangeShapeType="1"/>
          </p:cNvSpPr>
          <p:nvPr/>
        </p:nvSpPr>
        <p:spPr bwMode="auto">
          <a:xfrm>
            <a:off x="1827213" y="2992438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4" name="Line 15"/>
          <p:cNvSpPr>
            <a:spLocks noChangeShapeType="1"/>
          </p:cNvSpPr>
          <p:nvPr/>
        </p:nvSpPr>
        <p:spPr bwMode="auto">
          <a:xfrm>
            <a:off x="1827213" y="2554288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Line 16"/>
          <p:cNvSpPr>
            <a:spLocks noChangeShapeType="1"/>
          </p:cNvSpPr>
          <p:nvPr/>
        </p:nvSpPr>
        <p:spPr bwMode="auto">
          <a:xfrm>
            <a:off x="1827213" y="2117725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Line 17"/>
          <p:cNvSpPr>
            <a:spLocks noChangeShapeType="1"/>
          </p:cNvSpPr>
          <p:nvPr/>
        </p:nvSpPr>
        <p:spPr bwMode="auto">
          <a:xfrm>
            <a:off x="1827213" y="1681163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Line 18"/>
          <p:cNvSpPr>
            <a:spLocks noChangeShapeType="1"/>
          </p:cNvSpPr>
          <p:nvPr/>
        </p:nvSpPr>
        <p:spPr bwMode="auto">
          <a:xfrm>
            <a:off x="1827213" y="1243013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8" name="Line 19"/>
          <p:cNvSpPr>
            <a:spLocks noChangeShapeType="1"/>
          </p:cNvSpPr>
          <p:nvPr/>
        </p:nvSpPr>
        <p:spPr bwMode="auto">
          <a:xfrm>
            <a:off x="1827213" y="806450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9" name="Line 20"/>
          <p:cNvSpPr>
            <a:spLocks noChangeShapeType="1"/>
          </p:cNvSpPr>
          <p:nvPr/>
        </p:nvSpPr>
        <p:spPr bwMode="auto">
          <a:xfrm>
            <a:off x="1797050" y="5160963"/>
            <a:ext cx="90488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Line 21"/>
          <p:cNvSpPr>
            <a:spLocks noChangeShapeType="1"/>
          </p:cNvSpPr>
          <p:nvPr/>
        </p:nvSpPr>
        <p:spPr bwMode="auto">
          <a:xfrm>
            <a:off x="1797050" y="4286250"/>
            <a:ext cx="90488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1" name="Line 22"/>
          <p:cNvSpPr>
            <a:spLocks noChangeShapeType="1"/>
          </p:cNvSpPr>
          <p:nvPr/>
        </p:nvSpPr>
        <p:spPr bwMode="auto">
          <a:xfrm>
            <a:off x="1797050" y="3413125"/>
            <a:ext cx="90488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2" name="Line 23"/>
          <p:cNvSpPr>
            <a:spLocks noChangeShapeType="1"/>
          </p:cNvSpPr>
          <p:nvPr/>
        </p:nvSpPr>
        <p:spPr bwMode="auto">
          <a:xfrm>
            <a:off x="1797050" y="2554288"/>
            <a:ext cx="90488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3" name="Line 24"/>
          <p:cNvSpPr>
            <a:spLocks noChangeShapeType="1"/>
          </p:cNvSpPr>
          <p:nvPr/>
        </p:nvSpPr>
        <p:spPr bwMode="auto">
          <a:xfrm>
            <a:off x="1797050" y="1681163"/>
            <a:ext cx="90488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4" name="Line 25"/>
          <p:cNvSpPr>
            <a:spLocks noChangeShapeType="1"/>
          </p:cNvSpPr>
          <p:nvPr/>
        </p:nvSpPr>
        <p:spPr bwMode="auto">
          <a:xfrm>
            <a:off x="1797050" y="806450"/>
            <a:ext cx="90488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5" name="Line 26"/>
          <p:cNvSpPr>
            <a:spLocks noChangeShapeType="1"/>
          </p:cNvSpPr>
          <p:nvPr/>
        </p:nvSpPr>
        <p:spPr bwMode="auto">
          <a:xfrm>
            <a:off x="1887538" y="5160963"/>
            <a:ext cx="6196012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6" name="Line 27"/>
          <p:cNvSpPr>
            <a:spLocks noChangeShapeType="1"/>
          </p:cNvSpPr>
          <p:nvPr/>
        </p:nvSpPr>
        <p:spPr bwMode="auto">
          <a:xfrm flipV="1">
            <a:off x="1887538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7" name="Line 28"/>
          <p:cNvSpPr>
            <a:spLocks noChangeShapeType="1"/>
          </p:cNvSpPr>
          <p:nvPr/>
        </p:nvSpPr>
        <p:spPr bwMode="auto">
          <a:xfrm flipV="1">
            <a:off x="2400300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8" name="Line 29"/>
          <p:cNvSpPr>
            <a:spLocks noChangeShapeType="1"/>
          </p:cNvSpPr>
          <p:nvPr/>
        </p:nvSpPr>
        <p:spPr bwMode="auto">
          <a:xfrm flipV="1">
            <a:off x="2927350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9" name="Line 30"/>
          <p:cNvSpPr>
            <a:spLocks noChangeShapeType="1"/>
          </p:cNvSpPr>
          <p:nvPr/>
        </p:nvSpPr>
        <p:spPr bwMode="auto">
          <a:xfrm flipV="1">
            <a:off x="3440113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0" name="Line 31"/>
          <p:cNvSpPr>
            <a:spLocks noChangeShapeType="1"/>
          </p:cNvSpPr>
          <p:nvPr/>
        </p:nvSpPr>
        <p:spPr bwMode="auto">
          <a:xfrm flipV="1">
            <a:off x="3952875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1" name="Line 32"/>
          <p:cNvSpPr>
            <a:spLocks noChangeShapeType="1"/>
          </p:cNvSpPr>
          <p:nvPr/>
        </p:nvSpPr>
        <p:spPr bwMode="auto">
          <a:xfrm flipV="1">
            <a:off x="4465638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2" name="Line 33"/>
          <p:cNvSpPr>
            <a:spLocks noChangeShapeType="1"/>
          </p:cNvSpPr>
          <p:nvPr/>
        </p:nvSpPr>
        <p:spPr bwMode="auto">
          <a:xfrm flipV="1">
            <a:off x="4992688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3" name="Line 34"/>
          <p:cNvSpPr>
            <a:spLocks noChangeShapeType="1"/>
          </p:cNvSpPr>
          <p:nvPr/>
        </p:nvSpPr>
        <p:spPr bwMode="auto">
          <a:xfrm flipV="1">
            <a:off x="5505450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4" name="Line 35"/>
          <p:cNvSpPr>
            <a:spLocks noChangeShapeType="1"/>
          </p:cNvSpPr>
          <p:nvPr/>
        </p:nvSpPr>
        <p:spPr bwMode="auto">
          <a:xfrm flipV="1">
            <a:off x="6018213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5" name="Line 36"/>
          <p:cNvSpPr>
            <a:spLocks noChangeShapeType="1"/>
          </p:cNvSpPr>
          <p:nvPr/>
        </p:nvSpPr>
        <p:spPr bwMode="auto">
          <a:xfrm flipV="1">
            <a:off x="6530975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6" name="Line 37"/>
          <p:cNvSpPr>
            <a:spLocks noChangeShapeType="1"/>
          </p:cNvSpPr>
          <p:nvPr/>
        </p:nvSpPr>
        <p:spPr bwMode="auto">
          <a:xfrm flipV="1">
            <a:off x="7058025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7" name="Line 38"/>
          <p:cNvSpPr>
            <a:spLocks noChangeShapeType="1"/>
          </p:cNvSpPr>
          <p:nvPr/>
        </p:nvSpPr>
        <p:spPr bwMode="auto">
          <a:xfrm flipV="1">
            <a:off x="7570788" y="5160963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8" name="Line 39"/>
          <p:cNvSpPr>
            <a:spLocks noChangeShapeType="1"/>
          </p:cNvSpPr>
          <p:nvPr/>
        </p:nvSpPr>
        <p:spPr bwMode="auto">
          <a:xfrm flipV="1">
            <a:off x="8083550" y="5160963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9" name="Line 40"/>
          <p:cNvSpPr>
            <a:spLocks noChangeShapeType="1"/>
          </p:cNvSpPr>
          <p:nvPr/>
        </p:nvSpPr>
        <p:spPr bwMode="auto">
          <a:xfrm flipV="1">
            <a:off x="1887538" y="5160963"/>
            <a:ext cx="1587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0" name="Line 41"/>
          <p:cNvSpPr>
            <a:spLocks noChangeShapeType="1"/>
          </p:cNvSpPr>
          <p:nvPr/>
        </p:nvSpPr>
        <p:spPr bwMode="auto">
          <a:xfrm flipV="1">
            <a:off x="2927350" y="5160963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1" name="Line 42"/>
          <p:cNvSpPr>
            <a:spLocks noChangeShapeType="1"/>
          </p:cNvSpPr>
          <p:nvPr/>
        </p:nvSpPr>
        <p:spPr bwMode="auto">
          <a:xfrm flipV="1">
            <a:off x="3952875" y="5160963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2" name="Line 43"/>
          <p:cNvSpPr>
            <a:spLocks noChangeShapeType="1"/>
          </p:cNvSpPr>
          <p:nvPr/>
        </p:nvSpPr>
        <p:spPr bwMode="auto">
          <a:xfrm flipV="1">
            <a:off x="4992688" y="5160963"/>
            <a:ext cx="1587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3" name="Line 44"/>
          <p:cNvSpPr>
            <a:spLocks noChangeShapeType="1"/>
          </p:cNvSpPr>
          <p:nvPr/>
        </p:nvSpPr>
        <p:spPr bwMode="auto">
          <a:xfrm flipV="1">
            <a:off x="6018213" y="5160963"/>
            <a:ext cx="1587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4" name="Line 45"/>
          <p:cNvSpPr>
            <a:spLocks noChangeShapeType="1"/>
          </p:cNvSpPr>
          <p:nvPr/>
        </p:nvSpPr>
        <p:spPr bwMode="auto">
          <a:xfrm flipV="1">
            <a:off x="7058025" y="5160963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5" name="Line 46"/>
          <p:cNvSpPr>
            <a:spLocks noChangeShapeType="1"/>
          </p:cNvSpPr>
          <p:nvPr/>
        </p:nvSpPr>
        <p:spPr bwMode="auto">
          <a:xfrm flipV="1">
            <a:off x="8083550" y="5160963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6" name="Freeform 47"/>
          <p:cNvSpPr>
            <a:spLocks/>
          </p:cNvSpPr>
          <p:nvPr/>
        </p:nvSpPr>
        <p:spPr bwMode="auto">
          <a:xfrm>
            <a:off x="1992313" y="1890713"/>
            <a:ext cx="407987" cy="15875"/>
          </a:xfrm>
          <a:custGeom>
            <a:avLst/>
            <a:gdLst>
              <a:gd name="T0" fmla="*/ 0 w 257"/>
              <a:gd name="T1" fmla="*/ 0 h 10"/>
              <a:gd name="T2" fmla="*/ 2147483647 w 257"/>
              <a:gd name="T3" fmla="*/ 0 h 10"/>
              <a:gd name="T4" fmla="*/ 2147483647 w 257"/>
              <a:gd name="T5" fmla="*/ 2147483647 h 10"/>
              <a:gd name="T6" fmla="*/ 2147483647 w 257"/>
              <a:gd name="T7" fmla="*/ 2147483647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7" h="10">
                <a:moveTo>
                  <a:pt x="0" y="0"/>
                </a:moveTo>
                <a:lnTo>
                  <a:pt x="124" y="0"/>
                </a:lnTo>
                <a:lnTo>
                  <a:pt x="190" y="10"/>
                </a:lnTo>
                <a:lnTo>
                  <a:pt x="257" y="10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7" name="Freeform 48"/>
          <p:cNvSpPr>
            <a:spLocks/>
          </p:cNvSpPr>
          <p:nvPr/>
        </p:nvSpPr>
        <p:spPr bwMode="auto">
          <a:xfrm>
            <a:off x="2400300" y="1906588"/>
            <a:ext cx="527050" cy="65087"/>
          </a:xfrm>
          <a:custGeom>
            <a:avLst/>
            <a:gdLst>
              <a:gd name="T0" fmla="*/ 0 w 332"/>
              <a:gd name="T1" fmla="*/ 0 h 41"/>
              <a:gd name="T2" fmla="*/ 2147483647 w 332"/>
              <a:gd name="T3" fmla="*/ 2147483647 h 41"/>
              <a:gd name="T4" fmla="*/ 2147483647 w 332"/>
              <a:gd name="T5" fmla="*/ 2147483647 h 41"/>
              <a:gd name="T6" fmla="*/ 2147483647 w 332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2" h="41">
                <a:moveTo>
                  <a:pt x="0" y="0"/>
                </a:moveTo>
                <a:lnTo>
                  <a:pt x="76" y="11"/>
                </a:lnTo>
                <a:lnTo>
                  <a:pt x="161" y="21"/>
                </a:lnTo>
                <a:lnTo>
                  <a:pt x="332" y="4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8" name="Freeform 49"/>
          <p:cNvSpPr>
            <a:spLocks/>
          </p:cNvSpPr>
          <p:nvPr/>
        </p:nvSpPr>
        <p:spPr bwMode="auto">
          <a:xfrm>
            <a:off x="2927350" y="1971675"/>
            <a:ext cx="512763" cy="80963"/>
          </a:xfrm>
          <a:custGeom>
            <a:avLst/>
            <a:gdLst>
              <a:gd name="T0" fmla="*/ 0 w 323"/>
              <a:gd name="T1" fmla="*/ 0 h 51"/>
              <a:gd name="T2" fmla="*/ 2147483647 w 323"/>
              <a:gd name="T3" fmla="*/ 2147483647 h 51"/>
              <a:gd name="T4" fmla="*/ 2147483647 w 323"/>
              <a:gd name="T5" fmla="*/ 2147483647 h 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3" h="51">
                <a:moveTo>
                  <a:pt x="0" y="0"/>
                </a:moveTo>
                <a:lnTo>
                  <a:pt x="161" y="31"/>
                </a:lnTo>
                <a:lnTo>
                  <a:pt x="323" y="5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9" name="Freeform 50"/>
          <p:cNvSpPr>
            <a:spLocks/>
          </p:cNvSpPr>
          <p:nvPr/>
        </p:nvSpPr>
        <p:spPr bwMode="auto">
          <a:xfrm>
            <a:off x="3440113" y="2052638"/>
            <a:ext cx="512762" cy="33337"/>
          </a:xfrm>
          <a:custGeom>
            <a:avLst/>
            <a:gdLst>
              <a:gd name="T0" fmla="*/ 0 w 323"/>
              <a:gd name="T1" fmla="*/ 0 h 21"/>
              <a:gd name="T2" fmla="*/ 2147483647 w 323"/>
              <a:gd name="T3" fmla="*/ 2147483647 h 21"/>
              <a:gd name="T4" fmla="*/ 2147483647 w 323"/>
              <a:gd name="T5" fmla="*/ 2147483647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3" h="21">
                <a:moveTo>
                  <a:pt x="0" y="0"/>
                </a:moveTo>
                <a:lnTo>
                  <a:pt x="161" y="10"/>
                </a:lnTo>
                <a:lnTo>
                  <a:pt x="323" y="2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0" name="Freeform 51"/>
          <p:cNvSpPr>
            <a:spLocks/>
          </p:cNvSpPr>
          <p:nvPr/>
        </p:nvSpPr>
        <p:spPr bwMode="auto">
          <a:xfrm>
            <a:off x="3952875" y="2052638"/>
            <a:ext cx="512763" cy="33337"/>
          </a:xfrm>
          <a:custGeom>
            <a:avLst/>
            <a:gdLst>
              <a:gd name="T0" fmla="*/ 0 w 323"/>
              <a:gd name="T1" fmla="*/ 2147483647 h 21"/>
              <a:gd name="T2" fmla="*/ 2147483647 w 323"/>
              <a:gd name="T3" fmla="*/ 2147483647 h 21"/>
              <a:gd name="T4" fmla="*/ 2147483647 w 323"/>
              <a:gd name="T5" fmla="*/ 0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3" h="21">
                <a:moveTo>
                  <a:pt x="0" y="21"/>
                </a:moveTo>
                <a:lnTo>
                  <a:pt x="161" y="10"/>
                </a:lnTo>
                <a:lnTo>
                  <a:pt x="323" y="0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1" name="Freeform 52"/>
          <p:cNvSpPr>
            <a:spLocks/>
          </p:cNvSpPr>
          <p:nvPr/>
        </p:nvSpPr>
        <p:spPr bwMode="auto">
          <a:xfrm>
            <a:off x="4465638" y="2020888"/>
            <a:ext cx="527050" cy="31750"/>
          </a:xfrm>
          <a:custGeom>
            <a:avLst/>
            <a:gdLst>
              <a:gd name="T0" fmla="*/ 0 w 332"/>
              <a:gd name="T1" fmla="*/ 2147483647 h 20"/>
              <a:gd name="T2" fmla="*/ 2147483647 w 332"/>
              <a:gd name="T3" fmla="*/ 2147483647 h 20"/>
              <a:gd name="T4" fmla="*/ 2147483647 w 332"/>
              <a:gd name="T5" fmla="*/ 0 h 20"/>
              <a:gd name="T6" fmla="*/ 2147483647 w 332"/>
              <a:gd name="T7" fmla="*/ 0 h 20"/>
              <a:gd name="T8" fmla="*/ 2147483647 w 332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2" h="20">
                <a:moveTo>
                  <a:pt x="0" y="20"/>
                </a:moveTo>
                <a:lnTo>
                  <a:pt x="85" y="10"/>
                </a:lnTo>
                <a:lnTo>
                  <a:pt x="161" y="0"/>
                </a:lnTo>
                <a:lnTo>
                  <a:pt x="247" y="0"/>
                </a:lnTo>
                <a:lnTo>
                  <a:pt x="332" y="0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2" name="Freeform 53"/>
          <p:cNvSpPr>
            <a:spLocks/>
          </p:cNvSpPr>
          <p:nvPr/>
        </p:nvSpPr>
        <p:spPr bwMode="auto">
          <a:xfrm>
            <a:off x="4992688" y="2020888"/>
            <a:ext cx="512762" cy="161925"/>
          </a:xfrm>
          <a:custGeom>
            <a:avLst/>
            <a:gdLst>
              <a:gd name="T0" fmla="*/ 0 w 323"/>
              <a:gd name="T1" fmla="*/ 0 h 102"/>
              <a:gd name="T2" fmla="*/ 2147483647 w 323"/>
              <a:gd name="T3" fmla="*/ 2147483647 h 102"/>
              <a:gd name="T4" fmla="*/ 2147483647 w 323"/>
              <a:gd name="T5" fmla="*/ 2147483647 h 102"/>
              <a:gd name="T6" fmla="*/ 2147483647 w 323"/>
              <a:gd name="T7" fmla="*/ 2147483647 h 102"/>
              <a:gd name="T8" fmla="*/ 2147483647 w 323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" h="102">
                <a:moveTo>
                  <a:pt x="0" y="0"/>
                </a:moveTo>
                <a:lnTo>
                  <a:pt x="86" y="10"/>
                </a:lnTo>
                <a:lnTo>
                  <a:pt x="162" y="30"/>
                </a:lnTo>
                <a:lnTo>
                  <a:pt x="247" y="61"/>
                </a:lnTo>
                <a:lnTo>
                  <a:pt x="323" y="102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3" name="Freeform 54"/>
          <p:cNvSpPr>
            <a:spLocks/>
          </p:cNvSpPr>
          <p:nvPr/>
        </p:nvSpPr>
        <p:spPr bwMode="auto">
          <a:xfrm>
            <a:off x="5505450" y="2182813"/>
            <a:ext cx="512763" cy="517525"/>
          </a:xfrm>
          <a:custGeom>
            <a:avLst/>
            <a:gdLst>
              <a:gd name="T0" fmla="*/ 0 w 323"/>
              <a:gd name="T1" fmla="*/ 0 h 326"/>
              <a:gd name="T2" fmla="*/ 2147483647 w 323"/>
              <a:gd name="T3" fmla="*/ 2147483647 h 326"/>
              <a:gd name="T4" fmla="*/ 2147483647 w 323"/>
              <a:gd name="T5" fmla="*/ 2147483647 h 326"/>
              <a:gd name="T6" fmla="*/ 2147483647 w 323"/>
              <a:gd name="T7" fmla="*/ 2147483647 h 326"/>
              <a:gd name="T8" fmla="*/ 2147483647 w 323"/>
              <a:gd name="T9" fmla="*/ 2147483647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" h="326">
                <a:moveTo>
                  <a:pt x="0" y="0"/>
                </a:moveTo>
                <a:lnTo>
                  <a:pt x="76" y="61"/>
                </a:lnTo>
                <a:lnTo>
                  <a:pt x="162" y="132"/>
                </a:lnTo>
                <a:lnTo>
                  <a:pt x="247" y="224"/>
                </a:lnTo>
                <a:lnTo>
                  <a:pt x="323" y="326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4" name="Freeform 55"/>
          <p:cNvSpPr>
            <a:spLocks/>
          </p:cNvSpPr>
          <p:nvPr/>
        </p:nvSpPr>
        <p:spPr bwMode="auto">
          <a:xfrm>
            <a:off x="6018213" y="2700338"/>
            <a:ext cx="512762" cy="906462"/>
          </a:xfrm>
          <a:custGeom>
            <a:avLst/>
            <a:gdLst>
              <a:gd name="T0" fmla="*/ 0 w 323"/>
              <a:gd name="T1" fmla="*/ 0 h 571"/>
              <a:gd name="T2" fmla="*/ 2147483647 w 323"/>
              <a:gd name="T3" fmla="*/ 2147483647 h 571"/>
              <a:gd name="T4" fmla="*/ 2147483647 w 323"/>
              <a:gd name="T5" fmla="*/ 2147483647 h 571"/>
              <a:gd name="T6" fmla="*/ 2147483647 w 323"/>
              <a:gd name="T7" fmla="*/ 2147483647 h 571"/>
              <a:gd name="T8" fmla="*/ 2147483647 w 323"/>
              <a:gd name="T9" fmla="*/ 2147483647 h 5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" h="571">
                <a:moveTo>
                  <a:pt x="0" y="0"/>
                </a:moveTo>
                <a:lnTo>
                  <a:pt x="76" y="123"/>
                </a:lnTo>
                <a:lnTo>
                  <a:pt x="161" y="265"/>
                </a:lnTo>
                <a:lnTo>
                  <a:pt x="237" y="418"/>
                </a:lnTo>
                <a:lnTo>
                  <a:pt x="323" y="57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5" name="Freeform 56"/>
          <p:cNvSpPr>
            <a:spLocks/>
          </p:cNvSpPr>
          <p:nvPr/>
        </p:nvSpPr>
        <p:spPr bwMode="auto">
          <a:xfrm>
            <a:off x="6530975" y="3606800"/>
            <a:ext cx="527050" cy="987425"/>
          </a:xfrm>
          <a:custGeom>
            <a:avLst/>
            <a:gdLst>
              <a:gd name="T0" fmla="*/ 0 w 332"/>
              <a:gd name="T1" fmla="*/ 0 h 622"/>
              <a:gd name="T2" fmla="*/ 2147483647 w 332"/>
              <a:gd name="T3" fmla="*/ 2147483647 h 622"/>
              <a:gd name="T4" fmla="*/ 2147483647 w 332"/>
              <a:gd name="T5" fmla="*/ 2147483647 h 622"/>
              <a:gd name="T6" fmla="*/ 2147483647 w 332"/>
              <a:gd name="T7" fmla="*/ 2147483647 h 622"/>
              <a:gd name="T8" fmla="*/ 2147483647 w 332"/>
              <a:gd name="T9" fmla="*/ 2147483647 h 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2" h="622">
                <a:moveTo>
                  <a:pt x="0" y="0"/>
                </a:moveTo>
                <a:lnTo>
                  <a:pt x="85" y="153"/>
                </a:lnTo>
                <a:lnTo>
                  <a:pt x="171" y="316"/>
                </a:lnTo>
                <a:lnTo>
                  <a:pt x="256" y="479"/>
                </a:lnTo>
                <a:lnTo>
                  <a:pt x="332" y="622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6" name="Freeform 57"/>
          <p:cNvSpPr>
            <a:spLocks/>
          </p:cNvSpPr>
          <p:nvPr/>
        </p:nvSpPr>
        <p:spPr bwMode="auto">
          <a:xfrm>
            <a:off x="7058025" y="4594225"/>
            <a:ext cx="468313" cy="663575"/>
          </a:xfrm>
          <a:custGeom>
            <a:avLst/>
            <a:gdLst>
              <a:gd name="T0" fmla="*/ 0 w 295"/>
              <a:gd name="T1" fmla="*/ 0 h 418"/>
              <a:gd name="T2" fmla="*/ 2147483647 w 295"/>
              <a:gd name="T3" fmla="*/ 2147483647 h 418"/>
              <a:gd name="T4" fmla="*/ 2147483647 w 295"/>
              <a:gd name="T5" fmla="*/ 2147483647 h 418"/>
              <a:gd name="T6" fmla="*/ 2147483647 w 295"/>
              <a:gd name="T7" fmla="*/ 2147483647 h 418"/>
              <a:gd name="T8" fmla="*/ 2147483647 w 295"/>
              <a:gd name="T9" fmla="*/ 2147483647 h 4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5" h="418">
                <a:moveTo>
                  <a:pt x="0" y="0"/>
                </a:moveTo>
                <a:lnTo>
                  <a:pt x="76" y="123"/>
                </a:lnTo>
                <a:lnTo>
                  <a:pt x="152" y="225"/>
                </a:lnTo>
                <a:lnTo>
                  <a:pt x="219" y="316"/>
                </a:lnTo>
                <a:lnTo>
                  <a:pt x="295" y="418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7" name="Rectangle 58"/>
          <p:cNvSpPr>
            <a:spLocks noChangeArrowheads="1"/>
          </p:cNvSpPr>
          <p:nvPr/>
        </p:nvSpPr>
        <p:spPr bwMode="auto">
          <a:xfrm>
            <a:off x="1978025" y="13573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8" name="Rectangle 59"/>
          <p:cNvSpPr>
            <a:spLocks noChangeArrowheads="1"/>
          </p:cNvSpPr>
          <p:nvPr/>
        </p:nvSpPr>
        <p:spPr bwMode="auto">
          <a:xfrm>
            <a:off x="2159000" y="1357313"/>
            <a:ext cx="44450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9" name="Rectangle 60"/>
          <p:cNvSpPr>
            <a:spLocks noChangeArrowheads="1"/>
          </p:cNvSpPr>
          <p:nvPr/>
        </p:nvSpPr>
        <p:spPr bwMode="auto">
          <a:xfrm>
            <a:off x="2173288" y="1357313"/>
            <a:ext cx="1587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0" name="Rectangle 61"/>
          <p:cNvSpPr>
            <a:spLocks noChangeArrowheads="1"/>
          </p:cNvSpPr>
          <p:nvPr/>
        </p:nvSpPr>
        <p:spPr bwMode="auto">
          <a:xfrm>
            <a:off x="2279650" y="13573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1" name="Rectangle 62"/>
          <p:cNvSpPr>
            <a:spLocks noChangeArrowheads="1"/>
          </p:cNvSpPr>
          <p:nvPr/>
        </p:nvSpPr>
        <p:spPr bwMode="auto">
          <a:xfrm>
            <a:off x="2384425" y="13573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2" name="Freeform 63"/>
          <p:cNvSpPr>
            <a:spLocks/>
          </p:cNvSpPr>
          <p:nvPr/>
        </p:nvSpPr>
        <p:spPr bwMode="auto">
          <a:xfrm>
            <a:off x="2520950" y="1357313"/>
            <a:ext cx="74613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0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20"/>
                </a:moveTo>
                <a:lnTo>
                  <a:pt x="38" y="30"/>
                </a:lnTo>
                <a:lnTo>
                  <a:pt x="47" y="10"/>
                </a:lnTo>
                <a:lnTo>
                  <a:pt x="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3" name="Rectangle 64"/>
          <p:cNvSpPr>
            <a:spLocks noChangeArrowheads="1"/>
          </p:cNvSpPr>
          <p:nvPr/>
        </p:nvSpPr>
        <p:spPr bwMode="auto">
          <a:xfrm>
            <a:off x="2686050" y="1373188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4" name="Rectangle 65"/>
          <p:cNvSpPr>
            <a:spLocks noChangeArrowheads="1"/>
          </p:cNvSpPr>
          <p:nvPr/>
        </p:nvSpPr>
        <p:spPr bwMode="auto">
          <a:xfrm>
            <a:off x="2867025" y="1389063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5" name="Rectangle 66"/>
          <p:cNvSpPr>
            <a:spLocks noChangeArrowheads="1"/>
          </p:cNvSpPr>
          <p:nvPr/>
        </p:nvSpPr>
        <p:spPr bwMode="auto">
          <a:xfrm>
            <a:off x="2913063" y="1389063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6" name="Freeform 67"/>
          <p:cNvSpPr>
            <a:spLocks/>
          </p:cNvSpPr>
          <p:nvPr/>
        </p:nvSpPr>
        <p:spPr bwMode="auto">
          <a:xfrm>
            <a:off x="3078163" y="1404938"/>
            <a:ext cx="74612" cy="49212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1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7" name="Rectangle 68"/>
          <p:cNvSpPr>
            <a:spLocks noChangeArrowheads="1"/>
          </p:cNvSpPr>
          <p:nvPr/>
        </p:nvSpPr>
        <p:spPr bwMode="auto">
          <a:xfrm>
            <a:off x="3243263" y="143827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8" name="Rectangle 69"/>
          <p:cNvSpPr>
            <a:spLocks noChangeArrowheads="1"/>
          </p:cNvSpPr>
          <p:nvPr/>
        </p:nvSpPr>
        <p:spPr bwMode="auto">
          <a:xfrm>
            <a:off x="3424238" y="1470025"/>
            <a:ext cx="30162" cy="333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9" name="Rectangle 70"/>
          <p:cNvSpPr>
            <a:spLocks noChangeArrowheads="1"/>
          </p:cNvSpPr>
          <p:nvPr/>
        </p:nvSpPr>
        <p:spPr bwMode="auto">
          <a:xfrm>
            <a:off x="3424238" y="1470025"/>
            <a:ext cx="60325" cy="333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0" name="Freeform 71"/>
          <p:cNvSpPr>
            <a:spLocks/>
          </p:cNvSpPr>
          <p:nvPr/>
        </p:nvSpPr>
        <p:spPr bwMode="auto">
          <a:xfrm>
            <a:off x="3590925" y="1485900"/>
            <a:ext cx="74613" cy="49213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1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1" name="Rectangle 72"/>
          <p:cNvSpPr>
            <a:spLocks noChangeArrowheads="1"/>
          </p:cNvSpPr>
          <p:nvPr/>
        </p:nvSpPr>
        <p:spPr bwMode="auto">
          <a:xfrm>
            <a:off x="3756025" y="1519238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2" name="Rectangle 73"/>
          <p:cNvSpPr>
            <a:spLocks noChangeArrowheads="1"/>
          </p:cNvSpPr>
          <p:nvPr/>
        </p:nvSpPr>
        <p:spPr bwMode="auto">
          <a:xfrm>
            <a:off x="3937000" y="1535113"/>
            <a:ext cx="30163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3" name="Rectangle 74"/>
          <p:cNvSpPr>
            <a:spLocks noChangeArrowheads="1"/>
          </p:cNvSpPr>
          <p:nvPr/>
        </p:nvSpPr>
        <p:spPr bwMode="auto">
          <a:xfrm>
            <a:off x="3937000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4" name="Rectangle 75"/>
          <p:cNvSpPr>
            <a:spLocks noChangeArrowheads="1"/>
          </p:cNvSpPr>
          <p:nvPr/>
        </p:nvSpPr>
        <p:spPr bwMode="auto">
          <a:xfrm>
            <a:off x="4117975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5" name="Rectangle 76"/>
          <p:cNvSpPr>
            <a:spLocks noChangeArrowheads="1"/>
          </p:cNvSpPr>
          <p:nvPr/>
        </p:nvSpPr>
        <p:spPr bwMode="auto">
          <a:xfrm>
            <a:off x="4268788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6" name="Rectangle 77"/>
          <p:cNvSpPr>
            <a:spLocks noChangeArrowheads="1"/>
          </p:cNvSpPr>
          <p:nvPr/>
        </p:nvSpPr>
        <p:spPr bwMode="auto">
          <a:xfrm>
            <a:off x="4449763" y="1535113"/>
            <a:ext cx="30162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7" name="Rectangle 78"/>
          <p:cNvSpPr>
            <a:spLocks noChangeArrowheads="1"/>
          </p:cNvSpPr>
          <p:nvPr/>
        </p:nvSpPr>
        <p:spPr bwMode="auto">
          <a:xfrm>
            <a:off x="4449763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8" name="Freeform 79"/>
          <p:cNvSpPr>
            <a:spLocks/>
          </p:cNvSpPr>
          <p:nvPr/>
        </p:nvSpPr>
        <p:spPr bwMode="auto">
          <a:xfrm>
            <a:off x="4586288" y="1503363"/>
            <a:ext cx="74612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0 h 30"/>
              <a:gd name="T4" fmla="*/ 2147483647 w 47"/>
              <a:gd name="T5" fmla="*/ 2147483647 h 30"/>
              <a:gd name="T6" fmla="*/ 2147483647 w 47"/>
              <a:gd name="T7" fmla="*/ 2147483647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10"/>
                </a:moveTo>
                <a:lnTo>
                  <a:pt x="38" y="0"/>
                </a:lnTo>
                <a:lnTo>
                  <a:pt x="47" y="20"/>
                </a:lnTo>
                <a:lnTo>
                  <a:pt x="9" y="3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9" name="Rectangle 80"/>
          <p:cNvSpPr>
            <a:spLocks noChangeArrowheads="1"/>
          </p:cNvSpPr>
          <p:nvPr/>
        </p:nvSpPr>
        <p:spPr bwMode="auto">
          <a:xfrm>
            <a:off x="4751388" y="15033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0" name="Rectangle 81"/>
          <p:cNvSpPr>
            <a:spLocks noChangeArrowheads="1"/>
          </p:cNvSpPr>
          <p:nvPr/>
        </p:nvSpPr>
        <p:spPr bwMode="auto">
          <a:xfrm>
            <a:off x="4902200" y="15033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1" name="Rectangle 82"/>
          <p:cNvSpPr>
            <a:spLocks noChangeArrowheads="1"/>
          </p:cNvSpPr>
          <p:nvPr/>
        </p:nvSpPr>
        <p:spPr bwMode="auto">
          <a:xfrm>
            <a:off x="4978400" y="15033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2" name="Freeform 83"/>
          <p:cNvSpPr>
            <a:spLocks/>
          </p:cNvSpPr>
          <p:nvPr/>
        </p:nvSpPr>
        <p:spPr bwMode="auto">
          <a:xfrm>
            <a:off x="5113338" y="1519238"/>
            <a:ext cx="76200" cy="47625"/>
          </a:xfrm>
          <a:custGeom>
            <a:avLst/>
            <a:gdLst>
              <a:gd name="T0" fmla="*/ 0 w 48"/>
              <a:gd name="T1" fmla="*/ 2147483647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0 h 30"/>
              <a:gd name="T8" fmla="*/ 0 w 4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0">
                <a:moveTo>
                  <a:pt x="0" y="20"/>
                </a:moveTo>
                <a:lnTo>
                  <a:pt x="38" y="30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3" name="Freeform 84"/>
          <p:cNvSpPr>
            <a:spLocks/>
          </p:cNvSpPr>
          <p:nvPr/>
        </p:nvSpPr>
        <p:spPr bwMode="auto">
          <a:xfrm>
            <a:off x="5264150" y="1566863"/>
            <a:ext cx="76200" cy="49212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1"/>
                </a:moveTo>
                <a:lnTo>
                  <a:pt x="38" y="31"/>
                </a:lnTo>
                <a:lnTo>
                  <a:pt x="48" y="11"/>
                </a:lnTo>
                <a:lnTo>
                  <a:pt x="1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4" name="Freeform 85"/>
          <p:cNvSpPr>
            <a:spLocks/>
          </p:cNvSpPr>
          <p:nvPr/>
        </p:nvSpPr>
        <p:spPr bwMode="auto">
          <a:xfrm>
            <a:off x="5414963" y="1631950"/>
            <a:ext cx="76200" cy="49213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1"/>
                </a:moveTo>
                <a:lnTo>
                  <a:pt x="38" y="31"/>
                </a:lnTo>
                <a:lnTo>
                  <a:pt x="48" y="10"/>
                </a:lnTo>
                <a:lnTo>
                  <a:pt x="1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5" name="Freeform 86"/>
          <p:cNvSpPr>
            <a:spLocks/>
          </p:cNvSpPr>
          <p:nvPr/>
        </p:nvSpPr>
        <p:spPr bwMode="auto">
          <a:xfrm>
            <a:off x="5475288" y="1665288"/>
            <a:ext cx="76200" cy="63500"/>
          </a:xfrm>
          <a:custGeom>
            <a:avLst/>
            <a:gdLst>
              <a:gd name="T0" fmla="*/ 0 w 48"/>
              <a:gd name="T1" fmla="*/ 2147483647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0 h 40"/>
              <a:gd name="T8" fmla="*/ 0 w 48"/>
              <a:gd name="T9" fmla="*/ 2147483647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0">
                <a:moveTo>
                  <a:pt x="0" y="20"/>
                </a:moveTo>
                <a:lnTo>
                  <a:pt x="38" y="40"/>
                </a:lnTo>
                <a:lnTo>
                  <a:pt x="48" y="2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6" name="Freeform 87"/>
          <p:cNvSpPr>
            <a:spLocks/>
          </p:cNvSpPr>
          <p:nvPr/>
        </p:nvSpPr>
        <p:spPr bwMode="auto">
          <a:xfrm>
            <a:off x="5611813" y="1778000"/>
            <a:ext cx="60325" cy="80963"/>
          </a:xfrm>
          <a:custGeom>
            <a:avLst/>
            <a:gdLst>
              <a:gd name="T0" fmla="*/ 0 w 38"/>
              <a:gd name="T1" fmla="*/ 2147483647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0 h 51"/>
              <a:gd name="T8" fmla="*/ 0 w 38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31"/>
                </a:moveTo>
                <a:lnTo>
                  <a:pt x="28" y="51"/>
                </a:lnTo>
                <a:lnTo>
                  <a:pt x="38" y="20"/>
                </a:lnTo>
                <a:lnTo>
                  <a:pt x="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7" name="Freeform 88"/>
          <p:cNvSpPr>
            <a:spLocks/>
          </p:cNvSpPr>
          <p:nvPr/>
        </p:nvSpPr>
        <p:spPr bwMode="auto">
          <a:xfrm>
            <a:off x="5746750" y="1843088"/>
            <a:ext cx="76200" cy="63500"/>
          </a:xfrm>
          <a:custGeom>
            <a:avLst/>
            <a:gdLst>
              <a:gd name="T0" fmla="*/ 0 w 48"/>
              <a:gd name="T1" fmla="*/ 0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0 w 48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0">
                <a:moveTo>
                  <a:pt x="0" y="0"/>
                </a:moveTo>
                <a:lnTo>
                  <a:pt x="19" y="30"/>
                </a:lnTo>
                <a:lnTo>
                  <a:pt x="48" y="40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8" name="Freeform 89"/>
          <p:cNvSpPr>
            <a:spLocks/>
          </p:cNvSpPr>
          <p:nvPr/>
        </p:nvSpPr>
        <p:spPr bwMode="auto">
          <a:xfrm>
            <a:off x="5853113" y="2005013"/>
            <a:ext cx="74612" cy="63500"/>
          </a:xfrm>
          <a:custGeom>
            <a:avLst/>
            <a:gdLst>
              <a:gd name="T0" fmla="*/ 0 w 47"/>
              <a:gd name="T1" fmla="*/ 0 h 40"/>
              <a:gd name="T2" fmla="*/ 2147483647 w 47"/>
              <a:gd name="T3" fmla="*/ 2147483647 h 40"/>
              <a:gd name="T4" fmla="*/ 2147483647 w 47"/>
              <a:gd name="T5" fmla="*/ 2147483647 h 40"/>
              <a:gd name="T6" fmla="*/ 2147483647 w 47"/>
              <a:gd name="T7" fmla="*/ 2147483647 h 40"/>
              <a:gd name="T8" fmla="*/ 0 w 47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0">
                <a:moveTo>
                  <a:pt x="0" y="0"/>
                </a:moveTo>
                <a:lnTo>
                  <a:pt x="18" y="30"/>
                </a:lnTo>
                <a:lnTo>
                  <a:pt x="47" y="40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9" name="Freeform 90"/>
          <p:cNvSpPr>
            <a:spLocks/>
          </p:cNvSpPr>
          <p:nvPr/>
        </p:nvSpPr>
        <p:spPr bwMode="auto">
          <a:xfrm>
            <a:off x="5881688" y="1987550"/>
            <a:ext cx="60325" cy="33338"/>
          </a:xfrm>
          <a:custGeom>
            <a:avLst/>
            <a:gdLst>
              <a:gd name="T0" fmla="*/ 0 w 38"/>
              <a:gd name="T1" fmla="*/ 0 h 21"/>
              <a:gd name="T2" fmla="*/ 2147483647 w 38"/>
              <a:gd name="T3" fmla="*/ 2147483647 h 21"/>
              <a:gd name="T4" fmla="*/ 2147483647 w 38"/>
              <a:gd name="T5" fmla="*/ 2147483647 h 21"/>
              <a:gd name="T6" fmla="*/ 2147483647 w 38"/>
              <a:gd name="T7" fmla="*/ 2147483647 h 21"/>
              <a:gd name="T8" fmla="*/ 0 w 3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21">
                <a:moveTo>
                  <a:pt x="0" y="0"/>
                </a:moveTo>
                <a:lnTo>
                  <a:pt x="10" y="11"/>
                </a:lnTo>
                <a:lnTo>
                  <a:pt x="38" y="21"/>
                </a:lnTo>
                <a:lnTo>
                  <a:pt x="2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0" name="Freeform 91"/>
          <p:cNvSpPr>
            <a:spLocks/>
          </p:cNvSpPr>
          <p:nvPr/>
        </p:nvSpPr>
        <p:spPr bwMode="auto">
          <a:xfrm>
            <a:off x="5957888" y="2117725"/>
            <a:ext cx="74612" cy="65088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1" name="Freeform 92"/>
          <p:cNvSpPr>
            <a:spLocks/>
          </p:cNvSpPr>
          <p:nvPr/>
        </p:nvSpPr>
        <p:spPr bwMode="auto">
          <a:xfrm>
            <a:off x="6002338" y="21494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2" name="Freeform 93"/>
          <p:cNvSpPr>
            <a:spLocks/>
          </p:cNvSpPr>
          <p:nvPr/>
        </p:nvSpPr>
        <p:spPr bwMode="auto">
          <a:xfrm>
            <a:off x="6092825" y="23288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3" name="Freeform 94"/>
          <p:cNvSpPr>
            <a:spLocks/>
          </p:cNvSpPr>
          <p:nvPr/>
        </p:nvSpPr>
        <p:spPr bwMode="auto">
          <a:xfrm>
            <a:off x="6169025" y="24415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4" name="Rectangle 95"/>
          <p:cNvSpPr>
            <a:spLocks noChangeArrowheads="1"/>
          </p:cNvSpPr>
          <p:nvPr/>
        </p:nvSpPr>
        <p:spPr bwMode="auto">
          <a:xfrm>
            <a:off x="6259513" y="2635250"/>
            <a:ext cx="30162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5" name="Freeform 96"/>
          <p:cNvSpPr>
            <a:spLocks/>
          </p:cNvSpPr>
          <p:nvPr/>
        </p:nvSpPr>
        <p:spPr bwMode="auto">
          <a:xfrm>
            <a:off x="6259513" y="2571750"/>
            <a:ext cx="44450" cy="63500"/>
          </a:xfrm>
          <a:custGeom>
            <a:avLst/>
            <a:gdLst>
              <a:gd name="T0" fmla="*/ 0 w 28"/>
              <a:gd name="T1" fmla="*/ 0 h 40"/>
              <a:gd name="T2" fmla="*/ 2147483647 w 28"/>
              <a:gd name="T3" fmla="*/ 2147483647 h 40"/>
              <a:gd name="T4" fmla="*/ 2147483647 w 28"/>
              <a:gd name="T5" fmla="*/ 2147483647 h 40"/>
              <a:gd name="T6" fmla="*/ 2147483647 w 28"/>
              <a:gd name="T7" fmla="*/ 2147483647 h 40"/>
              <a:gd name="T8" fmla="*/ 0 w 28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0">
                <a:moveTo>
                  <a:pt x="0" y="0"/>
                </a:moveTo>
                <a:lnTo>
                  <a:pt x="9" y="30"/>
                </a:lnTo>
                <a:lnTo>
                  <a:pt x="28" y="40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6" name="Freeform 97"/>
          <p:cNvSpPr>
            <a:spLocks/>
          </p:cNvSpPr>
          <p:nvPr/>
        </p:nvSpPr>
        <p:spPr bwMode="auto">
          <a:xfrm>
            <a:off x="6319838" y="27336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7" name="Freeform 98"/>
          <p:cNvSpPr>
            <a:spLocks/>
          </p:cNvSpPr>
          <p:nvPr/>
        </p:nvSpPr>
        <p:spPr bwMode="auto">
          <a:xfrm>
            <a:off x="6394450" y="2862263"/>
            <a:ext cx="76200" cy="65087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8" name="Freeform 99"/>
          <p:cNvSpPr>
            <a:spLocks/>
          </p:cNvSpPr>
          <p:nvPr/>
        </p:nvSpPr>
        <p:spPr bwMode="auto">
          <a:xfrm>
            <a:off x="6470650" y="3040063"/>
            <a:ext cx="74613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9" name="Freeform 100"/>
          <p:cNvSpPr>
            <a:spLocks/>
          </p:cNvSpPr>
          <p:nvPr/>
        </p:nvSpPr>
        <p:spPr bwMode="auto">
          <a:xfrm>
            <a:off x="6515100" y="30559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0" name="Freeform 101"/>
          <p:cNvSpPr>
            <a:spLocks/>
          </p:cNvSpPr>
          <p:nvPr/>
        </p:nvSpPr>
        <p:spPr bwMode="auto">
          <a:xfrm>
            <a:off x="6591300" y="3235325"/>
            <a:ext cx="74613" cy="63500"/>
          </a:xfrm>
          <a:custGeom>
            <a:avLst/>
            <a:gdLst>
              <a:gd name="T0" fmla="*/ 0 w 47"/>
              <a:gd name="T1" fmla="*/ 0 h 40"/>
              <a:gd name="T2" fmla="*/ 2147483647 w 47"/>
              <a:gd name="T3" fmla="*/ 2147483647 h 40"/>
              <a:gd name="T4" fmla="*/ 2147483647 w 47"/>
              <a:gd name="T5" fmla="*/ 2147483647 h 40"/>
              <a:gd name="T6" fmla="*/ 2147483647 w 47"/>
              <a:gd name="T7" fmla="*/ 2147483647 h 40"/>
              <a:gd name="T8" fmla="*/ 0 w 47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0">
                <a:moveTo>
                  <a:pt x="0" y="0"/>
                </a:moveTo>
                <a:lnTo>
                  <a:pt x="19" y="30"/>
                </a:lnTo>
                <a:lnTo>
                  <a:pt x="47" y="40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1" name="Freeform 102"/>
          <p:cNvSpPr>
            <a:spLocks/>
          </p:cNvSpPr>
          <p:nvPr/>
        </p:nvSpPr>
        <p:spPr bwMode="auto">
          <a:xfrm>
            <a:off x="6665913" y="33480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2" name="Freeform 103"/>
          <p:cNvSpPr>
            <a:spLocks/>
          </p:cNvSpPr>
          <p:nvPr/>
        </p:nvSpPr>
        <p:spPr bwMode="auto">
          <a:xfrm>
            <a:off x="6742113" y="35258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3" name="Freeform 104"/>
          <p:cNvSpPr>
            <a:spLocks/>
          </p:cNvSpPr>
          <p:nvPr/>
        </p:nvSpPr>
        <p:spPr bwMode="auto">
          <a:xfrm>
            <a:off x="6832600" y="3640138"/>
            <a:ext cx="44450" cy="80962"/>
          </a:xfrm>
          <a:custGeom>
            <a:avLst/>
            <a:gdLst>
              <a:gd name="T0" fmla="*/ 0 w 28"/>
              <a:gd name="T1" fmla="*/ 0 h 51"/>
              <a:gd name="T2" fmla="*/ 2147483647 w 28"/>
              <a:gd name="T3" fmla="*/ 2147483647 h 51"/>
              <a:gd name="T4" fmla="*/ 2147483647 w 28"/>
              <a:gd name="T5" fmla="*/ 2147483647 h 51"/>
              <a:gd name="T6" fmla="*/ 2147483647 w 28"/>
              <a:gd name="T7" fmla="*/ 2147483647 h 51"/>
              <a:gd name="T8" fmla="*/ 0 w 2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1">
                <a:moveTo>
                  <a:pt x="0" y="0"/>
                </a:moveTo>
                <a:lnTo>
                  <a:pt x="9" y="40"/>
                </a:lnTo>
                <a:lnTo>
                  <a:pt x="2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4" name="Freeform 105"/>
          <p:cNvSpPr>
            <a:spLocks/>
          </p:cNvSpPr>
          <p:nvPr/>
        </p:nvSpPr>
        <p:spPr bwMode="auto">
          <a:xfrm>
            <a:off x="6907213" y="3817938"/>
            <a:ext cx="46037" cy="65087"/>
          </a:xfrm>
          <a:custGeom>
            <a:avLst/>
            <a:gdLst>
              <a:gd name="T0" fmla="*/ 0 w 29"/>
              <a:gd name="T1" fmla="*/ 0 h 41"/>
              <a:gd name="T2" fmla="*/ 2147483647 w 29"/>
              <a:gd name="T3" fmla="*/ 2147483647 h 41"/>
              <a:gd name="T4" fmla="*/ 2147483647 w 29"/>
              <a:gd name="T5" fmla="*/ 2147483647 h 41"/>
              <a:gd name="T6" fmla="*/ 2147483647 w 29"/>
              <a:gd name="T7" fmla="*/ 2147483647 h 41"/>
              <a:gd name="T8" fmla="*/ 0 w 29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41">
                <a:moveTo>
                  <a:pt x="0" y="0"/>
                </a:moveTo>
                <a:lnTo>
                  <a:pt x="10" y="30"/>
                </a:lnTo>
                <a:lnTo>
                  <a:pt x="29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5" name="Rectangle 106"/>
          <p:cNvSpPr>
            <a:spLocks noChangeArrowheads="1"/>
          </p:cNvSpPr>
          <p:nvPr/>
        </p:nvSpPr>
        <p:spPr bwMode="auto">
          <a:xfrm>
            <a:off x="6923088" y="3817938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6" name="Freeform 107"/>
          <p:cNvSpPr>
            <a:spLocks/>
          </p:cNvSpPr>
          <p:nvPr/>
        </p:nvSpPr>
        <p:spPr bwMode="auto">
          <a:xfrm>
            <a:off x="6983413" y="3946525"/>
            <a:ext cx="44450" cy="65088"/>
          </a:xfrm>
          <a:custGeom>
            <a:avLst/>
            <a:gdLst>
              <a:gd name="T0" fmla="*/ 0 w 28"/>
              <a:gd name="T1" fmla="*/ 0 h 41"/>
              <a:gd name="T2" fmla="*/ 2147483647 w 28"/>
              <a:gd name="T3" fmla="*/ 2147483647 h 41"/>
              <a:gd name="T4" fmla="*/ 2147483647 w 28"/>
              <a:gd name="T5" fmla="*/ 2147483647 h 41"/>
              <a:gd name="T6" fmla="*/ 2147483647 w 28"/>
              <a:gd name="T7" fmla="*/ 2147483647 h 41"/>
              <a:gd name="T8" fmla="*/ 0 w 2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1">
                <a:moveTo>
                  <a:pt x="0" y="0"/>
                </a:moveTo>
                <a:lnTo>
                  <a:pt x="9" y="31"/>
                </a:lnTo>
                <a:lnTo>
                  <a:pt x="28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7" name="Freeform 108"/>
          <p:cNvSpPr>
            <a:spLocks/>
          </p:cNvSpPr>
          <p:nvPr/>
        </p:nvSpPr>
        <p:spPr bwMode="auto">
          <a:xfrm>
            <a:off x="7043738" y="402748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8" name="Freeform 109"/>
          <p:cNvSpPr>
            <a:spLocks/>
          </p:cNvSpPr>
          <p:nvPr/>
        </p:nvSpPr>
        <p:spPr bwMode="auto">
          <a:xfrm>
            <a:off x="7134225" y="4205288"/>
            <a:ext cx="74613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9" name="Freeform 110"/>
          <p:cNvSpPr>
            <a:spLocks/>
          </p:cNvSpPr>
          <p:nvPr/>
        </p:nvSpPr>
        <p:spPr bwMode="auto">
          <a:xfrm>
            <a:off x="7224713" y="430371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0" name="Freeform 111"/>
          <p:cNvSpPr>
            <a:spLocks/>
          </p:cNvSpPr>
          <p:nvPr/>
        </p:nvSpPr>
        <p:spPr bwMode="auto">
          <a:xfrm>
            <a:off x="7315200" y="441642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1" name="Freeform 112"/>
          <p:cNvSpPr>
            <a:spLocks/>
          </p:cNvSpPr>
          <p:nvPr/>
        </p:nvSpPr>
        <p:spPr bwMode="auto">
          <a:xfrm>
            <a:off x="7405688" y="4529138"/>
            <a:ext cx="74612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2" name="Freeform 113"/>
          <p:cNvSpPr>
            <a:spLocks/>
          </p:cNvSpPr>
          <p:nvPr/>
        </p:nvSpPr>
        <p:spPr bwMode="auto">
          <a:xfrm>
            <a:off x="7496175" y="4691063"/>
            <a:ext cx="44450" cy="49212"/>
          </a:xfrm>
          <a:custGeom>
            <a:avLst/>
            <a:gdLst>
              <a:gd name="T0" fmla="*/ 0 w 28"/>
              <a:gd name="T1" fmla="*/ 0 h 31"/>
              <a:gd name="T2" fmla="*/ 2147483647 w 28"/>
              <a:gd name="T3" fmla="*/ 2147483647 h 31"/>
              <a:gd name="T4" fmla="*/ 2147483647 w 28"/>
              <a:gd name="T5" fmla="*/ 2147483647 h 31"/>
              <a:gd name="T6" fmla="*/ 2147483647 w 28"/>
              <a:gd name="T7" fmla="*/ 2147483647 h 31"/>
              <a:gd name="T8" fmla="*/ 0 w 28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31">
                <a:moveTo>
                  <a:pt x="0" y="0"/>
                </a:moveTo>
                <a:lnTo>
                  <a:pt x="9" y="21"/>
                </a:lnTo>
                <a:lnTo>
                  <a:pt x="28" y="3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3" name="Rectangle 114"/>
          <p:cNvSpPr>
            <a:spLocks noChangeArrowheads="1"/>
          </p:cNvSpPr>
          <p:nvPr/>
        </p:nvSpPr>
        <p:spPr bwMode="auto">
          <a:xfrm>
            <a:off x="1978025" y="2376488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4" name="Rectangle 115"/>
          <p:cNvSpPr>
            <a:spLocks noChangeArrowheads="1"/>
          </p:cNvSpPr>
          <p:nvPr/>
        </p:nvSpPr>
        <p:spPr bwMode="auto">
          <a:xfrm>
            <a:off x="2159000" y="2392363"/>
            <a:ext cx="44450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5" name="Rectangle 116"/>
          <p:cNvSpPr>
            <a:spLocks noChangeArrowheads="1"/>
          </p:cNvSpPr>
          <p:nvPr/>
        </p:nvSpPr>
        <p:spPr bwMode="auto">
          <a:xfrm>
            <a:off x="2173288" y="2392363"/>
            <a:ext cx="1587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6" name="Rectangle 117"/>
          <p:cNvSpPr>
            <a:spLocks noChangeArrowheads="1"/>
          </p:cNvSpPr>
          <p:nvPr/>
        </p:nvSpPr>
        <p:spPr bwMode="auto">
          <a:xfrm>
            <a:off x="2279650" y="2392363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7" name="Rectangle 118"/>
          <p:cNvSpPr>
            <a:spLocks noChangeArrowheads="1"/>
          </p:cNvSpPr>
          <p:nvPr/>
        </p:nvSpPr>
        <p:spPr bwMode="auto">
          <a:xfrm>
            <a:off x="2384425" y="240982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8" name="Freeform 119"/>
          <p:cNvSpPr>
            <a:spLocks/>
          </p:cNvSpPr>
          <p:nvPr/>
        </p:nvSpPr>
        <p:spPr bwMode="auto">
          <a:xfrm>
            <a:off x="2520950" y="2425700"/>
            <a:ext cx="74613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0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20"/>
                </a:moveTo>
                <a:lnTo>
                  <a:pt x="38" y="30"/>
                </a:lnTo>
                <a:lnTo>
                  <a:pt x="47" y="10"/>
                </a:lnTo>
                <a:lnTo>
                  <a:pt x="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9" name="Freeform 120"/>
          <p:cNvSpPr>
            <a:spLocks/>
          </p:cNvSpPr>
          <p:nvPr/>
        </p:nvSpPr>
        <p:spPr bwMode="auto">
          <a:xfrm>
            <a:off x="2671763" y="2457450"/>
            <a:ext cx="74612" cy="49213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0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0" name="Freeform 121"/>
          <p:cNvSpPr>
            <a:spLocks/>
          </p:cNvSpPr>
          <p:nvPr/>
        </p:nvSpPr>
        <p:spPr bwMode="auto">
          <a:xfrm>
            <a:off x="2852738" y="2490788"/>
            <a:ext cx="74612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0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20"/>
                </a:moveTo>
                <a:lnTo>
                  <a:pt x="38" y="30"/>
                </a:lnTo>
                <a:lnTo>
                  <a:pt x="47" y="10"/>
                </a:lnTo>
                <a:lnTo>
                  <a:pt x="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1" name="Freeform 122"/>
          <p:cNvSpPr>
            <a:spLocks/>
          </p:cNvSpPr>
          <p:nvPr/>
        </p:nvSpPr>
        <p:spPr bwMode="auto">
          <a:xfrm>
            <a:off x="2897188" y="2506663"/>
            <a:ext cx="76200" cy="47625"/>
          </a:xfrm>
          <a:custGeom>
            <a:avLst/>
            <a:gdLst>
              <a:gd name="T0" fmla="*/ 0 w 48"/>
              <a:gd name="T1" fmla="*/ 2147483647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0 h 30"/>
              <a:gd name="T8" fmla="*/ 0 w 4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0">
                <a:moveTo>
                  <a:pt x="0" y="20"/>
                </a:moveTo>
                <a:lnTo>
                  <a:pt x="38" y="30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2" name="Freeform 123"/>
          <p:cNvSpPr>
            <a:spLocks/>
          </p:cNvSpPr>
          <p:nvPr/>
        </p:nvSpPr>
        <p:spPr bwMode="auto">
          <a:xfrm>
            <a:off x="3078163" y="2538413"/>
            <a:ext cx="74612" cy="49212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0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3" name="Rectangle 124"/>
          <p:cNvSpPr>
            <a:spLocks noChangeArrowheads="1"/>
          </p:cNvSpPr>
          <p:nvPr/>
        </p:nvSpPr>
        <p:spPr bwMode="auto">
          <a:xfrm>
            <a:off x="3243263" y="257175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4" name="Rectangle 125"/>
          <p:cNvSpPr>
            <a:spLocks noChangeArrowheads="1"/>
          </p:cNvSpPr>
          <p:nvPr/>
        </p:nvSpPr>
        <p:spPr bwMode="auto">
          <a:xfrm>
            <a:off x="3424238" y="2587625"/>
            <a:ext cx="30162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5" name="Rectangle 126"/>
          <p:cNvSpPr>
            <a:spLocks noChangeArrowheads="1"/>
          </p:cNvSpPr>
          <p:nvPr/>
        </p:nvSpPr>
        <p:spPr bwMode="auto">
          <a:xfrm>
            <a:off x="3424238" y="258762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6" name="Rectangle 127"/>
          <p:cNvSpPr>
            <a:spLocks noChangeArrowheads="1"/>
          </p:cNvSpPr>
          <p:nvPr/>
        </p:nvSpPr>
        <p:spPr bwMode="auto">
          <a:xfrm>
            <a:off x="3605213" y="260350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7" name="Rectangle 128"/>
          <p:cNvSpPr>
            <a:spLocks noChangeArrowheads="1"/>
          </p:cNvSpPr>
          <p:nvPr/>
        </p:nvSpPr>
        <p:spPr bwMode="auto">
          <a:xfrm>
            <a:off x="3756025" y="260350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8" name="Rectangle 129"/>
          <p:cNvSpPr>
            <a:spLocks noChangeArrowheads="1"/>
          </p:cNvSpPr>
          <p:nvPr/>
        </p:nvSpPr>
        <p:spPr bwMode="auto">
          <a:xfrm>
            <a:off x="3937000" y="2603500"/>
            <a:ext cx="30163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9" name="Rectangle 130"/>
          <p:cNvSpPr>
            <a:spLocks noChangeArrowheads="1"/>
          </p:cNvSpPr>
          <p:nvPr/>
        </p:nvSpPr>
        <p:spPr bwMode="auto">
          <a:xfrm>
            <a:off x="3937000" y="260350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0" name="Rectangle 131"/>
          <p:cNvSpPr>
            <a:spLocks noChangeArrowheads="1"/>
          </p:cNvSpPr>
          <p:nvPr/>
        </p:nvSpPr>
        <p:spPr bwMode="auto">
          <a:xfrm>
            <a:off x="4117975" y="258762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1" name="Rectangle 132"/>
          <p:cNvSpPr>
            <a:spLocks noChangeArrowheads="1"/>
          </p:cNvSpPr>
          <p:nvPr/>
        </p:nvSpPr>
        <p:spPr bwMode="auto">
          <a:xfrm>
            <a:off x="4268788" y="257175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2" name="Rectangle 133"/>
          <p:cNvSpPr>
            <a:spLocks noChangeArrowheads="1"/>
          </p:cNvSpPr>
          <p:nvPr/>
        </p:nvSpPr>
        <p:spPr bwMode="auto">
          <a:xfrm>
            <a:off x="4449763" y="2554288"/>
            <a:ext cx="30162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3" name="Rectangle 134"/>
          <p:cNvSpPr>
            <a:spLocks noChangeArrowheads="1"/>
          </p:cNvSpPr>
          <p:nvPr/>
        </p:nvSpPr>
        <p:spPr bwMode="auto">
          <a:xfrm>
            <a:off x="4449763" y="2554288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4" name="Freeform 135"/>
          <p:cNvSpPr>
            <a:spLocks/>
          </p:cNvSpPr>
          <p:nvPr/>
        </p:nvSpPr>
        <p:spPr bwMode="auto">
          <a:xfrm>
            <a:off x="4586288" y="2522538"/>
            <a:ext cx="74612" cy="49212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0 h 31"/>
              <a:gd name="T4" fmla="*/ 2147483647 w 47"/>
              <a:gd name="T5" fmla="*/ 2147483647 h 31"/>
              <a:gd name="T6" fmla="*/ 2147483647 w 47"/>
              <a:gd name="T7" fmla="*/ 2147483647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10"/>
                </a:moveTo>
                <a:lnTo>
                  <a:pt x="38" y="0"/>
                </a:lnTo>
                <a:lnTo>
                  <a:pt x="47" y="20"/>
                </a:lnTo>
                <a:lnTo>
                  <a:pt x="9" y="31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5" name="Freeform 136"/>
          <p:cNvSpPr>
            <a:spLocks/>
          </p:cNvSpPr>
          <p:nvPr/>
        </p:nvSpPr>
        <p:spPr bwMode="auto">
          <a:xfrm>
            <a:off x="4737100" y="2506663"/>
            <a:ext cx="74613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0 h 30"/>
              <a:gd name="T4" fmla="*/ 2147483647 w 47"/>
              <a:gd name="T5" fmla="*/ 2147483647 h 30"/>
              <a:gd name="T6" fmla="*/ 2147483647 w 47"/>
              <a:gd name="T7" fmla="*/ 2147483647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10"/>
                </a:moveTo>
                <a:lnTo>
                  <a:pt x="38" y="0"/>
                </a:lnTo>
                <a:lnTo>
                  <a:pt x="47" y="20"/>
                </a:lnTo>
                <a:lnTo>
                  <a:pt x="9" y="3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6" name="Rectangle 137"/>
          <p:cNvSpPr>
            <a:spLocks noChangeArrowheads="1"/>
          </p:cNvSpPr>
          <p:nvPr/>
        </p:nvSpPr>
        <p:spPr bwMode="auto">
          <a:xfrm>
            <a:off x="4902200" y="25066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7" name="Rectangle 138"/>
          <p:cNvSpPr>
            <a:spLocks noChangeArrowheads="1"/>
          </p:cNvSpPr>
          <p:nvPr/>
        </p:nvSpPr>
        <p:spPr bwMode="auto">
          <a:xfrm>
            <a:off x="4978400" y="25066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8" name="Freeform 139"/>
          <p:cNvSpPr>
            <a:spLocks/>
          </p:cNvSpPr>
          <p:nvPr/>
        </p:nvSpPr>
        <p:spPr bwMode="auto">
          <a:xfrm>
            <a:off x="5113338" y="2522538"/>
            <a:ext cx="76200" cy="49212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0"/>
                </a:moveTo>
                <a:lnTo>
                  <a:pt x="38" y="31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9" name="Freeform 140"/>
          <p:cNvSpPr>
            <a:spLocks/>
          </p:cNvSpPr>
          <p:nvPr/>
        </p:nvSpPr>
        <p:spPr bwMode="auto">
          <a:xfrm>
            <a:off x="5264150" y="2571750"/>
            <a:ext cx="76200" cy="47625"/>
          </a:xfrm>
          <a:custGeom>
            <a:avLst/>
            <a:gdLst>
              <a:gd name="T0" fmla="*/ 0 w 48"/>
              <a:gd name="T1" fmla="*/ 2147483647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0 h 30"/>
              <a:gd name="T8" fmla="*/ 0 w 4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0">
                <a:moveTo>
                  <a:pt x="0" y="20"/>
                </a:moveTo>
                <a:lnTo>
                  <a:pt x="38" y="30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0" name="Freeform 141"/>
          <p:cNvSpPr>
            <a:spLocks/>
          </p:cNvSpPr>
          <p:nvPr/>
        </p:nvSpPr>
        <p:spPr bwMode="auto">
          <a:xfrm>
            <a:off x="5414963" y="2635250"/>
            <a:ext cx="76200" cy="49213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1"/>
                </a:moveTo>
                <a:lnTo>
                  <a:pt x="38" y="31"/>
                </a:lnTo>
                <a:lnTo>
                  <a:pt x="48" y="11"/>
                </a:lnTo>
                <a:lnTo>
                  <a:pt x="1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1" name="Freeform 142"/>
          <p:cNvSpPr>
            <a:spLocks/>
          </p:cNvSpPr>
          <p:nvPr/>
        </p:nvSpPr>
        <p:spPr bwMode="auto">
          <a:xfrm>
            <a:off x="5475288" y="2668588"/>
            <a:ext cx="76200" cy="65087"/>
          </a:xfrm>
          <a:custGeom>
            <a:avLst/>
            <a:gdLst>
              <a:gd name="T0" fmla="*/ 0 w 48"/>
              <a:gd name="T1" fmla="*/ 2147483647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0 h 41"/>
              <a:gd name="T8" fmla="*/ 0 w 48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20"/>
                </a:moveTo>
                <a:lnTo>
                  <a:pt x="38" y="41"/>
                </a:lnTo>
                <a:lnTo>
                  <a:pt x="48" y="2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2" name="Freeform 143"/>
          <p:cNvSpPr>
            <a:spLocks/>
          </p:cNvSpPr>
          <p:nvPr/>
        </p:nvSpPr>
        <p:spPr bwMode="auto">
          <a:xfrm>
            <a:off x="5611813" y="2781300"/>
            <a:ext cx="60325" cy="80963"/>
          </a:xfrm>
          <a:custGeom>
            <a:avLst/>
            <a:gdLst>
              <a:gd name="T0" fmla="*/ 0 w 38"/>
              <a:gd name="T1" fmla="*/ 2147483647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0 h 51"/>
              <a:gd name="T8" fmla="*/ 0 w 38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31"/>
                </a:moveTo>
                <a:lnTo>
                  <a:pt x="28" y="51"/>
                </a:lnTo>
                <a:lnTo>
                  <a:pt x="38" y="21"/>
                </a:lnTo>
                <a:lnTo>
                  <a:pt x="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3" name="Freeform 144"/>
          <p:cNvSpPr>
            <a:spLocks/>
          </p:cNvSpPr>
          <p:nvPr/>
        </p:nvSpPr>
        <p:spPr bwMode="auto">
          <a:xfrm>
            <a:off x="5746750" y="2846388"/>
            <a:ext cx="76200" cy="65087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4" name="Freeform 145"/>
          <p:cNvSpPr>
            <a:spLocks/>
          </p:cNvSpPr>
          <p:nvPr/>
        </p:nvSpPr>
        <p:spPr bwMode="auto">
          <a:xfrm>
            <a:off x="5853113" y="3008313"/>
            <a:ext cx="74612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8" y="30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5" name="Freeform 146"/>
          <p:cNvSpPr>
            <a:spLocks/>
          </p:cNvSpPr>
          <p:nvPr/>
        </p:nvSpPr>
        <p:spPr bwMode="auto">
          <a:xfrm>
            <a:off x="5881688" y="2992438"/>
            <a:ext cx="60325" cy="31750"/>
          </a:xfrm>
          <a:custGeom>
            <a:avLst/>
            <a:gdLst>
              <a:gd name="T0" fmla="*/ 0 w 38"/>
              <a:gd name="T1" fmla="*/ 0 h 20"/>
              <a:gd name="T2" fmla="*/ 2147483647 w 38"/>
              <a:gd name="T3" fmla="*/ 2147483647 h 20"/>
              <a:gd name="T4" fmla="*/ 2147483647 w 38"/>
              <a:gd name="T5" fmla="*/ 2147483647 h 20"/>
              <a:gd name="T6" fmla="*/ 2147483647 w 38"/>
              <a:gd name="T7" fmla="*/ 2147483647 h 20"/>
              <a:gd name="T8" fmla="*/ 0 w 38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20">
                <a:moveTo>
                  <a:pt x="0" y="0"/>
                </a:moveTo>
                <a:lnTo>
                  <a:pt x="10" y="10"/>
                </a:lnTo>
                <a:lnTo>
                  <a:pt x="38" y="20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6" name="Freeform 147"/>
          <p:cNvSpPr>
            <a:spLocks/>
          </p:cNvSpPr>
          <p:nvPr/>
        </p:nvSpPr>
        <p:spPr bwMode="auto">
          <a:xfrm>
            <a:off x="5957888" y="3121025"/>
            <a:ext cx="74612" cy="65088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7" name="Freeform 148"/>
          <p:cNvSpPr>
            <a:spLocks/>
          </p:cNvSpPr>
          <p:nvPr/>
        </p:nvSpPr>
        <p:spPr bwMode="auto">
          <a:xfrm>
            <a:off x="6002338" y="31543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8" name="Freeform 149"/>
          <p:cNvSpPr>
            <a:spLocks/>
          </p:cNvSpPr>
          <p:nvPr/>
        </p:nvSpPr>
        <p:spPr bwMode="auto">
          <a:xfrm>
            <a:off x="6092825" y="33321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9" name="Freeform 150"/>
          <p:cNvSpPr>
            <a:spLocks/>
          </p:cNvSpPr>
          <p:nvPr/>
        </p:nvSpPr>
        <p:spPr bwMode="auto">
          <a:xfrm>
            <a:off x="6169025" y="34448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0" name="Rectangle 151"/>
          <p:cNvSpPr>
            <a:spLocks noChangeArrowheads="1"/>
          </p:cNvSpPr>
          <p:nvPr/>
        </p:nvSpPr>
        <p:spPr bwMode="auto">
          <a:xfrm>
            <a:off x="6259513" y="3640138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1" name="Freeform 152"/>
          <p:cNvSpPr>
            <a:spLocks/>
          </p:cNvSpPr>
          <p:nvPr/>
        </p:nvSpPr>
        <p:spPr bwMode="auto">
          <a:xfrm>
            <a:off x="6259513" y="3575050"/>
            <a:ext cx="44450" cy="65088"/>
          </a:xfrm>
          <a:custGeom>
            <a:avLst/>
            <a:gdLst>
              <a:gd name="T0" fmla="*/ 0 w 28"/>
              <a:gd name="T1" fmla="*/ 0 h 41"/>
              <a:gd name="T2" fmla="*/ 2147483647 w 28"/>
              <a:gd name="T3" fmla="*/ 2147483647 h 41"/>
              <a:gd name="T4" fmla="*/ 2147483647 w 28"/>
              <a:gd name="T5" fmla="*/ 2147483647 h 41"/>
              <a:gd name="T6" fmla="*/ 2147483647 w 28"/>
              <a:gd name="T7" fmla="*/ 2147483647 h 41"/>
              <a:gd name="T8" fmla="*/ 0 w 2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1">
                <a:moveTo>
                  <a:pt x="0" y="0"/>
                </a:moveTo>
                <a:lnTo>
                  <a:pt x="9" y="30"/>
                </a:lnTo>
                <a:lnTo>
                  <a:pt x="28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2" name="Freeform 153"/>
          <p:cNvSpPr>
            <a:spLocks/>
          </p:cNvSpPr>
          <p:nvPr/>
        </p:nvSpPr>
        <p:spPr bwMode="auto">
          <a:xfrm>
            <a:off x="6319838" y="373697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3" name="Freeform 154"/>
          <p:cNvSpPr>
            <a:spLocks/>
          </p:cNvSpPr>
          <p:nvPr/>
        </p:nvSpPr>
        <p:spPr bwMode="auto">
          <a:xfrm>
            <a:off x="6394450" y="3865563"/>
            <a:ext cx="76200" cy="65087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4" name="Freeform 155"/>
          <p:cNvSpPr>
            <a:spLocks/>
          </p:cNvSpPr>
          <p:nvPr/>
        </p:nvSpPr>
        <p:spPr bwMode="auto">
          <a:xfrm>
            <a:off x="6470650" y="4043363"/>
            <a:ext cx="74613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5" name="Freeform 156"/>
          <p:cNvSpPr>
            <a:spLocks/>
          </p:cNvSpPr>
          <p:nvPr/>
        </p:nvSpPr>
        <p:spPr bwMode="auto">
          <a:xfrm>
            <a:off x="6515100" y="4060825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6" name="Freeform 157"/>
          <p:cNvSpPr>
            <a:spLocks/>
          </p:cNvSpPr>
          <p:nvPr/>
        </p:nvSpPr>
        <p:spPr bwMode="auto">
          <a:xfrm>
            <a:off x="6591300" y="4238625"/>
            <a:ext cx="74613" cy="65088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0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7" name="Freeform 158"/>
          <p:cNvSpPr>
            <a:spLocks/>
          </p:cNvSpPr>
          <p:nvPr/>
        </p:nvSpPr>
        <p:spPr bwMode="auto">
          <a:xfrm>
            <a:off x="6665913" y="43513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8" name="Freeform 159"/>
          <p:cNvSpPr>
            <a:spLocks/>
          </p:cNvSpPr>
          <p:nvPr/>
        </p:nvSpPr>
        <p:spPr bwMode="auto">
          <a:xfrm>
            <a:off x="6742113" y="45291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9" name="Freeform 160"/>
          <p:cNvSpPr>
            <a:spLocks/>
          </p:cNvSpPr>
          <p:nvPr/>
        </p:nvSpPr>
        <p:spPr bwMode="auto">
          <a:xfrm>
            <a:off x="6832600" y="4659313"/>
            <a:ext cx="44450" cy="80962"/>
          </a:xfrm>
          <a:custGeom>
            <a:avLst/>
            <a:gdLst>
              <a:gd name="T0" fmla="*/ 0 w 28"/>
              <a:gd name="T1" fmla="*/ 0 h 51"/>
              <a:gd name="T2" fmla="*/ 2147483647 w 28"/>
              <a:gd name="T3" fmla="*/ 2147483647 h 51"/>
              <a:gd name="T4" fmla="*/ 2147483647 w 28"/>
              <a:gd name="T5" fmla="*/ 2147483647 h 51"/>
              <a:gd name="T6" fmla="*/ 2147483647 w 28"/>
              <a:gd name="T7" fmla="*/ 2147483647 h 51"/>
              <a:gd name="T8" fmla="*/ 0 w 2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1">
                <a:moveTo>
                  <a:pt x="0" y="0"/>
                </a:moveTo>
                <a:lnTo>
                  <a:pt x="9" y="41"/>
                </a:lnTo>
                <a:lnTo>
                  <a:pt x="2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0" name="Freeform 161"/>
          <p:cNvSpPr>
            <a:spLocks/>
          </p:cNvSpPr>
          <p:nvPr/>
        </p:nvSpPr>
        <p:spPr bwMode="auto">
          <a:xfrm>
            <a:off x="6907213" y="4837113"/>
            <a:ext cx="46037" cy="65087"/>
          </a:xfrm>
          <a:custGeom>
            <a:avLst/>
            <a:gdLst>
              <a:gd name="T0" fmla="*/ 0 w 29"/>
              <a:gd name="T1" fmla="*/ 0 h 41"/>
              <a:gd name="T2" fmla="*/ 2147483647 w 29"/>
              <a:gd name="T3" fmla="*/ 2147483647 h 41"/>
              <a:gd name="T4" fmla="*/ 2147483647 w 29"/>
              <a:gd name="T5" fmla="*/ 2147483647 h 41"/>
              <a:gd name="T6" fmla="*/ 2147483647 w 29"/>
              <a:gd name="T7" fmla="*/ 2147483647 h 41"/>
              <a:gd name="T8" fmla="*/ 0 w 29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41">
                <a:moveTo>
                  <a:pt x="0" y="0"/>
                </a:moveTo>
                <a:lnTo>
                  <a:pt x="10" y="31"/>
                </a:lnTo>
                <a:lnTo>
                  <a:pt x="29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1" name="Rectangle 162"/>
          <p:cNvSpPr>
            <a:spLocks noChangeArrowheads="1"/>
          </p:cNvSpPr>
          <p:nvPr/>
        </p:nvSpPr>
        <p:spPr bwMode="auto">
          <a:xfrm>
            <a:off x="6923088" y="4837113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2" name="Freeform 163"/>
          <p:cNvSpPr>
            <a:spLocks/>
          </p:cNvSpPr>
          <p:nvPr/>
        </p:nvSpPr>
        <p:spPr bwMode="auto">
          <a:xfrm>
            <a:off x="6983413" y="4967288"/>
            <a:ext cx="44450" cy="63500"/>
          </a:xfrm>
          <a:custGeom>
            <a:avLst/>
            <a:gdLst>
              <a:gd name="T0" fmla="*/ 0 w 28"/>
              <a:gd name="T1" fmla="*/ 0 h 40"/>
              <a:gd name="T2" fmla="*/ 2147483647 w 28"/>
              <a:gd name="T3" fmla="*/ 2147483647 h 40"/>
              <a:gd name="T4" fmla="*/ 2147483647 w 28"/>
              <a:gd name="T5" fmla="*/ 2147483647 h 40"/>
              <a:gd name="T6" fmla="*/ 2147483647 w 28"/>
              <a:gd name="T7" fmla="*/ 2147483647 h 40"/>
              <a:gd name="T8" fmla="*/ 0 w 28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0">
                <a:moveTo>
                  <a:pt x="0" y="0"/>
                </a:moveTo>
                <a:lnTo>
                  <a:pt x="9" y="30"/>
                </a:lnTo>
                <a:lnTo>
                  <a:pt x="28" y="40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3" name="Freeform 164"/>
          <p:cNvSpPr>
            <a:spLocks/>
          </p:cNvSpPr>
          <p:nvPr/>
        </p:nvSpPr>
        <p:spPr bwMode="auto">
          <a:xfrm>
            <a:off x="7043738" y="5048250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4" name="Freeform 165"/>
          <p:cNvSpPr>
            <a:spLocks/>
          </p:cNvSpPr>
          <p:nvPr/>
        </p:nvSpPr>
        <p:spPr bwMode="auto">
          <a:xfrm>
            <a:off x="7134225" y="5226050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5" name="Freeform 166"/>
          <p:cNvSpPr>
            <a:spLocks/>
          </p:cNvSpPr>
          <p:nvPr/>
        </p:nvSpPr>
        <p:spPr bwMode="auto">
          <a:xfrm>
            <a:off x="7208838" y="53387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6" name="Freeform 167"/>
          <p:cNvSpPr>
            <a:spLocks/>
          </p:cNvSpPr>
          <p:nvPr/>
        </p:nvSpPr>
        <p:spPr bwMode="auto">
          <a:xfrm>
            <a:off x="7299325" y="54530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7" name="Rectangle 168"/>
          <p:cNvSpPr>
            <a:spLocks noChangeArrowheads="1"/>
          </p:cNvSpPr>
          <p:nvPr/>
        </p:nvSpPr>
        <p:spPr bwMode="auto">
          <a:xfrm>
            <a:off x="7389813" y="5646738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8" name="Freeform 169"/>
          <p:cNvSpPr>
            <a:spLocks/>
          </p:cNvSpPr>
          <p:nvPr/>
        </p:nvSpPr>
        <p:spPr bwMode="auto">
          <a:xfrm>
            <a:off x="7389813" y="5581650"/>
            <a:ext cx="76200" cy="65088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9" name="Freeform 170"/>
          <p:cNvSpPr>
            <a:spLocks/>
          </p:cNvSpPr>
          <p:nvPr/>
        </p:nvSpPr>
        <p:spPr bwMode="auto">
          <a:xfrm>
            <a:off x="7480300" y="5743575"/>
            <a:ext cx="76200" cy="65088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50" name="Oval 171"/>
          <p:cNvSpPr>
            <a:spLocks noChangeArrowheads="1"/>
          </p:cNvSpPr>
          <p:nvPr/>
        </p:nvSpPr>
        <p:spPr bwMode="auto">
          <a:xfrm>
            <a:off x="1887538" y="1600200"/>
            <a:ext cx="195262" cy="209550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1" name="Oval 172"/>
          <p:cNvSpPr>
            <a:spLocks noChangeArrowheads="1"/>
          </p:cNvSpPr>
          <p:nvPr/>
        </p:nvSpPr>
        <p:spPr bwMode="auto">
          <a:xfrm>
            <a:off x="3846513" y="1924050"/>
            <a:ext cx="196850" cy="209550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2" name="Oval 173"/>
          <p:cNvSpPr>
            <a:spLocks noChangeArrowheads="1"/>
          </p:cNvSpPr>
          <p:nvPr/>
        </p:nvSpPr>
        <p:spPr bwMode="auto">
          <a:xfrm>
            <a:off x="4887913" y="2101850"/>
            <a:ext cx="195262" cy="209550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3" name="Oval 174"/>
          <p:cNvSpPr>
            <a:spLocks noChangeArrowheads="1"/>
          </p:cNvSpPr>
          <p:nvPr/>
        </p:nvSpPr>
        <p:spPr bwMode="auto">
          <a:xfrm>
            <a:off x="5911850" y="2781300"/>
            <a:ext cx="196850" cy="211138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4" name="Oval 175"/>
          <p:cNvSpPr>
            <a:spLocks noChangeArrowheads="1"/>
          </p:cNvSpPr>
          <p:nvPr/>
        </p:nvSpPr>
        <p:spPr bwMode="auto">
          <a:xfrm>
            <a:off x="6424613" y="3930650"/>
            <a:ext cx="196850" cy="211138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5" name="Rectangle 176"/>
          <p:cNvSpPr>
            <a:spLocks noChangeArrowheads="1"/>
          </p:cNvSpPr>
          <p:nvPr/>
        </p:nvSpPr>
        <p:spPr bwMode="auto">
          <a:xfrm>
            <a:off x="1495425" y="4983163"/>
            <a:ext cx="169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0</a:t>
            </a:r>
            <a:endParaRPr lang="en-GB"/>
          </a:p>
        </p:txBody>
      </p:sp>
      <p:sp>
        <p:nvSpPr>
          <p:cNvPr id="97456" name="Rectangle 177"/>
          <p:cNvSpPr>
            <a:spLocks noChangeArrowheads="1"/>
          </p:cNvSpPr>
          <p:nvPr/>
        </p:nvSpPr>
        <p:spPr bwMode="auto">
          <a:xfrm>
            <a:off x="1163638" y="410845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200</a:t>
            </a:r>
            <a:endParaRPr lang="en-GB"/>
          </a:p>
        </p:txBody>
      </p:sp>
      <p:sp>
        <p:nvSpPr>
          <p:cNvPr id="97457" name="Rectangle 178"/>
          <p:cNvSpPr>
            <a:spLocks noChangeArrowheads="1"/>
          </p:cNvSpPr>
          <p:nvPr/>
        </p:nvSpPr>
        <p:spPr bwMode="auto">
          <a:xfrm>
            <a:off x="1163638" y="3235325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400</a:t>
            </a:r>
            <a:endParaRPr lang="en-GB"/>
          </a:p>
        </p:txBody>
      </p:sp>
      <p:sp>
        <p:nvSpPr>
          <p:cNvPr id="97458" name="Rectangle 179"/>
          <p:cNvSpPr>
            <a:spLocks noChangeArrowheads="1"/>
          </p:cNvSpPr>
          <p:nvPr/>
        </p:nvSpPr>
        <p:spPr bwMode="auto">
          <a:xfrm>
            <a:off x="1163638" y="2376488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600</a:t>
            </a:r>
            <a:endParaRPr lang="en-GB"/>
          </a:p>
        </p:txBody>
      </p:sp>
      <p:sp>
        <p:nvSpPr>
          <p:cNvPr id="97459" name="Rectangle 180"/>
          <p:cNvSpPr>
            <a:spLocks noChangeArrowheads="1"/>
          </p:cNvSpPr>
          <p:nvPr/>
        </p:nvSpPr>
        <p:spPr bwMode="auto">
          <a:xfrm>
            <a:off x="1163638" y="1503363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800</a:t>
            </a:r>
            <a:endParaRPr lang="en-GB"/>
          </a:p>
        </p:txBody>
      </p:sp>
      <p:sp>
        <p:nvSpPr>
          <p:cNvPr id="97460" name="Rectangle 181"/>
          <p:cNvSpPr>
            <a:spLocks noChangeArrowheads="1"/>
          </p:cNvSpPr>
          <p:nvPr/>
        </p:nvSpPr>
        <p:spPr bwMode="auto">
          <a:xfrm>
            <a:off x="996950" y="628650"/>
            <a:ext cx="677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1000</a:t>
            </a:r>
            <a:endParaRPr lang="en-GB"/>
          </a:p>
        </p:txBody>
      </p:sp>
      <p:sp>
        <p:nvSpPr>
          <p:cNvPr id="97461" name="Rectangle 182"/>
          <p:cNvSpPr>
            <a:spLocks noChangeArrowheads="1"/>
          </p:cNvSpPr>
          <p:nvPr/>
        </p:nvSpPr>
        <p:spPr bwMode="auto">
          <a:xfrm>
            <a:off x="1811338" y="5435600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0</a:t>
            </a:r>
            <a:endParaRPr lang="en-GB"/>
          </a:p>
        </p:txBody>
      </p:sp>
      <p:sp>
        <p:nvSpPr>
          <p:cNvPr id="97462" name="Rectangle 183"/>
          <p:cNvSpPr>
            <a:spLocks noChangeArrowheads="1"/>
          </p:cNvSpPr>
          <p:nvPr/>
        </p:nvSpPr>
        <p:spPr bwMode="auto">
          <a:xfrm>
            <a:off x="2686050" y="543560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200</a:t>
            </a:r>
            <a:endParaRPr lang="en-GB"/>
          </a:p>
        </p:txBody>
      </p:sp>
      <p:sp>
        <p:nvSpPr>
          <p:cNvPr id="97463" name="Rectangle 184"/>
          <p:cNvSpPr>
            <a:spLocks noChangeArrowheads="1"/>
          </p:cNvSpPr>
          <p:nvPr/>
        </p:nvSpPr>
        <p:spPr bwMode="auto">
          <a:xfrm>
            <a:off x="3711575" y="543560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400</a:t>
            </a:r>
            <a:endParaRPr lang="en-GB"/>
          </a:p>
        </p:txBody>
      </p:sp>
      <p:sp>
        <p:nvSpPr>
          <p:cNvPr id="97464" name="Rectangle 185"/>
          <p:cNvSpPr>
            <a:spLocks noChangeArrowheads="1"/>
          </p:cNvSpPr>
          <p:nvPr/>
        </p:nvSpPr>
        <p:spPr bwMode="auto">
          <a:xfrm>
            <a:off x="4751388" y="543560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600</a:t>
            </a:r>
            <a:endParaRPr lang="en-GB"/>
          </a:p>
        </p:txBody>
      </p:sp>
      <p:sp>
        <p:nvSpPr>
          <p:cNvPr id="97465" name="Rectangle 186"/>
          <p:cNvSpPr>
            <a:spLocks noChangeArrowheads="1"/>
          </p:cNvSpPr>
          <p:nvPr/>
        </p:nvSpPr>
        <p:spPr bwMode="auto">
          <a:xfrm>
            <a:off x="5776913" y="5435600"/>
            <a:ext cx="50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800</a:t>
            </a:r>
            <a:endParaRPr lang="en-GB"/>
          </a:p>
        </p:txBody>
      </p:sp>
      <p:sp>
        <p:nvSpPr>
          <p:cNvPr id="97466" name="Rectangle 187"/>
          <p:cNvSpPr>
            <a:spLocks noChangeArrowheads="1"/>
          </p:cNvSpPr>
          <p:nvPr/>
        </p:nvSpPr>
        <p:spPr bwMode="auto">
          <a:xfrm>
            <a:off x="6726238" y="5435600"/>
            <a:ext cx="677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1000</a:t>
            </a:r>
            <a:endParaRPr lang="en-GB"/>
          </a:p>
        </p:txBody>
      </p:sp>
      <p:sp>
        <p:nvSpPr>
          <p:cNvPr id="97467" name="Rectangle 188"/>
          <p:cNvSpPr>
            <a:spLocks noChangeArrowheads="1"/>
          </p:cNvSpPr>
          <p:nvPr/>
        </p:nvSpPr>
        <p:spPr bwMode="auto">
          <a:xfrm>
            <a:off x="7751763" y="5435600"/>
            <a:ext cx="677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1200</a:t>
            </a:r>
            <a:endParaRPr lang="en-GB"/>
          </a:p>
        </p:txBody>
      </p:sp>
      <p:sp>
        <p:nvSpPr>
          <p:cNvPr id="97468" name="Rectangle 189"/>
          <p:cNvSpPr>
            <a:spLocks noChangeArrowheads="1"/>
          </p:cNvSpPr>
          <p:nvPr/>
        </p:nvSpPr>
        <p:spPr bwMode="auto">
          <a:xfrm>
            <a:off x="3786188" y="5954713"/>
            <a:ext cx="24431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Temperature / °C</a:t>
            </a:r>
            <a:endParaRPr lang="en-GB"/>
          </a:p>
        </p:txBody>
      </p:sp>
      <p:sp>
        <p:nvSpPr>
          <p:cNvPr id="97469" name="Rectangle 190"/>
          <p:cNvSpPr>
            <a:spLocks noChangeArrowheads="1"/>
          </p:cNvSpPr>
          <p:nvPr/>
        </p:nvSpPr>
        <p:spPr bwMode="auto">
          <a:xfrm rot="-5400000">
            <a:off x="-583406" y="2802731"/>
            <a:ext cx="25923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Yield stress / MPa</a:t>
            </a:r>
            <a:endParaRPr lang="en-GB"/>
          </a:p>
        </p:txBody>
      </p:sp>
      <p:sp>
        <p:nvSpPr>
          <p:cNvPr id="91327" name="Text Box 191"/>
          <p:cNvSpPr txBox="1">
            <a:spLocks noChangeArrowheads="1"/>
          </p:cNvSpPr>
          <p:nvPr/>
        </p:nvSpPr>
        <p:spPr bwMode="auto">
          <a:xfrm>
            <a:off x="6248400" y="152400"/>
            <a:ext cx="2667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 err="1">
                <a:solidFill>
                  <a:schemeClr val="accent2"/>
                </a:solidFill>
                <a:latin typeface="Arial"/>
                <a:cs typeface="+mn-cs"/>
              </a:rPr>
              <a:t>Tancret</a:t>
            </a:r>
            <a:r>
              <a:rPr lang="en-GB" dirty="0">
                <a:solidFill>
                  <a:schemeClr val="accent2"/>
                </a:solidFill>
                <a:latin typeface="Arial"/>
                <a:cs typeface="+mn-cs"/>
              </a:rPr>
              <a:t> &amp; </a:t>
            </a:r>
            <a:r>
              <a:rPr lang="en-GB" dirty="0" err="1">
                <a:solidFill>
                  <a:schemeClr val="accent2"/>
                </a:solidFill>
                <a:latin typeface="Arial"/>
                <a:cs typeface="+mn-cs"/>
              </a:rPr>
              <a:t>Bhadeshia</a:t>
            </a:r>
            <a:r>
              <a:rPr lang="en-GB" dirty="0">
                <a:solidFill>
                  <a:schemeClr val="accent2"/>
                </a:solidFill>
                <a:latin typeface="Arial"/>
                <a:cs typeface="+mn-cs"/>
              </a:rPr>
              <a:t>, 2002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052513"/>
            <a:ext cx="87868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General Fatigue Model</a:t>
            </a:r>
          </a:p>
        </p:txBody>
      </p:sp>
      <p:pic>
        <p:nvPicPr>
          <p:cNvPr id="101378" name="Picture 3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30350"/>
            <a:ext cx="7239000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Steel</a:t>
            </a:r>
          </a:p>
        </p:txBody>
      </p:sp>
      <p:pic>
        <p:nvPicPr>
          <p:cNvPr id="103426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53848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Nickel Alloys</a:t>
            </a:r>
          </a:p>
        </p:txBody>
      </p:sp>
      <p:pic>
        <p:nvPicPr>
          <p:cNvPr id="105474" name="Picture 3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08200"/>
            <a:ext cx="772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Titanium and Aluminium alloys</a:t>
            </a:r>
          </a:p>
        </p:txBody>
      </p:sp>
      <p:pic>
        <p:nvPicPr>
          <p:cNvPr id="107522" name="Picture 3" descr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792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Numerous other examples: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en-US" dirty="0" smtClean="0">
                <a:latin typeface="Arial"/>
                <a:cs typeface="Arial"/>
              </a:rPr>
              <a:t>Neural networks in materials science</a:t>
            </a:r>
          </a:p>
          <a:p>
            <a:pPr>
              <a:lnSpc>
                <a:spcPct val="130000"/>
              </a:lnSpc>
              <a:defRPr/>
            </a:pPr>
            <a:r>
              <a:rPr lang="en-US" dirty="0" smtClean="0">
                <a:latin typeface="Arial"/>
                <a:cs typeface="Arial"/>
              </a:rPr>
              <a:t>ISIJ International 39 (1999) 966-979</a:t>
            </a:r>
          </a:p>
          <a:p>
            <a:pPr>
              <a:lnSpc>
                <a:spcPct val="130000"/>
              </a:lnSpc>
              <a:defRPr/>
            </a:pP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www.phase-trans.msm.cam.ac.uk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84976" cy="1728192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Arial"/>
                <a:cs typeface="+mj-cs"/>
              </a:rPr>
              <a:t>Machine learning </a:t>
            </a:r>
            <a:br>
              <a:rPr lang="en-GB" dirty="0" smtClean="0">
                <a:latin typeface="Arial"/>
                <a:cs typeface="+mj-cs"/>
              </a:rPr>
            </a:br>
            <a:r>
              <a:rPr lang="en-GB" dirty="0" smtClean="0">
                <a:latin typeface="Arial"/>
                <a:cs typeface="+mj-cs"/>
              </a:rPr>
              <a:t>in materials science</a:t>
            </a:r>
            <a:br>
              <a:rPr lang="en-GB" dirty="0" smtClean="0">
                <a:latin typeface="Arial"/>
                <a:cs typeface="+mj-cs"/>
              </a:rPr>
            </a:br>
            <a:endParaRPr lang="en-GB" dirty="0" smtClean="0">
              <a:latin typeface="Arial"/>
              <a:cs typeface="+mj-cs"/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611560" y="1628800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000" dirty="0" err="1" smtClean="0">
                <a:solidFill>
                  <a:schemeClr val="accent2"/>
                </a:solidFill>
                <a:latin typeface="Arial"/>
                <a:cs typeface="+mn-cs"/>
              </a:rPr>
              <a:t>www.phase-trans.msm.cam.ac.uk</a:t>
            </a:r>
            <a:endParaRPr lang="en-GB" dirty="0">
              <a:solidFill>
                <a:schemeClr val="accent2"/>
              </a:solidFill>
              <a:latin typeface="Arial"/>
              <a:cs typeface="+mn-cs"/>
            </a:endParaRPr>
          </a:p>
        </p:txBody>
      </p:sp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4437063" y="3978275"/>
            <a:ext cx="18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9552" y="4293096"/>
            <a:ext cx="53596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/>
                <a:cs typeface="Arial"/>
              </a:rPr>
              <a:t>What is intelligence?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7001" y="5360870"/>
            <a:ext cx="35842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episodic memory</a:t>
            </a:r>
          </a:p>
          <a:p>
            <a:r>
              <a:rPr lang="en-US" sz="3200" dirty="0" smtClean="0">
                <a:latin typeface="Arial"/>
                <a:cs typeface="Arial"/>
              </a:rPr>
              <a:t>planning the future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19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762000" y="3124200"/>
            <a:ext cx="7543800" cy="650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  <a:cs typeface="Arial" charset="0"/>
              </a:rPr>
              <a:t>mathematical modelling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762000" y="2438400"/>
            <a:ext cx="7543800" cy="650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  <a:cs typeface="Arial" charset="0"/>
              </a:rPr>
              <a:t>characterisation</a:t>
            </a:r>
          </a:p>
        </p:txBody>
      </p:sp>
      <p:sp>
        <p:nvSpPr>
          <p:cNvPr id="15363" name="Oval 4"/>
          <p:cNvSpPr>
            <a:spLocks noChangeArrowheads="1"/>
          </p:cNvSpPr>
          <p:nvPr/>
        </p:nvSpPr>
        <p:spPr bwMode="auto">
          <a:xfrm>
            <a:off x="1219200" y="8382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4" name="Oval 5"/>
          <p:cNvSpPr>
            <a:spLocks noChangeArrowheads="1"/>
          </p:cNvSpPr>
          <p:nvPr/>
        </p:nvSpPr>
        <p:spPr bwMode="auto">
          <a:xfrm>
            <a:off x="3810000" y="8382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5" name="Oval 6"/>
          <p:cNvSpPr>
            <a:spLocks noChangeArrowheads="1"/>
          </p:cNvSpPr>
          <p:nvPr/>
        </p:nvSpPr>
        <p:spPr bwMode="auto">
          <a:xfrm>
            <a:off x="6400800" y="8382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6" name="Oval 7"/>
          <p:cNvSpPr>
            <a:spLocks noChangeArrowheads="1"/>
          </p:cNvSpPr>
          <p:nvPr/>
        </p:nvSpPr>
        <p:spPr bwMode="auto">
          <a:xfrm>
            <a:off x="5105400" y="28956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7" name="Oval 8"/>
          <p:cNvSpPr>
            <a:spLocks noChangeArrowheads="1"/>
          </p:cNvSpPr>
          <p:nvPr/>
        </p:nvSpPr>
        <p:spPr bwMode="auto">
          <a:xfrm>
            <a:off x="2514600" y="2895600"/>
            <a:ext cx="1524000" cy="24384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3505200" y="1311275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physical metallurgy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800600" y="3733800"/>
            <a:ext cx="213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polymers ceramics composites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2209800" y="40386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biomaterials</a:t>
            </a:r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6477000" y="1311275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materials chemistry</a:t>
            </a:r>
          </a:p>
        </p:txBody>
      </p:sp>
      <p:sp>
        <p:nvSpPr>
          <p:cNvPr id="15372" name="Text Box 13"/>
          <p:cNvSpPr txBox="1">
            <a:spLocks noChangeArrowheads="1"/>
          </p:cNvSpPr>
          <p:nvPr/>
        </p:nvSpPr>
        <p:spPr bwMode="auto">
          <a:xfrm>
            <a:off x="990600" y="1279525"/>
            <a:ext cx="182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device materials</a:t>
            </a:r>
          </a:p>
        </p:txBody>
      </p:sp>
      <p:pic>
        <p:nvPicPr>
          <p:cNvPr id="15373" name="Picture 2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65625"/>
            <a:ext cx="167163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3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68863"/>
            <a:ext cx="189230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24" descr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1121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5" descr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2400"/>
            <a:ext cx="11430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26" descr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10398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8" descr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12096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61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 animBg="1"/>
      <p:bldP spid="20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289877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electron theory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995738" y="260350"/>
            <a:ext cx="3811587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molecular dynamics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50825" y="1268413"/>
            <a:ext cx="3195638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thermodynamics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50825" y="3068638"/>
            <a:ext cx="1552575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kinetics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50825" y="2133600"/>
            <a:ext cx="531653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irreversible thermodynamics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2195513" y="3068638"/>
            <a:ext cx="2830512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finite elements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50825" y="4076700"/>
            <a:ext cx="4187825" cy="1654175"/>
            <a:chOff x="251520" y="4725144"/>
            <a:chExt cx="4186589" cy="1654207"/>
          </a:xfrm>
        </p:grpSpPr>
        <p:sp>
          <p:nvSpPr>
            <p:cNvPr id="8" name="TextBox 7"/>
            <p:cNvSpPr txBox="1"/>
            <p:nvPr/>
          </p:nvSpPr>
          <p:spPr>
            <a:xfrm>
              <a:off x="251520" y="4725144"/>
              <a:ext cx="4186589" cy="6461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dirty="0">
                  <a:latin typeface="Arial"/>
                  <a:cs typeface="Arial"/>
                </a:rPr>
                <a:t>structure-properties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9285" y="5733227"/>
              <a:ext cx="2802698" cy="646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dirty="0">
                  <a:latin typeface="Arial"/>
                  <a:cs typeface="Arial"/>
                </a:rPr>
                <a:t>uncertainties</a:t>
              </a:r>
            </a:p>
          </p:txBody>
        </p:sp>
      </p:grpSp>
      <p:pic>
        <p:nvPicPr>
          <p:cNvPr id="17416" name="Picture 1" descr="6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20938"/>
            <a:ext cx="27876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42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5" descr="2014-11-11-movie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213"/>
            <a:ext cx="9217025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75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F:\Slides\Trends\toughnes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90850"/>
            <a:ext cx="21415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 descr="F:\Slides\Trends\tens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F:\Slides\Trends\mechtest05[1]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F:\Slides\Trends\01r[1]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2540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F:\Slides\Trends\corr03r[1]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197225"/>
            <a:ext cx="27400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3635375" y="260350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latin typeface="Arial"/>
                <a:cs typeface="+mn-cs"/>
              </a:rPr>
              <a:t>Charpy</a:t>
            </a:r>
            <a:endParaRPr lang="en-GB" dirty="0">
              <a:latin typeface="Arial"/>
              <a:cs typeface="+mn-cs"/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391400" y="3200400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fatigue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3886200" y="5943600"/>
            <a:ext cx="175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corrosion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7467600" y="4343400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tensile</a:t>
            </a: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152400" y="5715000"/>
            <a:ext cx="3048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critical stress intensity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&#10;tracey.jpg                                                     00035EDD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8091488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EAEC5E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3F4B6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1514</TotalTime>
  <Words>328</Words>
  <Application>Microsoft Macintosh PowerPoint</Application>
  <PresentationFormat>On-screen Show (4:3)</PresentationFormat>
  <Paragraphs>120</Paragraphs>
  <Slides>49</Slides>
  <Notes>27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Blank Presentation</vt:lpstr>
      <vt:lpstr>1_Blank Presentation</vt:lpstr>
      <vt:lpstr>2_Blank Presentation</vt:lpstr>
      <vt:lpstr>Machine learning  in materials science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Variables</vt:lpstr>
      <vt:lpstr>PowerPoint Presentation</vt:lpstr>
      <vt:lpstr>Solution</vt:lpstr>
      <vt:lpstr>PowerPoint Presentation</vt:lpstr>
      <vt:lpstr>PowerPoint Presentation</vt:lpstr>
      <vt:lpstr>PowerPoint Presentation</vt:lpstr>
      <vt:lpstr>PowerPoint Presentation</vt:lpstr>
      <vt:lpstr>Hyperbolic Tangents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Fusion Reactor</vt:lpstr>
      <vt:lpstr>Modelling irradiation hardening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Nickel base alloy FT750dc</vt:lpstr>
      <vt:lpstr>PowerPoint Presentation</vt:lpstr>
      <vt:lpstr>PowerPoint Presentation</vt:lpstr>
      <vt:lpstr>PowerPoint Presentation</vt:lpstr>
      <vt:lpstr>General Fatigue Model</vt:lpstr>
      <vt:lpstr>Steel</vt:lpstr>
      <vt:lpstr>Nickel Alloys</vt:lpstr>
      <vt:lpstr>Titanium and Aluminium alloys</vt:lpstr>
      <vt:lpstr>Numerous other examples:</vt:lpstr>
      <vt:lpstr>Machine learning  in materials science </vt:lpstr>
    </vt:vector>
  </TitlesOfParts>
  <Company>University of Cambridge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Harry Bhadeshia</dc:creator>
  <cp:lastModifiedBy>gjgh</cp:lastModifiedBy>
  <cp:revision>217</cp:revision>
  <dcterms:created xsi:type="dcterms:W3CDTF">2001-06-09T20:25:26Z</dcterms:created>
  <dcterms:modified xsi:type="dcterms:W3CDTF">2018-01-31T18:04:52Z</dcterms:modified>
</cp:coreProperties>
</file>