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72"/>
  </p:notesMasterIdLst>
  <p:sldIdLst>
    <p:sldId id="298" r:id="rId4"/>
    <p:sldId id="332" r:id="rId5"/>
    <p:sldId id="333" r:id="rId6"/>
    <p:sldId id="334" r:id="rId7"/>
    <p:sldId id="258" r:id="rId8"/>
    <p:sldId id="257" r:id="rId9"/>
    <p:sldId id="259" r:id="rId10"/>
    <p:sldId id="261" r:id="rId11"/>
    <p:sldId id="335" r:id="rId12"/>
    <p:sldId id="260" r:id="rId13"/>
    <p:sldId id="284" r:id="rId14"/>
    <p:sldId id="290" r:id="rId15"/>
    <p:sldId id="291" r:id="rId16"/>
    <p:sldId id="292" r:id="rId17"/>
    <p:sldId id="293" r:id="rId18"/>
    <p:sldId id="294" r:id="rId19"/>
    <p:sldId id="309" r:id="rId20"/>
    <p:sldId id="295" r:id="rId21"/>
    <p:sldId id="288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01" r:id="rId44"/>
    <p:sldId id="264" r:id="rId45"/>
    <p:sldId id="268" r:id="rId46"/>
    <p:sldId id="265" r:id="rId47"/>
    <p:sldId id="266" r:id="rId48"/>
    <p:sldId id="267" r:id="rId49"/>
    <p:sldId id="270" r:id="rId50"/>
    <p:sldId id="272" r:id="rId51"/>
    <p:sldId id="302" r:id="rId52"/>
    <p:sldId id="269" r:id="rId53"/>
    <p:sldId id="271" r:id="rId54"/>
    <p:sldId id="273" r:id="rId55"/>
    <p:sldId id="274" r:id="rId56"/>
    <p:sldId id="276" r:id="rId57"/>
    <p:sldId id="279" r:id="rId58"/>
    <p:sldId id="280" r:id="rId59"/>
    <p:sldId id="256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46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9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279F5-4274-BF4F-A2BE-476DE89CB86C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FDCD3-40FA-264B-86CC-C1D05E447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296995-2F6F-EA43-9EDE-9170946D842D}" type="slidenum">
              <a:rPr lang="en-GB" sz="1200"/>
              <a:pPr/>
              <a:t>2</a:t>
            </a:fld>
            <a:endParaRPr lang="en-GB" sz="1200"/>
          </a:p>
        </p:txBody>
      </p:sp>
      <p:sp>
        <p:nvSpPr>
          <p:cNvPr id="1136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67237" cy="3427413"/>
          </a:xfrm>
          <a:solidFill>
            <a:srgbClr val="FFFFFF"/>
          </a:solidFill>
          <a:ln/>
        </p:spPr>
      </p:sp>
      <p:sp>
        <p:nvSpPr>
          <p:cNvPr id="1136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6AD4BD-F694-E04A-8306-E03BA4C0CEA3}" type="slidenum">
              <a:rPr lang="en-US"/>
              <a:pPr/>
              <a:t>37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75BA-9ED8-4C40-9C93-0477F41B3EE8}" type="slidenum">
              <a:rPr lang="en-US"/>
              <a:pPr/>
              <a:t>38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6B68E78-D96F-B34B-B364-15A296CDA287}" type="slidenum">
              <a:rPr lang="en-GB" sz="1200">
                <a:solidFill>
                  <a:prstClr val="black"/>
                </a:solidFill>
                <a:latin typeface="Times New Roman" charset="0"/>
              </a:rPr>
              <a:pPr/>
              <a:t>42</a:t>
            </a:fld>
            <a:endParaRPr lang="en-GB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BF1F9B42-0418-614C-B253-C691DBAA5194}" type="slidenum">
              <a:rPr lang="en-GB" sz="1200">
                <a:solidFill>
                  <a:prstClr val="black"/>
                </a:solidFill>
                <a:latin typeface="Times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GB" sz="12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9D80273-3994-4148-9588-A3DC4C00F8E2}" type="slidenum">
              <a:rPr lang="en-GB" sz="1200">
                <a:latin typeface="Times New Roman" charset="0"/>
              </a:rPr>
              <a:pPr/>
              <a:t>43</a:t>
            </a:fld>
            <a:endParaRPr lang="en-GB" sz="1200">
              <a:latin typeface="Times New Roman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78EDBE7-2574-4946-8576-CC3D0FE1A6A9}" type="slidenum">
              <a:rPr lang="en-GB" sz="1200">
                <a:latin typeface="Times" charset="0"/>
              </a:rPr>
              <a:pPr/>
              <a:t>44</a:t>
            </a:fld>
            <a:endParaRPr lang="en-GB" sz="1200">
              <a:latin typeface="Times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1275ED3-D74B-1A40-8F92-3133E747AAB5}" type="slidenum">
              <a:rPr lang="en-GB" sz="1200">
                <a:latin typeface="Times" charset="0"/>
              </a:rPr>
              <a:pPr/>
              <a:t>45</a:t>
            </a:fld>
            <a:endParaRPr lang="en-GB" sz="1200">
              <a:latin typeface="Times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CF6E407-59B9-7A4D-9B94-7D2C7C1C1C22}" type="slidenum">
              <a:rPr lang="en-GB" sz="1200">
                <a:latin typeface="Times" charset="0"/>
              </a:rPr>
              <a:pPr/>
              <a:t>46</a:t>
            </a:fld>
            <a:endParaRPr lang="en-GB" sz="1200">
              <a:latin typeface="Times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6DD3589-D8E3-9642-8291-7887E0BEB333}" type="slidenum">
              <a:rPr lang="en-GB" sz="1200">
                <a:latin typeface="Times New Roman" charset="0"/>
              </a:rPr>
              <a:pPr/>
              <a:t>47</a:t>
            </a:fld>
            <a:endParaRPr lang="en-GB" sz="12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379FA34-9FBB-E045-8273-26CC114398BD}" type="slidenum">
              <a:rPr lang="en-GB" sz="1200">
                <a:latin typeface="Times New Roman" charset="0"/>
              </a:rPr>
              <a:pPr/>
              <a:t>48</a:t>
            </a:fld>
            <a:endParaRPr lang="en-GB" sz="120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6DD3589-D8E3-9642-8291-7887E0BEB333}" type="slidenum">
              <a:rPr lang="en-GB" sz="1200">
                <a:latin typeface="Times New Roman" charset="0"/>
              </a:rPr>
              <a:pPr/>
              <a:t>49</a:t>
            </a:fld>
            <a:endParaRPr lang="en-GB" sz="12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934C02-AF53-B744-9775-835111D7CB19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00163" y="803275"/>
            <a:ext cx="4257675" cy="3194050"/>
          </a:xfrm>
          <a:ln w="12700" cap="flat">
            <a:solidFill>
              <a:schemeClr val="tx1"/>
            </a:solidFill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B0F80CC-B337-6B49-9227-36553067525F}" type="slidenum">
              <a:rPr lang="en-GB" sz="1200">
                <a:latin typeface="Times New Roman" charset="0"/>
              </a:rPr>
              <a:pPr/>
              <a:t>50</a:t>
            </a:fld>
            <a:endParaRPr lang="en-GB" sz="12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8C75355-AE1D-AD44-9E38-96C80D403175}" type="slidenum">
              <a:rPr lang="en-GB" sz="1200">
                <a:latin typeface="Times New Roman" charset="0"/>
              </a:rPr>
              <a:pPr/>
              <a:t>51</a:t>
            </a:fld>
            <a:endParaRPr lang="en-GB" sz="1200"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CA67D48-EC56-BC4C-926B-A9AB500F64B1}" type="slidenum">
              <a:rPr lang="en-GB" sz="1200">
                <a:latin typeface="Times New Roman" charset="0"/>
              </a:rPr>
              <a:pPr/>
              <a:t>52</a:t>
            </a:fld>
            <a:endParaRPr lang="en-GB" sz="120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32570C6-6D73-C74A-950E-069280013E8A}" type="slidenum">
              <a:rPr lang="en-GB" sz="1200">
                <a:latin typeface="Times New Roman" charset="0"/>
              </a:rPr>
              <a:pPr/>
              <a:t>53</a:t>
            </a:fld>
            <a:endParaRPr lang="en-GB" sz="120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8842AB7A-6D1D-2B4C-9B7B-4A33EBD7ED2E}" type="slidenum">
              <a:rPr lang="en-GB" sz="1200"/>
              <a:pPr>
                <a:defRPr/>
              </a:pPr>
              <a:t>64</a:t>
            </a:fld>
            <a:endParaRPr lang="en-GB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F37F3-98B7-CF4B-9C45-41FEBAB34F01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0EAFE-1364-AA4D-9A6C-2E8437F5E66B}" type="slidenum">
              <a:rPr lang="en-GB"/>
              <a:pPr/>
              <a:t>16</a:t>
            </a:fld>
            <a:endParaRPr lang="en-GB"/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7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94" y="4344022"/>
            <a:ext cx="5028413" cy="41139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8ED4F-CE63-F748-B436-43CC6740B7C9}" type="slidenum">
              <a:rPr lang="en-US"/>
              <a:pPr/>
              <a:t>21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7AC-8271-E74A-8E29-E439187C1E07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8519-B9B2-4041-9B81-0BB578C3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7AC-8271-E74A-8E29-E439187C1E07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8519-B9B2-4041-9B81-0BB578C3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9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7AC-8271-E74A-8E29-E439187C1E07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8519-B9B2-4041-9B81-0BB578C3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6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6DC49-05AA-394A-A274-FEAC0F0B2F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36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AAED9-3CED-384D-B8A7-B6B757C9A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02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BAAC-18F9-6743-A670-E8836B794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55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A276C-FCD8-7F4D-87A7-18C590F05F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3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B35D0-530E-A442-93AD-3CB2B6759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6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47B3C-5FA7-9141-9462-10BC449CA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18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11A01-1A61-CA43-BD1D-C6136309E4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02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BB0D8-EF10-F544-9A94-615BBA0227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9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7AC-8271-E74A-8E29-E439187C1E07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8519-B9B2-4041-9B81-0BB578C3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7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57E88-4886-D348-964F-044E774DAA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8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36D5A-FFBD-8648-9D55-C012C93B4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72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A5C3-8FDB-E54C-A8A4-736F144C1E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90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D8D05-7BB2-8F47-9B8F-D9B0AEF907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35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224F8-145A-804D-A300-30221DDD0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10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B6BC7-A749-E645-A321-D65C61E4A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13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07F40-D596-6A44-9135-1FB91608B5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12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00AA9-2B64-F14A-B069-F3121BC22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2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75CCB-15F6-F842-B398-9023656A3F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82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AC888-31F9-6A4A-86B4-9B7A50624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7AC-8271-E74A-8E29-E439187C1E07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8519-B9B2-4041-9B81-0BB578C3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71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11215-9315-1C4D-B994-35C987E678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1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C402C-103A-7842-88B8-14938350E6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22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A0C84-C4EC-2843-B48D-F007A43447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01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0C191-0F90-8442-964E-AE37F7B88D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67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2BDDA-5A4C-4E49-90EC-B0EBB79FA9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36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7AC-8271-E74A-8E29-E439187C1E07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8519-B9B2-4041-9B81-0BB578C3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0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7AC-8271-E74A-8E29-E439187C1E07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8519-B9B2-4041-9B81-0BB578C3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6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7AC-8271-E74A-8E29-E439187C1E07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8519-B9B2-4041-9B81-0BB578C3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9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7AC-8271-E74A-8E29-E439187C1E07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8519-B9B2-4041-9B81-0BB578C3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7AC-8271-E74A-8E29-E439187C1E07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8519-B9B2-4041-9B81-0BB578C3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90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7AC-8271-E74A-8E29-E439187C1E07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8519-B9B2-4041-9B81-0BB578C3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82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C17AC-8271-E74A-8E29-E439187C1E07}" type="datetimeFigureOut">
              <a:rPr lang="en-US" smtClean="0"/>
              <a:t>27/02/19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98519-B9B2-4041-9B81-0BB578C3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9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3D6BF8-1C7D-B94C-A464-D48A766193CB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8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99AFBA-F934-F749-8231-9F61EF29ED2A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48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png"/><Relationship Id="rId3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video" Target="../media/media6.mp4"/><Relationship Id="rId5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8.jpg"/><Relationship Id="rId3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Relationship Id="rId3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Relationship Id="rId3" Type="http://schemas.openxmlformats.org/officeDocument/2006/relationships/image" Target="../media/image10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1.wdp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83" y="195929"/>
            <a:ext cx="6404196" cy="1470025"/>
          </a:xfrm>
        </p:spPr>
        <p:txBody>
          <a:bodyPr/>
          <a:lstStyle/>
          <a:p>
            <a:pPr algn="l"/>
            <a:r>
              <a:rPr lang="en-US" dirty="0" smtClean="0"/>
              <a:t>Atomic mechanism of the </a:t>
            </a:r>
            <a:br>
              <a:rPr lang="en-US" dirty="0" smtClean="0"/>
            </a:br>
            <a:r>
              <a:rPr lang="en-US" dirty="0" err="1" smtClean="0"/>
              <a:t>bainite</a:t>
            </a:r>
            <a:r>
              <a:rPr lang="en-US" dirty="0" smtClean="0"/>
              <a:t> transformation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955" y="1758638"/>
            <a:ext cx="6400800" cy="630429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www.phase-trans.msm.cam.ac.uk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55" y="404672"/>
            <a:ext cx="2143302" cy="59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Screenshot 2019-02-18 at 10.39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1" y="2604755"/>
            <a:ext cx="8437126" cy="39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6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splacive transformation produces displacemen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567" y="380291"/>
            <a:ext cx="81280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218" y="4264522"/>
            <a:ext cx="8222763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 err="1" smtClean="0"/>
              <a:t>Displacive</a:t>
            </a:r>
            <a:r>
              <a:rPr lang="en-US" sz="2400" dirty="0" smtClean="0"/>
              <a:t> transformations (</a:t>
            </a:r>
            <a:r>
              <a:rPr lang="en-US" sz="2400" dirty="0" err="1" smtClean="0"/>
              <a:t>Widmanstaetten</a:t>
            </a:r>
            <a:r>
              <a:rPr lang="en-US" sz="2400" dirty="0" smtClean="0"/>
              <a:t> ferrite, </a:t>
            </a:r>
            <a:r>
              <a:rPr lang="en-US" sz="2400" dirty="0" err="1" smtClean="0"/>
              <a:t>bainite</a:t>
            </a:r>
            <a:r>
              <a:rPr lang="en-US" sz="2400" dirty="0" smtClean="0"/>
              <a:t>, </a:t>
            </a:r>
            <a:r>
              <a:rPr lang="en-US" sz="2400" dirty="0" err="1" smtClean="0"/>
              <a:t>martensite</a:t>
            </a:r>
            <a:r>
              <a:rPr lang="en-US" sz="2400" dirty="0" smtClean="0"/>
              <a:t>) cause deformation.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Reconstructive transformations (pearlite, ferrite) do not.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435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liss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3391"/>
            <a:ext cx="7640673" cy="62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rystallization of aluminiu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9565" y="3429000"/>
            <a:ext cx="40640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6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5409638" y="6165304"/>
            <a:ext cx="32085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Shipway &amp; </a:t>
            </a:r>
            <a:r>
              <a:rPr lang="en-US" sz="1800" dirty="0" err="1"/>
              <a:t>Bhadeshia</a:t>
            </a:r>
            <a:r>
              <a:rPr lang="en-US" sz="1800" dirty="0"/>
              <a:t> 1995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989" y="554574"/>
            <a:ext cx="4176929" cy="3667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4077"/>
          <a:stretch/>
        </p:blipFill>
        <p:spPr>
          <a:xfrm>
            <a:off x="705596" y="4067681"/>
            <a:ext cx="3634489" cy="2544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2" y="208401"/>
            <a:ext cx="1425854" cy="364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7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307972" y="165652"/>
            <a:ext cx="4850542" cy="598533"/>
          </a:xfrm>
        </p:spPr>
        <p:txBody>
          <a:bodyPr/>
          <a:lstStyle/>
          <a:p>
            <a:pPr algn="l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Plastic strain: </a:t>
            </a: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stabilisation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96861"/>
            <a:ext cx="4225826" cy="3196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172" y="165652"/>
            <a:ext cx="4317654" cy="3254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16" y="2012314"/>
            <a:ext cx="3128870" cy="274742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2175565" y="3092174"/>
            <a:ext cx="2304607" cy="13914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987826" y="1667566"/>
            <a:ext cx="2319131" cy="8724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7142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863" y="231926"/>
            <a:ext cx="886233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Plastic deformation cannot retard reconstructive transformation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7478" y="2097856"/>
            <a:ext cx="776356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3600" dirty="0">
                <a:latin typeface="Arial"/>
                <a:cs typeface="Arial"/>
              </a:rPr>
              <a:t>Only </a:t>
            </a:r>
            <a:r>
              <a:rPr lang="en-US" sz="3600" dirty="0" err="1">
                <a:latin typeface="Arial"/>
                <a:cs typeface="Arial"/>
              </a:rPr>
              <a:t>displacive</a:t>
            </a:r>
            <a:r>
              <a:rPr lang="en-US" sz="3600" dirty="0">
                <a:latin typeface="Arial"/>
                <a:cs typeface="Arial"/>
              </a:rPr>
              <a:t> transformation can be mechanically </a:t>
            </a:r>
            <a:r>
              <a:rPr lang="en-US" sz="3600" dirty="0" err="1">
                <a:latin typeface="Arial"/>
                <a:cs typeface="Arial"/>
              </a:rPr>
              <a:t>stabilised</a:t>
            </a:r>
            <a:r>
              <a:rPr lang="en-US" sz="36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263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6245225" y="5162552"/>
            <a:ext cx="1136650" cy="163513"/>
            <a:chOff x="3934" y="3252"/>
            <a:chExt cx="716" cy="103"/>
          </a:xfrm>
        </p:grpSpPr>
        <p:sp>
          <p:nvSpPr>
            <p:cNvPr id="69661" name="Line 3"/>
            <p:cNvSpPr>
              <a:spLocks noChangeShapeType="1"/>
            </p:cNvSpPr>
            <p:nvPr/>
          </p:nvSpPr>
          <p:spPr bwMode="auto">
            <a:xfrm>
              <a:off x="4057" y="3304"/>
              <a:ext cx="47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662" name="Freeform 4"/>
            <p:cNvSpPr>
              <a:spLocks/>
            </p:cNvSpPr>
            <p:nvPr/>
          </p:nvSpPr>
          <p:spPr bwMode="auto">
            <a:xfrm>
              <a:off x="3934" y="3252"/>
              <a:ext cx="123" cy="103"/>
            </a:xfrm>
            <a:custGeom>
              <a:avLst/>
              <a:gdLst>
                <a:gd name="T0" fmla="*/ 123 w 123"/>
                <a:gd name="T1" fmla="*/ 52 h 103"/>
                <a:gd name="T2" fmla="*/ 123 w 123"/>
                <a:gd name="T3" fmla="*/ 0 h 103"/>
                <a:gd name="T4" fmla="*/ 0 w 123"/>
                <a:gd name="T5" fmla="*/ 52 h 103"/>
                <a:gd name="T6" fmla="*/ 123 w 123"/>
                <a:gd name="T7" fmla="*/ 103 h 103"/>
                <a:gd name="T8" fmla="*/ 123 w 123"/>
                <a:gd name="T9" fmla="*/ 52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103">
                  <a:moveTo>
                    <a:pt x="123" y="52"/>
                  </a:moveTo>
                  <a:lnTo>
                    <a:pt x="123" y="0"/>
                  </a:lnTo>
                  <a:lnTo>
                    <a:pt x="0" y="52"/>
                  </a:lnTo>
                  <a:lnTo>
                    <a:pt x="123" y="103"/>
                  </a:lnTo>
                  <a:lnTo>
                    <a:pt x="123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663" name="Freeform 5"/>
            <p:cNvSpPr>
              <a:spLocks/>
            </p:cNvSpPr>
            <p:nvPr/>
          </p:nvSpPr>
          <p:spPr bwMode="auto">
            <a:xfrm>
              <a:off x="4527" y="3252"/>
              <a:ext cx="123" cy="103"/>
            </a:xfrm>
            <a:custGeom>
              <a:avLst/>
              <a:gdLst>
                <a:gd name="T0" fmla="*/ 0 w 123"/>
                <a:gd name="T1" fmla="*/ 52 h 103"/>
                <a:gd name="T2" fmla="*/ 0 w 123"/>
                <a:gd name="T3" fmla="*/ 103 h 103"/>
                <a:gd name="T4" fmla="*/ 123 w 123"/>
                <a:gd name="T5" fmla="*/ 52 h 103"/>
                <a:gd name="T6" fmla="*/ 0 w 123"/>
                <a:gd name="T7" fmla="*/ 0 h 103"/>
                <a:gd name="T8" fmla="*/ 0 w 123"/>
                <a:gd name="T9" fmla="*/ 52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103">
                  <a:moveTo>
                    <a:pt x="0" y="52"/>
                  </a:moveTo>
                  <a:lnTo>
                    <a:pt x="0" y="103"/>
                  </a:lnTo>
                  <a:lnTo>
                    <a:pt x="123" y="52"/>
                  </a:lnTo>
                  <a:lnTo>
                    <a:pt x="0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9635" name="Oval 6"/>
          <p:cNvSpPr>
            <a:spLocks noChangeArrowheads="1"/>
          </p:cNvSpPr>
          <p:nvPr/>
        </p:nvSpPr>
        <p:spPr bwMode="auto">
          <a:xfrm>
            <a:off x="1616078" y="3848100"/>
            <a:ext cx="3508375" cy="438151"/>
          </a:xfrm>
          <a:prstGeom prst="ellipse">
            <a:avLst/>
          </a:prstGeom>
          <a:solidFill>
            <a:srgbClr val="FF0000"/>
          </a:solidFill>
          <a:ln w="49276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9636" name="Group 7"/>
          <p:cNvGrpSpPr>
            <a:grpSpLocks/>
          </p:cNvGrpSpPr>
          <p:nvPr/>
        </p:nvGrpSpPr>
        <p:grpSpPr bwMode="auto">
          <a:xfrm>
            <a:off x="1631953" y="4578350"/>
            <a:ext cx="3541713" cy="161926"/>
            <a:chOff x="1028" y="2884"/>
            <a:chExt cx="2231" cy="102"/>
          </a:xfrm>
        </p:grpSpPr>
        <p:sp>
          <p:nvSpPr>
            <p:cNvPr id="69658" name="Line 8"/>
            <p:cNvSpPr>
              <a:spLocks noChangeShapeType="1"/>
            </p:cNvSpPr>
            <p:nvPr/>
          </p:nvSpPr>
          <p:spPr bwMode="auto">
            <a:xfrm>
              <a:off x="1151" y="2935"/>
              <a:ext cx="1985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659" name="Freeform 9"/>
            <p:cNvSpPr>
              <a:spLocks/>
            </p:cNvSpPr>
            <p:nvPr/>
          </p:nvSpPr>
          <p:spPr bwMode="auto">
            <a:xfrm>
              <a:off x="1028" y="2884"/>
              <a:ext cx="123" cy="102"/>
            </a:xfrm>
            <a:custGeom>
              <a:avLst/>
              <a:gdLst>
                <a:gd name="T0" fmla="*/ 123 w 123"/>
                <a:gd name="T1" fmla="*/ 51 h 102"/>
                <a:gd name="T2" fmla="*/ 123 w 123"/>
                <a:gd name="T3" fmla="*/ 0 h 102"/>
                <a:gd name="T4" fmla="*/ 0 w 123"/>
                <a:gd name="T5" fmla="*/ 51 h 102"/>
                <a:gd name="T6" fmla="*/ 123 w 123"/>
                <a:gd name="T7" fmla="*/ 102 h 102"/>
                <a:gd name="T8" fmla="*/ 123 w 123"/>
                <a:gd name="T9" fmla="*/ 5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102">
                  <a:moveTo>
                    <a:pt x="123" y="51"/>
                  </a:moveTo>
                  <a:lnTo>
                    <a:pt x="123" y="0"/>
                  </a:lnTo>
                  <a:lnTo>
                    <a:pt x="0" y="51"/>
                  </a:lnTo>
                  <a:lnTo>
                    <a:pt x="123" y="102"/>
                  </a:lnTo>
                  <a:lnTo>
                    <a:pt x="123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660" name="Freeform 10"/>
            <p:cNvSpPr>
              <a:spLocks/>
            </p:cNvSpPr>
            <p:nvPr/>
          </p:nvSpPr>
          <p:spPr bwMode="auto">
            <a:xfrm>
              <a:off x="3136" y="2884"/>
              <a:ext cx="123" cy="102"/>
            </a:xfrm>
            <a:custGeom>
              <a:avLst/>
              <a:gdLst>
                <a:gd name="T0" fmla="*/ 0 w 123"/>
                <a:gd name="T1" fmla="*/ 51 h 102"/>
                <a:gd name="T2" fmla="*/ 0 w 123"/>
                <a:gd name="T3" fmla="*/ 102 h 102"/>
                <a:gd name="T4" fmla="*/ 123 w 123"/>
                <a:gd name="T5" fmla="*/ 51 h 102"/>
                <a:gd name="T6" fmla="*/ 0 w 123"/>
                <a:gd name="T7" fmla="*/ 0 h 102"/>
                <a:gd name="T8" fmla="*/ 0 w 123"/>
                <a:gd name="T9" fmla="*/ 5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102">
                  <a:moveTo>
                    <a:pt x="0" y="51"/>
                  </a:moveTo>
                  <a:lnTo>
                    <a:pt x="0" y="102"/>
                  </a:lnTo>
                  <a:lnTo>
                    <a:pt x="123" y="51"/>
                  </a:lnTo>
                  <a:lnTo>
                    <a:pt x="0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9637" name="Group 11"/>
          <p:cNvGrpSpPr>
            <a:grpSpLocks/>
          </p:cNvGrpSpPr>
          <p:nvPr/>
        </p:nvGrpSpPr>
        <p:grpSpPr bwMode="auto">
          <a:xfrm>
            <a:off x="1176338" y="3767140"/>
            <a:ext cx="163512" cy="485774"/>
            <a:chOff x="741" y="2373"/>
            <a:chExt cx="103" cy="306"/>
          </a:xfrm>
        </p:grpSpPr>
        <p:sp>
          <p:nvSpPr>
            <p:cNvPr id="69655" name="Line 12"/>
            <p:cNvSpPr>
              <a:spLocks noChangeShapeType="1"/>
            </p:cNvSpPr>
            <p:nvPr/>
          </p:nvSpPr>
          <p:spPr bwMode="auto">
            <a:xfrm>
              <a:off x="793" y="2495"/>
              <a:ext cx="1" cy="6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656" name="Freeform 13"/>
            <p:cNvSpPr>
              <a:spLocks/>
            </p:cNvSpPr>
            <p:nvPr/>
          </p:nvSpPr>
          <p:spPr bwMode="auto">
            <a:xfrm>
              <a:off x="741" y="2373"/>
              <a:ext cx="103" cy="122"/>
            </a:xfrm>
            <a:custGeom>
              <a:avLst/>
              <a:gdLst>
                <a:gd name="T0" fmla="*/ 52 w 103"/>
                <a:gd name="T1" fmla="*/ 122 h 122"/>
                <a:gd name="T2" fmla="*/ 103 w 103"/>
                <a:gd name="T3" fmla="*/ 122 h 122"/>
                <a:gd name="T4" fmla="*/ 52 w 103"/>
                <a:gd name="T5" fmla="*/ 0 h 122"/>
                <a:gd name="T6" fmla="*/ 0 w 103"/>
                <a:gd name="T7" fmla="*/ 122 h 122"/>
                <a:gd name="T8" fmla="*/ 52 w 103"/>
                <a:gd name="T9" fmla="*/ 122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122">
                  <a:moveTo>
                    <a:pt x="52" y="122"/>
                  </a:moveTo>
                  <a:lnTo>
                    <a:pt x="103" y="122"/>
                  </a:lnTo>
                  <a:lnTo>
                    <a:pt x="52" y="0"/>
                  </a:lnTo>
                  <a:lnTo>
                    <a:pt x="0" y="122"/>
                  </a:lnTo>
                  <a:lnTo>
                    <a:pt x="52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657" name="Freeform 14"/>
            <p:cNvSpPr>
              <a:spLocks/>
            </p:cNvSpPr>
            <p:nvPr/>
          </p:nvSpPr>
          <p:spPr bwMode="auto">
            <a:xfrm>
              <a:off x="741" y="2557"/>
              <a:ext cx="103" cy="122"/>
            </a:xfrm>
            <a:custGeom>
              <a:avLst/>
              <a:gdLst>
                <a:gd name="T0" fmla="*/ 52 w 103"/>
                <a:gd name="T1" fmla="*/ 0 h 122"/>
                <a:gd name="T2" fmla="*/ 0 w 103"/>
                <a:gd name="T3" fmla="*/ 0 h 122"/>
                <a:gd name="T4" fmla="*/ 52 w 103"/>
                <a:gd name="T5" fmla="*/ 122 h 122"/>
                <a:gd name="T6" fmla="*/ 103 w 103"/>
                <a:gd name="T7" fmla="*/ 0 h 122"/>
                <a:gd name="T8" fmla="*/ 52 w 103"/>
                <a:gd name="T9" fmla="*/ 0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122">
                  <a:moveTo>
                    <a:pt x="52" y="0"/>
                  </a:moveTo>
                  <a:lnTo>
                    <a:pt x="0" y="0"/>
                  </a:lnTo>
                  <a:lnTo>
                    <a:pt x="52" y="122"/>
                  </a:lnTo>
                  <a:lnTo>
                    <a:pt x="10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9638" name="Rectangle 15"/>
          <p:cNvSpPr>
            <a:spLocks noChangeArrowheads="1"/>
          </p:cNvSpPr>
          <p:nvPr/>
        </p:nvSpPr>
        <p:spPr bwMode="auto">
          <a:xfrm>
            <a:off x="803276" y="3733801"/>
            <a:ext cx="21800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100" b="1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c</a:t>
            </a:r>
            <a:endParaRPr lang="en-GB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9" name="Rectangle 16"/>
          <p:cNvSpPr>
            <a:spLocks noChangeArrowheads="1"/>
          </p:cNvSpPr>
          <p:nvPr/>
        </p:nvSpPr>
        <p:spPr bwMode="auto">
          <a:xfrm>
            <a:off x="2801938" y="4318000"/>
            <a:ext cx="703262" cy="635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40" name="Rectangle 17"/>
          <p:cNvSpPr>
            <a:spLocks noChangeArrowheads="1"/>
          </p:cNvSpPr>
          <p:nvPr/>
        </p:nvSpPr>
        <p:spPr bwMode="auto">
          <a:xfrm>
            <a:off x="3175000" y="4400551"/>
            <a:ext cx="16671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100" b="1" dirty="0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r</a:t>
            </a:r>
            <a:endParaRPr lang="en-GB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41" name="Rectangle 18"/>
          <p:cNvSpPr>
            <a:spLocks noChangeArrowheads="1"/>
          </p:cNvSpPr>
          <p:nvPr/>
        </p:nvSpPr>
        <p:spPr bwMode="auto">
          <a:xfrm>
            <a:off x="6261100" y="3783013"/>
            <a:ext cx="1169988" cy="1087438"/>
          </a:xfrm>
          <a:prstGeom prst="rect">
            <a:avLst/>
          </a:prstGeom>
          <a:solidFill>
            <a:srgbClr val="00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42" name="Freeform 19"/>
          <p:cNvSpPr>
            <a:spLocks/>
          </p:cNvSpPr>
          <p:nvPr/>
        </p:nvSpPr>
        <p:spPr bwMode="auto">
          <a:xfrm>
            <a:off x="6248403" y="3300413"/>
            <a:ext cx="1738313" cy="1576387"/>
          </a:xfrm>
          <a:custGeom>
            <a:avLst/>
            <a:gdLst>
              <a:gd name="T0" fmla="*/ 0 w 1095"/>
              <a:gd name="T1" fmla="*/ 2147483647 h 993"/>
              <a:gd name="T2" fmla="*/ 2147483647 w 1095"/>
              <a:gd name="T3" fmla="*/ 0 h 993"/>
              <a:gd name="T4" fmla="*/ 2147483647 w 1095"/>
              <a:gd name="T5" fmla="*/ 0 h 993"/>
              <a:gd name="T6" fmla="*/ 2147483647 w 1095"/>
              <a:gd name="T7" fmla="*/ 2147483647 h 993"/>
              <a:gd name="T8" fmla="*/ 0 w 1095"/>
              <a:gd name="T9" fmla="*/ 2147483647 h 9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95" h="993">
                <a:moveTo>
                  <a:pt x="0" y="993"/>
                </a:moveTo>
                <a:lnTo>
                  <a:pt x="369" y="0"/>
                </a:lnTo>
                <a:lnTo>
                  <a:pt x="1095" y="0"/>
                </a:lnTo>
                <a:lnTo>
                  <a:pt x="727" y="993"/>
                </a:lnTo>
                <a:lnTo>
                  <a:pt x="0" y="993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9643" name="Group 20"/>
          <p:cNvGrpSpPr>
            <a:grpSpLocks/>
          </p:cNvGrpSpPr>
          <p:nvPr/>
        </p:nvGrpSpPr>
        <p:grpSpPr bwMode="auto">
          <a:xfrm>
            <a:off x="7467600" y="3048001"/>
            <a:ext cx="554038" cy="155575"/>
            <a:chOff x="4691" y="1963"/>
            <a:chExt cx="358" cy="103"/>
          </a:xfrm>
        </p:grpSpPr>
        <p:sp>
          <p:nvSpPr>
            <p:cNvPr id="69653" name="Line 21"/>
            <p:cNvSpPr>
              <a:spLocks noChangeShapeType="1"/>
            </p:cNvSpPr>
            <p:nvPr/>
          </p:nvSpPr>
          <p:spPr bwMode="auto">
            <a:xfrm>
              <a:off x="4691" y="2015"/>
              <a:ext cx="235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654" name="Freeform 22"/>
            <p:cNvSpPr>
              <a:spLocks/>
            </p:cNvSpPr>
            <p:nvPr/>
          </p:nvSpPr>
          <p:spPr bwMode="auto">
            <a:xfrm>
              <a:off x="4926" y="1963"/>
              <a:ext cx="123" cy="103"/>
            </a:xfrm>
            <a:custGeom>
              <a:avLst/>
              <a:gdLst>
                <a:gd name="T0" fmla="*/ 0 w 123"/>
                <a:gd name="T1" fmla="*/ 52 h 103"/>
                <a:gd name="T2" fmla="*/ 0 w 123"/>
                <a:gd name="T3" fmla="*/ 103 h 103"/>
                <a:gd name="T4" fmla="*/ 123 w 123"/>
                <a:gd name="T5" fmla="*/ 52 h 103"/>
                <a:gd name="T6" fmla="*/ 0 w 123"/>
                <a:gd name="T7" fmla="*/ 0 h 103"/>
                <a:gd name="T8" fmla="*/ 0 w 123"/>
                <a:gd name="T9" fmla="*/ 52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103">
                  <a:moveTo>
                    <a:pt x="0" y="52"/>
                  </a:moveTo>
                  <a:lnTo>
                    <a:pt x="0" y="103"/>
                  </a:lnTo>
                  <a:lnTo>
                    <a:pt x="123" y="52"/>
                  </a:lnTo>
                  <a:lnTo>
                    <a:pt x="0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9644" name="Group 23"/>
          <p:cNvGrpSpPr>
            <a:grpSpLocks/>
          </p:cNvGrpSpPr>
          <p:nvPr/>
        </p:nvGrpSpPr>
        <p:grpSpPr bwMode="auto">
          <a:xfrm>
            <a:off x="7950203" y="3279777"/>
            <a:ext cx="163513" cy="550862"/>
            <a:chOff x="5008" y="2066"/>
            <a:chExt cx="103" cy="347"/>
          </a:xfrm>
        </p:grpSpPr>
        <p:sp>
          <p:nvSpPr>
            <p:cNvPr id="69651" name="Line 24"/>
            <p:cNvSpPr>
              <a:spLocks noChangeShapeType="1"/>
            </p:cNvSpPr>
            <p:nvPr/>
          </p:nvSpPr>
          <p:spPr bwMode="auto">
            <a:xfrm flipV="1">
              <a:off x="5059" y="2188"/>
              <a:ext cx="1" cy="2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652" name="Freeform 25"/>
            <p:cNvSpPr>
              <a:spLocks/>
            </p:cNvSpPr>
            <p:nvPr/>
          </p:nvSpPr>
          <p:spPr bwMode="auto">
            <a:xfrm>
              <a:off x="5008" y="2066"/>
              <a:ext cx="103" cy="122"/>
            </a:xfrm>
            <a:custGeom>
              <a:avLst/>
              <a:gdLst>
                <a:gd name="T0" fmla="*/ 51 w 103"/>
                <a:gd name="T1" fmla="*/ 122 h 122"/>
                <a:gd name="T2" fmla="*/ 103 w 103"/>
                <a:gd name="T3" fmla="*/ 122 h 122"/>
                <a:gd name="T4" fmla="*/ 51 w 103"/>
                <a:gd name="T5" fmla="*/ 0 h 122"/>
                <a:gd name="T6" fmla="*/ 0 w 103"/>
                <a:gd name="T7" fmla="*/ 122 h 122"/>
                <a:gd name="T8" fmla="*/ 51 w 103"/>
                <a:gd name="T9" fmla="*/ 122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122">
                  <a:moveTo>
                    <a:pt x="51" y="122"/>
                  </a:moveTo>
                  <a:lnTo>
                    <a:pt x="103" y="122"/>
                  </a:lnTo>
                  <a:lnTo>
                    <a:pt x="51" y="0"/>
                  </a:lnTo>
                  <a:lnTo>
                    <a:pt x="0" y="122"/>
                  </a:lnTo>
                  <a:lnTo>
                    <a:pt x="51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9645" name="Rectangle 26"/>
          <p:cNvSpPr>
            <a:spLocks noChangeArrowheads="1"/>
          </p:cNvSpPr>
          <p:nvPr/>
        </p:nvSpPr>
        <p:spPr bwMode="auto">
          <a:xfrm>
            <a:off x="8229603" y="3429001"/>
            <a:ext cx="19644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100" b="1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endParaRPr lang="en-GB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46" name="Rectangle 27"/>
          <p:cNvSpPr>
            <a:spLocks noChangeArrowheads="1"/>
          </p:cNvSpPr>
          <p:nvPr/>
        </p:nvSpPr>
        <p:spPr bwMode="auto">
          <a:xfrm>
            <a:off x="7467603" y="2667001"/>
            <a:ext cx="20246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100" b="1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s</a:t>
            </a:r>
            <a:endParaRPr lang="en-GB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47" name="Rectangle 28"/>
          <p:cNvSpPr>
            <a:spLocks noChangeArrowheads="1"/>
          </p:cNvSpPr>
          <p:nvPr/>
        </p:nvSpPr>
        <p:spPr bwMode="auto">
          <a:xfrm>
            <a:off x="6586541" y="4951414"/>
            <a:ext cx="534987" cy="5365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48" name="Rectangle 29"/>
          <p:cNvSpPr>
            <a:spLocks noChangeArrowheads="1"/>
          </p:cNvSpPr>
          <p:nvPr/>
        </p:nvSpPr>
        <p:spPr bwMode="auto">
          <a:xfrm>
            <a:off x="6683378" y="5033966"/>
            <a:ext cx="196587" cy="35394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300" b="1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1</a:t>
            </a:r>
            <a:endParaRPr lang="en-GB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70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04801"/>
            <a:ext cx="7391400" cy="212883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6477000" y="6172202"/>
            <a:ext cx="243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3333CC"/>
                </a:solidFill>
                <a:latin typeface="Arial"/>
                <a:ea typeface="ＭＳ Ｐゴシック" charset="0"/>
                <a:cs typeface="Arial"/>
              </a:rPr>
              <a:t>Christian, 1957</a:t>
            </a:r>
          </a:p>
        </p:txBody>
      </p:sp>
    </p:spTree>
    <p:extLst>
      <p:ext uri="{BB962C8B-B14F-4D97-AF65-F5344CB8AC3E}">
        <p14:creationId xmlns:p14="http://schemas.microsoft.com/office/powerpoint/2010/main" val="104429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2" descr="slide0001_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305800" cy="663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28331" y="6388028"/>
            <a:ext cx="33156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Caballero, Mateo &amp; </a:t>
            </a:r>
            <a:r>
              <a:rPr lang="en-US" dirty="0" err="1" smtClean="0">
                <a:latin typeface="Arial"/>
                <a:cs typeface="Arial"/>
              </a:rPr>
              <a:t>Bhadeshia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511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661_2011_755_Fig3_HTM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0" y="0"/>
            <a:ext cx="460047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2741" y="317476"/>
            <a:ext cx="3931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/>
                <a:cs typeface="Arial"/>
              </a:rPr>
              <a:t>Peet</a:t>
            </a:r>
            <a:r>
              <a:rPr lang="en-US" sz="2800" dirty="0" smtClean="0">
                <a:latin typeface="Arial"/>
                <a:cs typeface="Arial"/>
              </a:rPr>
              <a:t> &amp; </a:t>
            </a:r>
            <a:r>
              <a:rPr lang="en-US" sz="2800" dirty="0" err="1" smtClean="0">
                <a:latin typeface="Arial"/>
                <a:cs typeface="Arial"/>
              </a:rPr>
              <a:t>Bhadeshia</a:t>
            </a:r>
            <a:r>
              <a:rPr lang="en-US" sz="2800" dirty="0" smtClean="0">
                <a:latin typeface="Arial"/>
                <a:cs typeface="Arial"/>
              </a:rPr>
              <a:t> 2011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6699" y="1567543"/>
            <a:ext cx="3234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Giant shear strain of 0.46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453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748" y="664618"/>
            <a:ext cx="4194251" cy="5997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76" y="775422"/>
            <a:ext cx="4069050" cy="5809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736" y="152475"/>
            <a:ext cx="7219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478°C for 43 days – </a:t>
            </a:r>
            <a:r>
              <a:rPr lang="en-US" dirty="0" err="1" smtClean="0">
                <a:latin typeface="Arial"/>
                <a:cs typeface="Arial"/>
              </a:rPr>
              <a:t>bainite</a:t>
            </a:r>
            <a:r>
              <a:rPr lang="en-US" dirty="0" smtClean="0">
                <a:latin typeface="Arial"/>
                <a:cs typeface="Arial"/>
              </a:rPr>
              <a:t> completed in seconds. </a:t>
            </a:r>
            <a:r>
              <a:rPr lang="en-US" dirty="0" err="1" smtClean="0">
                <a:latin typeface="Arial"/>
                <a:cs typeface="Arial"/>
              </a:rPr>
              <a:t>Bhadeshia</a:t>
            </a:r>
            <a:r>
              <a:rPr lang="en-US" dirty="0" smtClean="0">
                <a:latin typeface="Arial"/>
                <a:cs typeface="Arial"/>
              </a:rPr>
              <a:t> (1981)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30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143013"/>
            <a:ext cx="6746368" cy="6604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890" y="1303130"/>
            <a:ext cx="214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Substitutionalsolutes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frozen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err="1" smtClean="0">
                <a:latin typeface="Arial"/>
                <a:cs typeface="Arial"/>
              </a:rPr>
              <a:t>Bhadeshia</a:t>
            </a:r>
            <a:r>
              <a:rPr lang="en-US" sz="2400" dirty="0" smtClean="0">
                <a:latin typeface="Arial"/>
                <a:cs typeface="Arial"/>
              </a:rPr>
              <a:t>, Waugh, 1981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640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4"/>
          <p:cNvSpPr>
            <a:spLocks noChangeArrowheads="1"/>
          </p:cNvSpPr>
          <p:nvPr/>
        </p:nvSpPr>
        <p:spPr bwMode="auto">
          <a:xfrm rot="-5400000">
            <a:off x="1779588" y="2662238"/>
            <a:ext cx="3683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cs typeface="Arial" charset="0"/>
            </a:endParaRPr>
          </a:p>
        </p:txBody>
      </p:sp>
      <p:pic>
        <p:nvPicPr>
          <p:cNvPr id="99330" name="Picture 2" descr="pressure_tempera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886075"/>
            <a:ext cx="5526087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2295525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3375"/>
            <a:ext cx="2751137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96545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00364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72" y="1585595"/>
            <a:ext cx="8525235" cy="193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07" y="329316"/>
            <a:ext cx="8464083" cy="906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7397" y="67706"/>
            <a:ext cx="122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(1855)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07" y="3883618"/>
            <a:ext cx="3650872" cy="1772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9870" y="5863110"/>
            <a:ext cx="63892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Flux is proportional to the gradient</a:t>
            </a:r>
            <a:endParaRPr lang="en-US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14" y="4131051"/>
            <a:ext cx="3551225" cy="137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4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2"/>
          <p:cNvSpPr>
            <a:spLocks noChangeShapeType="1"/>
          </p:cNvSpPr>
          <p:nvPr/>
        </p:nvSpPr>
        <p:spPr bwMode="auto">
          <a:xfrm flipH="1" flipV="1">
            <a:off x="-149225" y="592138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Line 3"/>
          <p:cNvSpPr>
            <a:spLocks noChangeShapeType="1"/>
          </p:cNvSpPr>
          <p:nvPr/>
        </p:nvSpPr>
        <p:spPr bwMode="auto">
          <a:xfrm flipH="1" flipV="1">
            <a:off x="-149225" y="592138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Arc 4"/>
          <p:cNvSpPr>
            <a:spLocks/>
          </p:cNvSpPr>
          <p:nvPr/>
        </p:nvSpPr>
        <p:spPr bwMode="auto">
          <a:xfrm>
            <a:off x="3013075" y="2751138"/>
            <a:ext cx="1638300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Arc 5"/>
          <p:cNvSpPr>
            <a:spLocks/>
          </p:cNvSpPr>
          <p:nvPr/>
        </p:nvSpPr>
        <p:spPr bwMode="auto">
          <a:xfrm>
            <a:off x="4651375" y="1747838"/>
            <a:ext cx="1625600" cy="24511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013075" y="858838"/>
            <a:ext cx="3276600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2695575" y="2636838"/>
            <a:ext cx="92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556375" y="1582738"/>
            <a:ext cx="92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2695575" y="2814638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6581775" y="1824038"/>
            <a:ext cx="1127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2936875" y="5113338"/>
            <a:ext cx="1666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6200775" y="5138738"/>
            <a:ext cx="146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4105275" y="5278438"/>
            <a:ext cx="120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x</a:t>
            </a:r>
            <a:endParaRPr lang="en-GB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>
            <a:off x="4181475" y="5113338"/>
            <a:ext cx="1588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 rot="16200000">
            <a:off x="190351" y="2770089"/>
            <a:ext cx="29892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Geneva" charset="0"/>
              </a:rPr>
              <a:t>Gibbs free energy per mole</a:t>
            </a:r>
            <a:endParaRPr lang="en-GB" dirty="0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3863975" y="5621338"/>
            <a:ext cx="1365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Composition</a:t>
            </a:r>
            <a:endParaRPr lang="en-GB"/>
          </a:p>
        </p:txBody>
      </p:sp>
      <p:sp>
        <p:nvSpPr>
          <p:cNvPr id="46097" name="Oval 17"/>
          <p:cNvSpPr>
            <a:spLocks noChangeArrowheads="1"/>
          </p:cNvSpPr>
          <p:nvPr/>
        </p:nvSpPr>
        <p:spPr bwMode="auto">
          <a:xfrm>
            <a:off x="2974975" y="2674938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8" name="Oval 18"/>
          <p:cNvSpPr>
            <a:spLocks noChangeArrowheads="1"/>
          </p:cNvSpPr>
          <p:nvPr/>
        </p:nvSpPr>
        <p:spPr bwMode="auto">
          <a:xfrm>
            <a:off x="6213475" y="1633538"/>
            <a:ext cx="1016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Oval 19"/>
          <p:cNvSpPr>
            <a:spLocks noChangeArrowheads="1"/>
          </p:cNvSpPr>
          <p:nvPr/>
        </p:nvSpPr>
        <p:spPr bwMode="auto">
          <a:xfrm>
            <a:off x="4130675" y="4059238"/>
            <a:ext cx="114300" cy="1270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3048000" y="3860800"/>
            <a:ext cx="3216275" cy="75723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2962275" y="3792538"/>
            <a:ext cx="127000" cy="1270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3" name="Oval 23"/>
          <p:cNvSpPr>
            <a:spLocks noChangeArrowheads="1"/>
          </p:cNvSpPr>
          <p:nvPr/>
        </p:nvSpPr>
        <p:spPr bwMode="auto">
          <a:xfrm>
            <a:off x="6226175" y="4567238"/>
            <a:ext cx="114300" cy="1397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6104" name="Group 24"/>
          <p:cNvGrpSpPr>
            <a:grpSpLocks/>
          </p:cNvGrpSpPr>
          <p:nvPr/>
        </p:nvGrpSpPr>
        <p:grpSpPr bwMode="auto">
          <a:xfrm>
            <a:off x="2483768" y="3645024"/>
            <a:ext cx="330200" cy="369888"/>
            <a:chOff x="672" y="3456"/>
            <a:chExt cx="208" cy="233"/>
          </a:xfrm>
        </p:grpSpPr>
        <p:sp>
          <p:nvSpPr>
            <p:cNvPr id="46105" name="Rectangle 25"/>
            <p:cNvSpPr>
              <a:spLocks noChangeArrowheads="1"/>
            </p:cNvSpPr>
            <p:nvPr/>
          </p:nvSpPr>
          <p:spPr bwMode="auto">
            <a:xfrm>
              <a:off x="672" y="3456"/>
              <a:ext cx="8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latin typeface="Symbol" charset="0"/>
                </a:rPr>
                <a:t>m  </a:t>
              </a:r>
              <a:endParaRPr lang="en-GB" dirty="0"/>
            </a:p>
          </p:txBody>
        </p:sp>
        <p:grpSp>
          <p:nvGrpSpPr>
            <p:cNvPr id="46106" name="Group 26"/>
            <p:cNvGrpSpPr>
              <a:grpSpLocks/>
            </p:cNvGrpSpPr>
            <p:nvPr/>
          </p:nvGrpSpPr>
          <p:grpSpPr bwMode="auto">
            <a:xfrm>
              <a:off x="768" y="3456"/>
              <a:ext cx="112" cy="233"/>
              <a:chOff x="1434" y="2245"/>
              <a:chExt cx="112" cy="233"/>
            </a:xfrm>
          </p:grpSpPr>
          <p:sp>
            <p:nvSpPr>
              <p:cNvPr id="46107" name="Rectangle 27"/>
              <p:cNvSpPr>
                <a:spLocks noChangeArrowheads="1"/>
              </p:cNvSpPr>
              <p:nvPr/>
            </p:nvSpPr>
            <p:spPr bwMode="auto">
              <a:xfrm>
                <a:off x="1546" y="2245"/>
                <a:ext cx="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46108" name="Rectangle 28"/>
              <p:cNvSpPr>
                <a:spLocks noChangeArrowheads="1"/>
              </p:cNvSpPr>
              <p:nvPr/>
            </p:nvSpPr>
            <p:spPr bwMode="auto">
              <a:xfrm>
                <a:off x="1434" y="2309"/>
                <a:ext cx="8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en-GB"/>
              </a:p>
            </p:txBody>
          </p:sp>
        </p:grpSp>
      </p:grpSp>
      <p:grpSp>
        <p:nvGrpSpPr>
          <p:cNvPr id="46109" name="Group 29"/>
          <p:cNvGrpSpPr>
            <a:grpSpLocks/>
          </p:cNvGrpSpPr>
          <p:nvPr/>
        </p:nvGrpSpPr>
        <p:grpSpPr bwMode="auto">
          <a:xfrm>
            <a:off x="6444208" y="4437112"/>
            <a:ext cx="381000" cy="382588"/>
            <a:chOff x="4002" y="2805"/>
            <a:chExt cx="240" cy="241"/>
          </a:xfrm>
        </p:grpSpPr>
        <p:sp>
          <p:nvSpPr>
            <p:cNvPr id="46110" name="Rectangle 30"/>
            <p:cNvSpPr>
              <a:spLocks noChangeArrowheads="1"/>
            </p:cNvSpPr>
            <p:nvPr/>
          </p:nvSpPr>
          <p:spPr bwMode="auto">
            <a:xfrm>
              <a:off x="4002" y="2805"/>
              <a:ext cx="8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latin typeface="Symbol" charset="0"/>
                </a:rPr>
                <a:t>m  </a:t>
              </a:r>
              <a:endParaRPr lang="en-GB" dirty="0"/>
            </a:p>
          </p:txBody>
        </p:sp>
        <p:sp>
          <p:nvSpPr>
            <p:cNvPr id="46111" name="Rectangle 31"/>
            <p:cNvSpPr>
              <a:spLocks noChangeArrowheads="1"/>
            </p:cNvSpPr>
            <p:nvPr/>
          </p:nvSpPr>
          <p:spPr bwMode="auto">
            <a:xfrm>
              <a:off x="4242" y="2813"/>
              <a:ext cx="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GB" dirty="0"/>
            </a:p>
          </p:txBody>
        </p:sp>
        <p:sp>
          <p:nvSpPr>
            <p:cNvPr id="46112" name="Rectangle 32"/>
            <p:cNvSpPr>
              <a:spLocks noChangeArrowheads="1"/>
            </p:cNvSpPr>
            <p:nvPr/>
          </p:nvSpPr>
          <p:spPr bwMode="auto">
            <a:xfrm>
              <a:off x="4098" y="2885"/>
              <a:ext cx="7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dirty="0">
                  <a:solidFill>
                    <a:srgbClr val="000000"/>
                  </a:solidFill>
                  <a:latin typeface="Geneva" charset="0"/>
                </a:rPr>
                <a:t>B</a:t>
              </a:r>
              <a:endParaRPr lang="en-GB" dirty="0"/>
            </a:p>
          </p:txBody>
        </p:sp>
      </p:grpSp>
      <p:grpSp>
        <p:nvGrpSpPr>
          <p:cNvPr id="46113" name="Group 33"/>
          <p:cNvGrpSpPr>
            <a:grpSpLocks/>
          </p:cNvGrpSpPr>
          <p:nvPr/>
        </p:nvGrpSpPr>
        <p:grpSpPr bwMode="auto">
          <a:xfrm>
            <a:off x="4181475" y="4135438"/>
            <a:ext cx="12700" cy="939800"/>
            <a:chOff x="2634" y="2605"/>
            <a:chExt cx="8" cy="592"/>
          </a:xfrm>
        </p:grpSpPr>
        <p:sp>
          <p:nvSpPr>
            <p:cNvPr id="46114" name="Rectangle 34"/>
            <p:cNvSpPr>
              <a:spLocks noChangeArrowheads="1"/>
            </p:cNvSpPr>
            <p:nvPr/>
          </p:nvSpPr>
          <p:spPr bwMode="auto">
            <a:xfrm>
              <a:off x="2634" y="317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5" name="Rectangle 35"/>
            <p:cNvSpPr>
              <a:spLocks noChangeArrowheads="1"/>
            </p:cNvSpPr>
            <p:nvPr/>
          </p:nvSpPr>
          <p:spPr bwMode="auto">
            <a:xfrm>
              <a:off x="2634" y="312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6" name="Rectangle 36"/>
            <p:cNvSpPr>
              <a:spLocks noChangeArrowheads="1"/>
            </p:cNvSpPr>
            <p:nvPr/>
          </p:nvSpPr>
          <p:spPr bwMode="auto">
            <a:xfrm>
              <a:off x="2634" y="307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7" name="Rectangle 37"/>
            <p:cNvSpPr>
              <a:spLocks noChangeArrowheads="1"/>
            </p:cNvSpPr>
            <p:nvPr/>
          </p:nvSpPr>
          <p:spPr bwMode="auto">
            <a:xfrm>
              <a:off x="2634" y="302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8" name="Rectangle 38"/>
            <p:cNvSpPr>
              <a:spLocks noChangeArrowheads="1"/>
            </p:cNvSpPr>
            <p:nvPr/>
          </p:nvSpPr>
          <p:spPr bwMode="auto">
            <a:xfrm>
              <a:off x="2634" y="298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9" name="Rectangle 39"/>
            <p:cNvSpPr>
              <a:spLocks noChangeArrowheads="1"/>
            </p:cNvSpPr>
            <p:nvPr/>
          </p:nvSpPr>
          <p:spPr bwMode="auto">
            <a:xfrm>
              <a:off x="2634" y="293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0" name="Rectangle 40"/>
            <p:cNvSpPr>
              <a:spLocks noChangeArrowheads="1"/>
            </p:cNvSpPr>
            <p:nvPr/>
          </p:nvSpPr>
          <p:spPr bwMode="auto">
            <a:xfrm>
              <a:off x="2634" y="288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1" name="Rectangle 41"/>
            <p:cNvSpPr>
              <a:spLocks noChangeArrowheads="1"/>
            </p:cNvSpPr>
            <p:nvPr/>
          </p:nvSpPr>
          <p:spPr bwMode="auto">
            <a:xfrm>
              <a:off x="2634" y="283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2" name="Rectangle 42"/>
            <p:cNvSpPr>
              <a:spLocks noChangeArrowheads="1"/>
            </p:cNvSpPr>
            <p:nvPr/>
          </p:nvSpPr>
          <p:spPr bwMode="auto">
            <a:xfrm>
              <a:off x="2634" y="278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3" name="Rectangle 43"/>
            <p:cNvSpPr>
              <a:spLocks noChangeArrowheads="1"/>
            </p:cNvSpPr>
            <p:nvPr/>
          </p:nvSpPr>
          <p:spPr bwMode="auto">
            <a:xfrm>
              <a:off x="2634" y="274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4" name="Rectangle 44"/>
            <p:cNvSpPr>
              <a:spLocks noChangeArrowheads="1"/>
            </p:cNvSpPr>
            <p:nvPr/>
          </p:nvSpPr>
          <p:spPr bwMode="auto">
            <a:xfrm>
              <a:off x="2634" y="269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Rectangle 45"/>
            <p:cNvSpPr>
              <a:spLocks noChangeArrowheads="1"/>
            </p:cNvSpPr>
            <p:nvPr/>
          </p:nvSpPr>
          <p:spPr bwMode="auto">
            <a:xfrm>
              <a:off x="2634" y="264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6" name="Rectangle 46"/>
            <p:cNvSpPr>
              <a:spLocks noChangeArrowheads="1"/>
            </p:cNvSpPr>
            <p:nvPr/>
          </p:nvSpPr>
          <p:spPr bwMode="auto">
            <a:xfrm>
              <a:off x="2634" y="2605"/>
              <a:ext cx="8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2568575" y="2649538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sp>
        <p:nvSpPr>
          <p:cNvPr id="46128" name="Rectangle 48"/>
          <p:cNvSpPr>
            <a:spLocks noChangeArrowheads="1"/>
          </p:cNvSpPr>
          <p:nvPr/>
        </p:nvSpPr>
        <p:spPr bwMode="auto">
          <a:xfrm>
            <a:off x="6416675" y="1633538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grpSp>
        <p:nvGrpSpPr>
          <p:cNvPr id="46129" name="Group 49"/>
          <p:cNvGrpSpPr>
            <a:grpSpLocks/>
          </p:cNvGrpSpPr>
          <p:nvPr/>
        </p:nvGrpSpPr>
        <p:grpSpPr bwMode="auto">
          <a:xfrm>
            <a:off x="3025775" y="4122738"/>
            <a:ext cx="1155700" cy="12700"/>
            <a:chOff x="1906" y="2597"/>
            <a:chExt cx="728" cy="8"/>
          </a:xfrm>
        </p:grpSpPr>
        <p:sp>
          <p:nvSpPr>
            <p:cNvPr id="46130" name="Rectangle 50"/>
            <p:cNvSpPr>
              <a:spLocks noChangeArrowheads="1"/>
            </p:cNvSpPr>
            <p:nvPr/>
          </p:nvSpPr>
          <p:spPr bwMode="auto">
            <a:xfrm>
              <a:off x="261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1" name="Rectangle 51"/>
            <p:cNvSpPr>
              <a:spLocks noChangeArrowheads="1"/>
            </p:cNvSpPr>
            <p:nvPr/>
          </p:nvSpPr>
          <p:spPr bwMode="auto">
            <a:xfrm>
              <a:off x="256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2" name="Rectangle 52"/>
            <p:cNvSpPr>
              <a:spLocks noChangeArrowheads="1"/>
            </p:cNvSpPr>
            <p:nvPr/>
          </p:nvSpPr>
          <p:spPr bwMode="auto">
            <a:xfrm>
              <a:off x="251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3" name="Rectangle 53"/>
            <p:cNvSpPr>
              <a:spLocks noChangeArrowheads="1"/>
            </p:cNvSpPr>
            <p:nvPr/>
          </p:nvSpPr>
          <p:spPr bwMode="auto">
            <a:xfrm>
              <a:off x="246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4" name="Rectangle 54"/>
            <p:cNvSpPr>
              <a:spLocks noChangeArrowheads="1"/>
            </p:cNvSpPr>
            <p:nvPr/>
          </p:nvSpPr>
          <p:spPr bwMode="auto">
            <a:xfrm>
              <a:off x="241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5" name="Rectangle 55"/>
            <p:cNvSpPr>
              <a:spLocks noChangeArrowheads="1"/>
            </p:cNvSpPr>
            <p:nvPr/>
          </p:nvSpPr>
          <p:spPr bwMode="auto">
            <a:xfrm>
              <a:off x="237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6" name="Rectangle 56"/>
            <p:cNvSpPr>
              <a:spLocks noChangeArrowheads="1"/>
            </p:cNvSpPr>
            <p:nvPr/>
          </p:nvSpPr>
          <p:spPr bwMode="auto">
            <a:xfrm>
              <a:off x="232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7" name="Rectangle 57"/>
            <p:cNvSpPr>
              <a:spLocks noChangeArrowheads="1"/>
            </p:cNvSpPr>
            <p:nvPr/>
          </p:nvSpPr>
          <p:spPr bwMode="auto">
            <a:xfrm>
              <a:off x="227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8" name="Rectangle 58"/>
            <p:cNvSpPr>
              <a:spLocks noChangeArrowheads="1"/>
            </p:cNvSpPr>
            <p:nvPr/>
          </p:nvSpPr>
          <p:spPr bwMode="auto">
            <a:xfrm>
              <a:off x="222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9" name="Rectangle 59"/>
            <p:cNvSpPr>
              <a:spLocks noChangeArrowheads="1"/>
            </p:cNvSpPr>
            <p:nvPr/>
          </p:nvSpPr>
          <p:spPr bwMode="auto">
            <a:xfrm>
              <a:off x="217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0" name="Rectangle 60"/>
            <p:cNvSpPr>
              <a:spLocks noChangeArrowheads="1"/>
            </p:cNvSpPr>
            <p:nvPr/>
          </p:nvSpPr>
          <p:spPr bwMode="auto">
            <a:xfrm>
              <a:off x="213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1" name="Rectangle 61"/>
            <p:cNvSpPr>
              <a:spLocks noChangeArrowheads="1"/>
            </p:cNvSpPr>
            <p:nvPr/>
          </p:nvSpPr>
          <p:spPr bwMode="auto">
            <a:xfrm>
              <a:off x="208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2" name="Rectangle 62"/>
            <p:cNvSpPr>
              <a:spLocks noChangeArrowheads="1"/>
            </p:cNvSpPr>
            <p:nvPr/>
          </p:nvSpPr>
          <p:spPr bwMode="auto">
            <a:xfrm>
              <a:off x="203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3" name="Rectangle 63"/>
            <p:cNvSpPr>
              <a:spLocks noChangeArrowheads="1"/>
            </p:cNvSpPr>
            <p:nvPr/>
          </p:nvSpPr>
          <p:spPr bwMode="auto">
            <a:xfrm>
              <a:off x="198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4" name="Rectangle 64"/>
            <p:cNvSpPr>
              <a:spLocks noChangeArrowheads="1"/>
            </p:cNvSpPr>
            <p:nvPr/>
          </p:nvSpPr>
          <p:spPr bwMode="auto">
            <a:xfrm>
              <a:off x="193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5" name="Rectangle 65"/>
            <p:cNvSpPr>
              <a:spLocks noChangeArrowheads="1"/>
            </p:cNvSpPr>
            <p:nvPr/>
          </p:nvSpPr>
          <p:spPr bwMode="auto">
            <a:xfrm>
              <a:off x="1906" y="2597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46" name="Rectangle 66"/>
          <p:cNvSpPr>
            <a:spLocks noChangeArrowheads="1"/>
          </p:cNvSpPr>
          <p:nvPr/>
        </p:nvSpPr>
        <p:spPr bwMode="auto">
          <a:xfrm>
            <a:off x="2479675" y="4071938"/>
            <a:ext cx="481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G{x}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6165304"/>
            <a:ext cx="5029200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9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620688"/>
            <a:ext cx="891351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8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F:\Teaching\Part.II\C9\a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6295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97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F:\Teaching\Part.II\C9\a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20065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F:\Teaching\Part.II\C9\a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267200"/>
            <a:ext cx="5334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4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30" descr="F:\Teaching\Part.II\C9\a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68642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031" descr="F:\Teaching\Part.II\C9\a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76738"/>
            <a:ext cx="640080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6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F:\Teaching\Part.II\C9\a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1905000"/>
            <a:ext cx="281463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12" descr="F:\Teaching\Part.II\C9\a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3" descr="F:\Teaching\Part.II\C9\a1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25800"/>
            <a:ext cx="40386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71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F:\Teaching\Part.II\C9\a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04800"/>
            <a:ext cx="897255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5" descr="F:\Teaching\Part.II\C9\a1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90775"/>
            <a:ext cx="53530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16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:\Teaching\Part.II\C9\a9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r="15201" b="24399"/>
          <a:stretch/>
        </p:blipFill>
        <p:spPr bwMode="auto">
          <a:xfrm>
            <a:off x="0" y="0"/>
            <a:ext cx="3187018" cy="175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742" y="1294536"/>
            <a:ext cx="5950342" cy="556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2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71" y="260647"/>
            <a:ext cx="8079877" cy="63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8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7912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0355" name="Picture 3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14975"/>
            <a:ext cx="1295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4" descr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46713"/>
            <a:ext cx="1524000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 descr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600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6" descr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2590800"/>
            <a:ext cx="16097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7" descr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114800"/>
            <a:ext cx="159861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603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F:\Teaching\Part.II\C9\a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8763"/>
            <a:ext cx="6858000" cy="62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09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:\Teaching\Part.II\C9\a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a.jpg                                                          00026851Macintosh HD                   B746BDFA: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9"/>
          <a:stretch/>
        </p:blipFill>
        <p:spPr bwMode="auto">
          <a:xfrm>
            <a:off x="914399" y="2988508"/>
            <a:ext cx="5061497" cy="33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65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Line 4"/>
          <p:cNvSpPr>
            <a:spLocks noChangeShapeType="1"/>
          </p:cNvSpPr>
          <p:nvPr/>
        </p:nvSpPr>
        <p:spPr bwMode="auto">
          <a:xfrm flipH="1" flipV="1">
            <a:off x="-3678238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" name="Line 5"/>
          <p:cNvSpPr>
            <a:spLocks noChangeShapeType="1"/>
          </p:cNvSpPr>
          <p:nvPr/>
        </p:nvSpPr>
        <p:spPr bwMode="auto">
          <a:xfrm flipH="1" flipV="1">
            <a:off x="-3678238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1047750" y="565150"/>
            <a:ext cx="4225925" cy="3830638"/>
          </a:xfrm>
          <a:prstGeom prst="rect">
            <a:avLst/>
          </a:prstGeom>
          <a:noFill/>
          <a:ln w="206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10"/>
          <p:cNvSpPr>
            <a:spLocks/>
          </p:cNvSpPr>
          <p:nvPr/>
        </p:nvSpPr>
        <p:spPr bwMode="auto">
          <a:xfrm>
            <a:off x="1068388" y="1211263"/>
            <a:ext cx="3808412" cy="3163887"/>
          </a:xfrm>
          <a:custGeom>
            <a:avLst/>
            <a:gdLst>
              <a:gd name="T0" fmla="*/ 41275 w 2399"/>
              <a:gd name="T1" fmla="*/ 0 h 1993"/>
              <a:gd name="T2" fmla="*/ 146050 w 2399"/>
              <a:gd name="T3" fmla="*/ 41275 h 1993"/>
              <a:gd name="T4" fmla="*/ 269875 w 2399"/>
              <a:gd name="T5" fmla="*/ 104775 h 1993"/>
              <a:gd name="T6" fmla="*/ 415925 w 2399"/>
              <a:gd name="T7" fmla="*/ 187325 h 1993"/>
              <a:gd name="T8" fmla="*/ 561975 w 2399"/>
              <a:gd name="T9" fmla="*/ 269875 h 1993"/>
              <a:gd name="T10" fmla="*/ 644525 w 2399"/>
              <a:gd name="T11" fmla="*/ 333375 h 1993"/>
              <a:gd name="T12" fmla="*/ 728662 w 2399"/>
              <a:gd name="T13" fmla="*/ 395287 h 1993"/>
              <a:gd name="T14" fmla="*/ 811212 w 2399"/>
              <a:gd name="T15" fmla="*/ 436562 h 1993"/>
              <a:gd name="T16" fmla="*/ 895350 w 2399"/>
              <a:gd name="T17" fmla="*/ 500062 h 1993"/>
              <a:gd name="T18" fmla="*/ 977900 w 2399"/>
              <a:gd name="T19" fmla="*/ 561975 h 1993"/>
              <a:gd name="T20" fmla="*/ 1082675 w 2399"/>
              <a:gd name="T21" fmla="*/ 646112 h 1993"/>
              <a:gd name="T22" fmla="*/ 1165225 w 2399"/>
              <a:gd name="T23" fmla="*/ 708025 h 1993"/>
              <a:gd name="T24" fmla="*/ 1270000 w 2399"/>
              <a:gd name="T25" fmla="*/ 790575 h 1993"/>
              <a:gd name="T26" fmla="*/ 1373187 w 2399"/>
              <a:gd name="T27" fmla="*/ 854075 h 1993"/>
              <a:gd name="T28" fmla="*/ 1457325 w 2399"/>
              <a:gd name="T29" fmla="*/ 936625 h 1993"/>
              <a:gd name="T30" fmla="*/ 1560512 w 2399"/>
              <a:gd name="T31" fmla="*/ 1020762 h 1993"/>
              <a:gd name="T32" fmla="*/ 1665287 w 2399"/>
              <a:gd name="T33" fmla="*/ 1082675 h 1993"/>
              <a:gd name="T34" fmla="*/ 1768475 w 2399"/>
              <a:gd name="T35" fmla="*/ 1165225 h 1993"/>
              <a:gd name="T36" fmla="*/ 1852612 w 2399"/>
              <a:gd name="T37" fmla="*/ 1249362 h 1993"/>
              <a:gd name="T38" fmla="*/ 1955800 w 2399"/>
              <a:gd name="T39" fmla="*/ 1331912 h 1993"/>
              <a:gd name="T40" fmla="*/ 2060575 w 2399"/>
              <a:gd name="T41" fmla="*/ 1416050 h 1993"/>
              <a:gd name="T42" fmla="*/ 2165350 w 2399"/>
              <a:gd name="T43" fmla="*/ 1519237 h 1993"/>
              <a:gd name="T44" fmla="*/ 2247900 w 2399"/>
              <a:gd name="T45" fmla="*/ 1603375 h 1993"/>
              <a:gd name="T46" fmla="*/ 2352675 w 2399"/>
              <a:gd name="T47" fmla="*/ 1685925 h 1993"/>
              <a:gd name="T48" fmla="*/ 2455862 w 2399"/>
              <a:gd name="T49" fmla="*/ 1770062 h 1993"/>
              <a:gd name="T50" fmla="*/ 2540000 w 2399"/>
              <a:gd name="T51" fmla="*/ 1852612 h 1993"/>
              <a:gd name="T52" fmla="*/ 2643187 w 2399"/>
              <a:gd name="T53" fmla="*/ 1936750 h 1993"/>
              <a:gd name="T54" fmla="*/ 2727325 w 2399"/>
              <a:gd name="T55" fmla="*/ 2019300 h 1993"/>
              <a:gd name="T56" fmla="*/ 2830512 w 2399"/>
              <a:gd name="T57" fmla="*/ 2101850 h 1993"/>
              <a:gd name="T58" fmla="*/ 2914650 w 2399"/>
              <a:gd name="T59" fmla="*/ 2185987 h 1993"/>
              <a:gd name="T60" fmla="*/ 2997200 w 2399"/>
              <a:gd name="T61" fmla="*/ 2268537 h 1993"/>
              <a:gd name="T62" fmla="*/ 3081337 w 2399"/>
              <a:gd name="T63" fmla="*/ 2352675 h 1993"/>
              <a:gd name="T64" fmla="*/ 3246437 w 2399"/>
              <a:gd name="T65" fmla="*/ 2519362 h 1993"/>
              <a:gd name="T66" fmla="*/ 3392487 w 2399"/>
              <a:gd name="T67" fmla="*/ 2665412 h 1993"/>
              <a:gd name="T68" fmla="*/ 3517900 w 2399"/>
              <a:gd name="T69" fmla="*/ 2809875 h 1993"/>
              <a:gd name="T70" fmla="*/ 3643312 w 2399"/>
              <a:gd name="T71" fmla="*/ 2935287 h 1993"/>
              <a:gd name="T72" fmla="*/ 3725862 w 2399"/>
              <a:gd name="T73" fmla="*/ 3060700 h 1993"/>
              <a:gd name="T74" fmla="*/ 3808412 w 2399"/>
              <a:gd name="T75" fmla="*/ 3163887 h 19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399" h="1993">
                <a:moveTo>
                  <a:pt x="0" y="0"/>
                </a:moveTo>
                <a:lnTo>
                  <a:pt x="26" y="0"/>
                </a:lnTo>
                <a:lnTo>
                  <a:pt x="52" y="13"/>
                </a:lnTo>
                <a:lnTo>
                  <a:pt x="92" y="26"/>
                </a:lnTo>
                <a:lnTo>
                  <a:pt x="131" y="52"/>
                </a:lnTo>
                <a:lnTo>
                  <a:pt x="170" y="66"/>
                </a:lnTo>
                <a:lnTo>
                  <a:pt x="210" y="92"/>
                </a:lnTo>
                <a:lnTo>
                  <a:pt x="262" y="118"/>
                </a:lnTo>
                <a:lnTo>
                  <a:pt x="302" y="144"/>
                </a:lnTo>
                <a:lnTo>
                  <a:pt x="354" y="170"/>
                </a:lnTo>
                <a:lnTo>
                  <a:pt x="380" y="197"/>
                </a:lnTo>
                <a:lnTo>
                  <a:pt x="406" y="210"/>
                </a:lnTo>
                <a:lnTo>
                  <a:pt x="433" y="223"/>
                </a:lnTo>
                <a:lnTo>
                  <a:pt x="459" y="249"/>
                </a:lnTo>
                <a:lnTo>
                  <a:pt x="485" y="262"/>
                </a:lnTo>
                <a:lnTo>
                  <a:pt x="511" y="275"/>
                </a:lnTo>
                <a:lnTo>
                  <a:pt x="538" y="302"/>
                </a:lnTo>
                <a:lnTo>
                  <a:pt x="564" y="315"/>
                </a:lnTo>
                <a:lnTo>
                  <a:pt x="590" y="341"/>
                </a:lnTo>
                <a:lnTo>
                  <a:pt x="616" y="354"/>
                </a:lnTo>
                <a:lnTo>
                  <a:pt x="656" y="380"/>
                </a:lnTo>
                <a:lnTo>
                  <a:pt x="682" y="407"/>
                </a:lnTo>
                <a:lnTo>
                  <a:pt x="708" y="420"/>
                </a:lnTo>
                <a:lnTo>
                  <a:pt x="734" y="446"/>
                </a:lnTo>
                <a:lnTo>
                  <a:pt x="774" y="472"/>
                </a:lnTo>
                <a:lnTo>
                  <a:pt x="800" y="498"/>
                </a:lnTo>
                <a:lnTo>
                  <a:pt x="826" y="511"/>
                </a:lnTo>
                <a:lnTo>
                  <a:pt x="865" y="538"/>
                </a:lnTo>
                <a:lnTo>
                  <a:pt x="892" y="564"/>
                </a:lnTo>
                <a:lnTo>
                  <a:pt x="918" y="590"/>
                </a:lnTo>
                <a:lnTo>
                  <a:pt x="957" y="616"/>
                </a:lnTo>
                <a:lnTo>
                  <a:pt x="983" y="643"/>
                </a:lnTo>
                <a:lnTo>
                  <a:pt x="1010" y="669"/>
                </a:lnTo>
                <a:lnTo>
                  <a:pt x="1049" y="682"/>
                </a:lnTo>
                <a:lnTo>
                  <a:pt x="1075" y="708"/>
                </a:lnTo>
                <a:lnTo>
                  <a:pt x="1114" y="734"/>
                </a:lnTo>
                <a:lnTo>
                  <a:pt x="1141" y="761"/>
                </a:lnTo>
                <a:lnTo>
                  <a:pt x="1167" y="787"/>
                </a:lnTo>
                <a:lnTo>
                  <a:pt x="1206" y="813"/>
                </a:lnTo>
                <a:lnTo>
                  <a:pt x="1232" y="839"/>
                </a:lnTo>
                <a:lnTo>
                  <a:pt x="1272" y="865"/>
                </a:lnTo>
                <a:lnTo>
                  <a:pt x="1298" y="892"/>
                </a:lnTo>
                <a:lnTo>
                  <a:pt x="1324" y="918"/>
                </a:lnTo>
                <a:lnTo>
                  <a:pt x="1364" y="957"/>
                </a:lnTo>
                <a:lnTo>
                  <a:pt x="1390" y="983"/>
                </a:lnTo>
                <a:lnTo>
                  <a:pt x="1416" y="1010"/>
                </a:lnTo>
                <a:lnTo>
                  <a:pt x="1455" y="1036"/>
                </a:lnTo>
                <a:lnTo>
                  <a:pt x="1482" y="1062"/>
                </a:lnTo>
                <a:lnTo>
                  <a:pt x="1508" y="1088"/>
                </a:lnTo>
                <a:lnTo>
                  <a:pt x="1547" y="1115"/>
                </a:lnTo>
                <a:lnTo>
                  <a:pt x="1573" y="1141"/>
                </a:lnTo>
                <a:lnTo>
                  <a:pt x="1600" y="1167"/>
                </a:lnTo>
                <a:lnTo>
                  <a:pt x="1639" y="1193"/>
                </a:lnTo>
                <a:lnTo>
                  <a:pt x="1665" y="1220"/>
                </a:lnTo>
                <a:lnTo>
                  <a:pt x="1691" y="1246"/>
                </a:lnTo>
                <a:lnTo>
                  <a:pt x="1718" y="1272"/>
                </a:lnTo>
                <a:lnTo>
                  <a:pt x="1757" y="1298"/>
                </a:lnTo>
                <a:lnTo>
                  <a:pt x="1783" y="1324"/>
                </a:lnTo>
                <a:lnTo>
                  <a:pt x="1809" y="1351"/>
                </a:lnTo>
                <a:lnTo>
                  <a:pt x="1836" y="1377"/>
                </a:lnTo>
                <a:lnTo>
                  <a:pt x="1862" y="1403"/>
                </a:lnTo>
                <a:lnTo>
                  <a:pt x="1888" y="1429"/>
                </a:lnTo>
                <a:lnTo>
                  <a:pt x="1914" y="1456"/>
                </a:lnTo>
                <a:lnTo>
                  <a:pt x="1941" y="1482"/>
                </a:lnTo>
                <a:lnTo>
                  <a:pt x="1993" y="1534"/>
                </a:lnTo>
                <a:lnTo>
                  <a:pt x="2045" y="1587"/>
                </a:lnTo>
                <a:lnTo>
                  <a:pt x="2085" y="1626"/>
                </a:lnTo>
                <a:lnTo>
                  <a:pt x="2137" y="1679"/>
                </a:lnTo>
                <a:lnTo>
                  <a:pt x="2177" y="1731"/>
                </a:lnTo>
                <a:lnTo>
                  <a:pt x="2216" y="1770"/>
                </a:lnTo>
                <a:lnTo>
                  <a:pt x="2255" y="1810"/>
                </a:lnTo>
                <a:lnTo>
                  <a:pt x="2295" y="1849"/>
                </a:lnTo>
                <a:lnTo>
                  <a:pt x="2321" y="1888"/>
                </a:lnTo>
                <a:lnTo>
                  <a:pt x="2347" y="1928"/>
                </a:lnTo>
                <a:lnTo>
                  <a:pt x="2373" y="1967"/>
                </a:lnTo>
                <a:lnTo>
                  <a:pt x="2399" y="199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Freeform 11"/>
          <p:cNvSpPr>
            <a:spLocks/>
          </p:cNvSpPr>
          <p:nvPr/>
        </p:nvSpPr>
        <p:spPr bwMode="auto">
          <a:xfrm>
            <a:off x="1047750" y="2085975"/>
            <a:ext cx="936625" cy="2289175"/>
          </a:xfrm>
          <a:custGeom>
            <a:avLst/>
            <a:gdLst>
              <a:gd name="T0" fmla="*/ 0 w 590"/>
              <a:gd name="T1" fmla="*/ 0 h 1442"/>
              <a:gd name="T2" fmla="*/ 20638 w 590"/>
              <a:gd name="T3" fmla="*/ 41275 h 1442"/>
              <a:gd name="T4" fmla="*/ 41275 w 590"/>
              <a:gd name="T5" fmla="*/ 82550 h 1442"/>
              <a:gd name="T6" fmla="*/ 61913 w 590"/>
              <a:gd name="T7" fmla="*/ 146050 h 1442"/>
              <a:gd name="T8" fmla="*/ 103188 w 590"/>
              <a:gd name="T9" fmla="*/ 187325 h 1442"/>
              <a:gd name="T10" fmla="*/ 123825 w 590"/>
              <a:gd name="T11" fmla="*/ 228600 h 1442"/>
              <a:gd name="T12" fmla="*/ 146050 w 590"/>
              <a:gd name="T13" fmla="*/ 269875 h 1442"/>
              <a:gd name="T14" fmla="*/ 166688 w 590"/>
              <a:gd name="T15" fmla="*/ 311150 h 1442"/>
              <a:gd name="T16" fmla="*/ 187325 w 590"/>
              <a:gd name="T17" fmla="*/ 354013 h 1442"/>
              <a:gd name="T18" fmla="*/ 207963 w 590"/>
              <a:gd name="T19" fmla="*/ 415925 h 1442"/>
              <a:gd name="T20" fmla="*/ 228600 w 590"/>
              <a:gd name="T21" fmla="*/ 457200 h 1442"/>
              <a:gd name="T22" fmla="*/ 249238 w 590"/>
              <a:gd name="T23" fmla="*/ 498475 h 1442"/>
              <a:gd name="T24" fmla="*/ 290513 w 590"/>
              <a:gd name="T25" fmla="*/ 541338 h 1442"/>
              <a:gd name="T26" fmla="*/ 312738 w 590"/>
              <a:gd name="T27" fmla="*/ 582613 h 1442"/>
              <a:gd name="T28" fmla="*/ 333375 w 590"/>
              <a:gd name="T29" fmla="*/ 644525 h 1442"/>
              <a:gd name="T30" fmla="*/ 354013 w 590"/>
              <a:gd name="T31" fmla="*/ 685800 h 1442"/>
              <a:gd name="T32" fmla="*/ 374650 w 590"/>
              <a:gd name="T33" fmla="*/ 728663 h 1442"/>
              <a:gd name="T34" fmla="*/ 395288 w 590"/>
              <a:gd name="T35" fmla="*/ 769938 h 1442"/>
              <a:gd name="T36" fmla="*/ 415925 w 590"/>
              <a:gd name="T37" fmla="*/ 831850 h 1442"/>
              <a:gd name="T38" fmla="*/ 436563 w 590"/>
              <a:gd name="T39" fmla="*/ 874713 h 1442"/>
              <a:gd name="T40" fmla="*/ 457200 w 590"/>
              <a:gd name="T41" fmla="*/ 915988 h 1442"/>
              <a:gd name="T42" fmla="*/ 477838 w 590"/>
              <a:gd name="T43" fmla="*/ 957263 h 1442"/>
              <a:gd name="T44" fmla="*/ 500063 w 590"/>
              <a:gd name="T45" fmla="*/ 1019175 h 1442"/>
              <a:gd name="T46" fmla="*/ 520700 w 590"/>
              <a:gd name="T47" fmla="*/ 1062038 h 1442"/>
              <a:gd name="T48" fmla="*/ 541338 w 590"/>
              <a:gd name="T49" fmla="*/ 1103313 h 1442"/>
              <a:gd name="T50" fmla="*/ 561975 w 590"/>
              <a:gd name="T51" fmla="*/ 1144588 h 1442"/>
              <a:gd name="T52" fmla="*/ 582613 w 590"/>
              <a:gd name="T53" fmla="*/ 1206500 h 1442"/>
              <a:gd name="T54" fmla="*/ 603250 w 590"/>
              <a:gd name="T55" fmla="*/ 1249363 h 1442"/>
              <a:gd name="T56" fmla="*/ 623888 w 590"/>
              <a:gd name="T57" fmla="*/ 1290638 h 1442"/>
              <a:gd name="T58" fmla="*/ 644525 w 590"/>
              <a:gd name="T59" fmla="*/ 1352550 h 1442"/>
              <a:gd name="T60" fmla="*/ 665163 w 590"/>
              <a:gd name="T61" fmla="*/ 1393825 h 1442"/>
              <a:gd name="T62" fmla="*/ 687388 w 590"/>
              <a:gd name="T63" fmla="*/ 1436688 h 1442"/>
              <a:gd name="T64" fmla="*/ 708025 w 590"/>
              <a:gd name="T65" fmla="*/ 1498600 h 1442"/>
              <a:gd name="T66" fmla="*/ 728663 w 590"/>
              <a:gd name="T67" fmla="*/ 1539875 h 1442"/>
              <a:gd name="T68" fmla="*/ 749300 w 590"/>
              <a:gd name="T69" fmla="*/ 1581150 h 1442"/>
              <a:gd name="T70" fmla="*/ 749300 w 590"/>
              <a:gd name="T71" fmla="*/ 1644650 h 1442"/>
              <a:gd name="T72" fmla="*/ 769938 w 590"/>
              <a:gd name="T73" fmla="*/ 1685925 h 1442"/>
              <a:gd name="T74" fmla="*/ 790575 w 590"/>
              <a:gd name="T75" fmla="*/ 1727200 h 1442"/>
              <a:gd name="T76" fmla="*/ 811213 w 590"/>
              <a:gd name="T77" fmla="*/ 1790700 h 1442"/>
              <a:gd name="T78" fmla="*/ 811213 w 590"/>
              <a:gd name="T79" fmla="*/ 1831975 h 1442"/>
              <a:gd name="T80" fmla="*/ 831850 w 590"/>
              <a:gd name="T81" fmla="*/ 1873250 h 1442"/>
              <a:gd name="T82" fmla="*/ 852488 w 590"/>
              <a:gd name="T83" fmla="*/ 1935163 h 1442"/>
              <a:gd name="T84" fmla="*/ 874713 w 590"/>
              <a:gd name="T85" fmla="*/ 1978025 h 1442"/>
              <a:gd name="T86" fmla="*/ 874713 w 590"/>
              <a:gd name="T87" fmla="*/ 2039938 h 1442"/>
              <a:gd name="T88" fmla="*/ 895350 w 590"/>
              <a:gd name="T89" fmla="*/ 2081213 h 1442"/>
              <a:gd name="T90" fmla="*/ 895350 w 590"/>
              <a:gd name="T91" fmla="*/ 2143125 h 1442"/>
              <a:gd name="T92" fmla="*/ 915988 w 590"/>
              <a:gd name="T93" fmla="*/ 2185988 h 1442"/>
              <a:gd name="T94" fmla="*/ 936625 w 590"/>
              <a:gd name="T95" fmla="*/ 2247900 h 1442"/>
              <a:gd name="T96" fmla="*/ 936625 w 590"/>
              <a:gd name="T97" fmla="*/ 2289175 h 144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90" h="1442">
                <a:moveTo>
                  <a:pt x="0" y="0"/>
                </a:moveTo>
                <a:lnTo>
                  <a:pt x="13" y="26"/>
                </a:lnTo>
                <a:lnTo>
                  <a:pt x="26" y="52"/>
                </a:lnTo>
                <a:lnTo>
                  <a:pt x="39" y="92"/>
                </a:lnTo>
                <a:lnTo>
                  <a:pt x="65" y="118"/>
                </a:lnTo>
                <a:lnTo>
                  <a:pt x="78" y="144"/>
                </a:lnTo>
                <a:lnTo>
                  <a:pt x="92" y="170"/>
                </a:lnTo>
                <a:lnTo>
                  <a:pt x="105" y="196"/>
                </a:lnTo>
                <a:lnTo>
                  <a:pt x="118" y="223"/>
                </a:lnTo>
                <a:lnTo>
                  <a:pt x="131" y="262"/>
                </a:lnTo>
                <a:lnTo>
                  <a:pt x="144" y="288"/>
                </a:lnTo>
                <a:lnTo>
                  <a:pt x="157" y="314"/>
                </a:lnTo>
                <a:lnTo>
                  <a:pt x="183" y="341"/>
                </a:lnTo>
                <a:lnTo>
                  <a:pt x="197" y="367"/>
                </a:lnTo>
                <a:lnTo>
                  <a:pt x="210" y="406"/>
                </a:lnTo>
                <a:lnTo>
                  <a:pt x="223" y="432"/>
                </a:lnTo>
                <a:lnTo>
                  <a:pt x="236" y="459"/>
                </a:lnTo>
                <a:lnTo>
                  <a:pt x="249" y="485"/>
                </a:lnTo>
                <a:lnTo>
                  <a:pt x="262" y="524"/>
                </a:lnTo>
                <a:lnTo>
                  <a:pt x="275" y="551"/>
                </a:lnTo>
                <a:lnTo>
                  <a:pt x="288" y="577"/>
                </a:lnTo>
                <a:lnTo>
                  <a:pt x="301" y="603"/>
                </a:lnTo>
                <a:lnTo>
                  <a:pt x="315" y="642"/>
                </a:lnTo>
                <a:lnTo>
                  <a:pt x="328" y="669"/>
                </a:lnTo>
                <a:lnTo>
                  <a:pt x="341" y="695"/>
                </a:lnTo>
                <a:lnTo>
                  <a:pt x="354" y="721"/>
                </a:lnTo>
                <a:lnTo>
                  <a:pt x="367" y="760"/>
                </a:lnTo>
                <a:lnTo>
                  <a:pt x="380" y="787"/>
                </a:lnTo>
                <a:lnTo>
                  <a:pt x="393" y="813"/>
                </a:lnTo>
                <a:lnTo>
                  <a:pt x="406" y="852"/>
                </a:lnTo>
                <a:lnTo>
                  <a:pt x="419" y="878"/>
                </a:lnTo>
                <a:lnTo>
                  <a:pt x="433" y="905"/>
                </a:lnTo>
                <a:lnTo>
                  <a:pt x="446" y="944"/>
                </a:lnTo>
                <a:lnTo>
                  <a:pt x="459" y="970"/>
                </a:lnTo>
                <a:lnTo>
                  <a:pt x="472" y="996"/>
                </a:lnTo>
                <a:lnTo>
                  <a:pt x="472" y="1036"/>
                </a:lnTo>
                <a:lnTo>
                  <a:pt x="485" y="1062"/>
                </a:lnTo>
                <a:lnTo>
                  <a:pt x="498" y="1088"/>
                </a:lnTo>
                <a:lnTo>
                  <a:pt x="511" y="1128"/>
                </a:lnTo>
                <a:lnTo>
                  <a:pt x="511" y="1154"/>
                </a:lnTo>
                <a:lnTo>
                  <a:pt x="524" y="1180"/>
                </a:lnTo>
                <a:lnTo>
                  <a:pt x="537" y="1219"/>
                </a:lnTo>
                <a:lnTo>
                  <a:pt x="551" y="1246"/>
                </a:lnTo>
                <a:lnTo>
                  <a:pt x="551" y="1285"/>
                </a:lnTo>
                <a:lnTo>
                  <a:pt x="564" y="1311"/>
                </a:lnTo>
                <a:lnTo>
                  <a:pt x="564" y="1350"/>
                </a:lnTo>
                <a:lnTo>
                  <a:pt x="577" y="1377"/>
                </a:lnTo>
                <a:lnTo>
                  <a:pt x="590" y="1416"/>
                </a:lnTo>
                <a:lnTo>
                  <a:pt x="590" y="144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3451225" y="4551363"/>
            <a:ext cx="12906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Carbon</a:t>
            </a:r>
            <a:endParaRPr lang="en-GB"/>
          </a:p>
        </p:txBody>
      </p:sp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4835525" y="4729163"/>
            <a:ext cx="541338" cy="166687"/>
            <a:chOff x="3046" y="2979"/>
            <a:chExt cx="341" cy="105"/>
          </a:xfrm>
        </p:grpSpPr>
        <p:sp>
          <p:nvSpPr>
            <p:cNvPr id="8489" name="Freeform 13"/>
            <p:cNvSpPr>
              <a:spLocks/>
            </p:cNvSpPr>
            <p:nvPr/>
          </p:nvSpPr>
          <p:spPr bwMode="auto">
            <a:xfrm>
              <a:off x="3046" y="3032"/>
              <a:ext cx="341" cy="52"/>
            </a:xfrm>
            <a:custGeom>
              <a:avLst/>
              <a:gdLst>
                <a:gd name="T0" fmla="*/ 0 w 341"/>
                <a:gd name="T1" fmla="*/ 0 h 52"/>
                <a:gd name="T2" fmla="*/ 341 w 341"/>
                <a:gd name="T3" fmla="*/ 0 h 52"/>
                <a:gd name="T4" fmla="*/ 210 w 341"/>
                <a:gd name="T5" fmla="*/ 52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1" h="52">
                  <a:moveTo>
                    <a:pt x="0" y="0"/>
                  </a:moveTo>
                  <a:lnTo>
                    <a:pt x="341" y="0"/>
                  </a:lnTo>
                  <a:lnTo>
                    <a:pt x="210" y="52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0" name="Line 14"/>
            <p:cNvSpPr>
              <a:spLocks noChangeShapeType="1"/>
            </p:cNvSpPr>
            <p:nvPr/>
          </p:nvSpPr>
          <p:spPr bwMode="auto">
            <a:xfrm flipH="1" flipV="1">
              <a:off x="3256" y="2979"/>
              <a:ext cx="131" cy="5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0" name="Group 18"/>
          <p:cNvGrpSpPr>
            <a:grpSpLocks/>
          </p:cNvGrpSpPr>
          <p:nvPr/>
        </p:nvGrpSpPr>
        <p:grpSpPr bwMode="auto">
          <a:xfrm>
            <a:off x="444500" y="711200"/>
            <a:ext cx="165100" cy="749300"/>
            <a:chOff x="280" y="448"/>
            <a:chExt cx="104" cy="472"/>
          </a:xfrm>
        </p:grpSpPr>
        <p:sp>
          <p:nvSpPr>
            <p:cNvPr id="8487" name="Freeform 16"/>
            <p:cNvSpPr>
              <a:spLocks/>
            </p:cNvSpPr>
            <p:nvPr/>
          </p:nvSpPr>
          <p:spPr bwMode="auto">
            <a:xfrm>
              <a:off x="332" y="448"/>
              <a:ext cx="52" cy="472"/>
            </a:xfrm>
            <a:custGeom>
              <a:avLst/>
              <a:gdLst>
                <a:gd name="T0" fmla="*/ 0 w 52"/>
                <a:gd name="T1" fmla="*/ 472 h 472"/>
                <a:gd name="T2" fmla="*/ 0 w 52"/>
                <a:gd name="T3" fmla="*/ 0 h 472"/>
                <a:gd name="T4" fmla="*/ 52 w 52"/>
                <a:gd name="T5" fmla="*/ 131 h 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472">
                  <a:moveTo>
                    <a:pt x="0" y="472"/>
                  </a:moveTo>
                  <a:lnTo>
                    <a:pt x="0" y="0"/>
                  </a:lnTo>
                  <a:lnTo>
                    <a:pt x="52" y="131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8" name="Line 17"/>
            <p:cNvSpPr>
              <a:spLocks noChangeShapeType="1"/>
            </p:cNvSpPr>
            <p:nvPr/>
          </p:nvSpPr>
          <p:spPr bwMode="auto">
            <a:xfrm flipH="1">
              <a:off x="280" y="448"/>
              <a:ext cx="52" cy="13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1" name="Rectangle 19"/>
          <p:cNvSpPr>
            <a:spLocks noChangeArrowheads="1"/>
          </p:cNvSpPr>
          <p:nvPr/>
        </p:nvSpPr>
        <p:spPr bwMode="auto">
          <a:xfrm rot="-5400000">
            <a:off x="-491331" y="2480469"/>
            <a:ext cx="203041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Manganese</a:t>
            </a:r>
            <a:endParaRPr lang="en-GB"/>
          </a:p>
        </p:txBody>
      </p:sp>
      <p:sp>
        <p:nvSpPr>
          <p:cNvPr id="8202" name="Line 20"/>
          <p:cNvSpPr>
            <a:spLocks noChangeShapeType="1"/>
          </p:cNvSpPr>
          <p:nvPr/>
        </p:nvSpPr>
        <p:spPr bwMode="auto">
          <a:xfrm flipV="1">
            <a:off x="1338263" y="1481138"/>
            <a:ext cx="271462" cy="1166812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21"/>
          <p:cNvSpPr>
            <a:spLocks noChangeShapeType="1"/>
          </p:cNvSpPr>
          <p:nvPr/>
        </p:nvSpPr>
        <p:spPr bwMode="auto">
          <a:xfrm flipV="1">
            <a:off x="1712913" y="2501900"/>
            <a:ext cx="1228725" cy="977900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32" name="Group 36"/>
          <p:cNvGrpSpPr>
            <a:grpSpLocks/>
          </p:cNvGrpSpPr>
          <p:nvPr/>
        </p:nvGrpSpPr>
        <p:grpSpPr bwMode="auto">
          <a:xfrm>
            <a:off x="1735138" y="3500438"/>
            <a:ext cx="998537" cy="22225"/>
            <a:chOff x="1093" y="2205"/>
            <a:chExt cx="629" cy="14"/>
          </a:xfrm>
        </p:grpSpPr>
        <p:sp>
          <p:nvSpPr>
            <p:cNvPr id="8483" name="Rectangle 32"/>
            <p:cNvSpPr>
              <a:spLocks noChangeArrowheads="1"/>
            </p:cNvSpPr>
            <p:nvPr/>
          </p:nvSpPr>
          <p:spPr bwMode="auto">
            <a:xfrm>
              <a:off x="1093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4" name="Rectangle 33"/>
            <p:cNvSpPr>
              <a:spLocks noChangeArrowheads="1"/>
            </p:cNvSpPr>
            <p:nvPr/>
          </p:nvSpPr>
          <p:spPr bwMode="auto">
            <a:xfrm>
              <a:off x="1289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5" name="Rectangle 34"/>
            <p:cNvSpPr>
              <a:spLocks noChangeArrowheads="1"/>
            </p:cNvSpPr>
            <p:nvPr/>
          </p:nvSpPr>
          <p:spPr bwMode="auto">
            <a:xfrm>
              <a:off x="1486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6" name="Rectangle 35"/>
            <p:cNvSpPr>
              <a:spLocks noChangeArrowheads="1"/>
            </p:cNvSpPr>
            <p:nvPr/>
          </p:nvSpPr>
          <p:spPr bwMode="auto">
            <a:xfrm>
              <a:off x="1683" y="2205"/>
              <a:ext cx="39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5" name="Oval 37"/>
          <p:cNvSpPr>
            <a:spLocks noChangeArrowheads="1"/>
          </p:cNvSpPr>
          <p:nvPr/>
        </p:nvSpPr>
        <p:spPr bwMode="auto">
          <a:xfrm>
            <a:off x="2233613" y="3417888"/>
            <a:ext cx="166687" cy="166687"/>
          </a:xfrm>
          <a:prstGeom prst="ellipse">
            <a:avLst/>
          </a:prstGeom>
          <a:solidFill>
            <a:srgbClr val="FF0000"/>
          </a:solidFill>
          <a:ln w="207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6" name="Rectangle 38"/>
          <p:cNvSpPr>
            <a:spLocks noChangeArrowheads="1"/>
          </p:cNvSpPr>
          <p:nvPr/>
        </p:nvSpPr>
        <p:spPr bwMode="auto">
          <a:xfrm>
            <a:off x="1160463" y="2947988"/>
            <a:ext cx="239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</a:t>
            </a:r>
            <a:endParaRPr lang="en-GB"/>
          </a:p>
        </p:txBody>
      </p:sp>
      <p:sp>
        <p:nvSpPr>
          <p:cNvPr id="8207" name="Rectangle 39"/>
          <p:cNvSpPr>
            <a:spLocks noChangeArrowheads="1"/>
          </p:cNvSpPr>
          <p:nvPr/>
        </p:nvSpPr>
        <p:spPr bwMode="auto">
          <a:xfrm>
            <a:off x="2201863" y="950913"/>
            <a:ext cx="15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g</a:t>
            </a:r>
            <a:endParaRPr lang="en-GB"/>
          </a:p>
        </p:txBody>
      </p:sp>
      <p:sp>
        <p:nvSpPr>
          <p:cNvPr id="8208" name="Rectangle 40"/>
          <p:cNvSpPr>
            <a:spLocks noChangeArrowheads="1"/>
          </p:cNvSpPr>
          <p:nvPr/>
        </p:nvSpPr>
        <p:spPr bwMode="auto">
          <a:xfrm>
            <a:off x="3741738" y="3802063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a+g</a:t>
            </a:r>
            <a:endParaRPr lang="en-GB"/>
          </a:p>
        </p:txBody>
      </p:sp>
      <p:grpSp>
        <p:nvGrpSpPr>
          <p:cNvPr id="4413" name="Group 317"/>
          <p:cNvGrpSpPr>
            <a:grpSpLocks/>
          </p:cNvGrpSpPr>
          <p:nvPr/>
        </p:nvGrpSpPr>
        <p:grpSpPr bwMode="auto">
          <a:xfrm>
            <a:off x="2754313" y="2522538"/>
            <a:ext cx="3892550" cy="1000125"/>
            <a:chOff x="1735" y="1589"/>
            <a:chExt cx="2452" cy="630"/>
          </a:xfrm>
        </p:grpSpPr>
        <p:grpSp>
          <p:nvGrpSpPr>
            <p:cNvPr id="8354" name="Group 100"/>
            <p:cNvGrpSpPr>
              <a:grpSpLocks/>
            </p:cNvGrpSpPr>
            <p:nvPr/>
          </p:nvGrpSpPr>
          <p:grpSpPr bwMode="auto">
            <a:xfrm>
              <a:off x="1879" y="1589"/>
              <a:ext cx="2295" cy="13"/>
              <a:chOff x="1879" y="1589"/>
              <a:chExt cx="2295" cy="13"/>
            </a:xfrm>
          </p:grpSpPr>
          <p:sp>
            <p:nvSpPr>
              <p:cNvPr id="8424" name="Rectangle 41"/>
              <p:cNvSpPr>
                <a:spLocks noChangeArrowheads="1"/>
              </p:cNvSpPr>
              <p:nvPr/>
            </p:nvSpPr>
            <p:spPr bwMode="auto">
              <a:xfrm>
                <a:off x="187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5" name="Rectangle 42"/>
              <p:cNvSpPr>
                <a:spLocks noChangeArrowheads="1"/>
              </p:cNvSpPr>
              <p:nvPr/>
            </p:nvSpPr>
            <p:spPr bwMode="auto">
              <a:xfrm>
                <a:off x="191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6" name="Rectangle 43"/>
              <p:cNvSpPr>
                <a:spLocks noChangeArrowheads="1"/>
              </p:cNvSpPr>
              <p:nvPr/>
            </p:nvSpPr>
            <p:spPr bwMode="auto">
              <a:xfrm>
                <a:off x="195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7" name="Rectangle 44"/>
              <p:cNvSpPr>
                <a:spLocks noChangeArrowheads="1"/>
              </p:cNvSpPr>
              <p:nvPr/>
            </p:nvSpPr>
            <p:spPr bwMode="auto">
              <a:xfrm>
                <a:off x="199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" name="Rectangle 45"/>
              <p:cNvSpPr>
                <a:spLocks noChangeArrowheads="1"/>
              </p:cNvSpPr>
              <p:nvPr/>
            </p:nvSpPr>
            <p:spPr bwMode="auto">
              <a:xfrm>
                <a:off x="203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9" name="Rectangle 46"/>
              <p:cNvSpPr>
                <a:spLocks noChangeArrowheads="1"/>
              </p:cNvSpPr>
              <p:nvPr/>
            </p:nvSpPr>
            <p:spPr bwMode="auto">
              <a:xfrm>
                <a:off x="207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0" name="Rectangle 47"/>
              <p:cNvSpPr>
                <a:spLocks noChangeArrowheads="1"/>
              </p:cNvSpPr>
              <p:nvPr/>
            </p:nvSpPr>
            <p:spPr bwMode="auto">
              <a:xfrm>
                <a:off x="211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1" name="Rectangle 48"/>
              <p:cNvSpPr>
                <a:spLocks noChangeArrowheads="1"/>
              </p:cNvSpPr>
              <p:nvPr/>
            </p:nvSpPr>
            <p:spPr bwMode="auto">
              <a:xfrm>
                <a:off x="215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2" name="Rectangle 49"/>
              <p:cNvSpPr>
                <a:spLocks noChangeArrowheads="1"/>
              </p:cNvSpPr>
              <p:nvPr/>
            </p:nvSpPr>
            <p:spPr bwMode="auto">
              <a:xfrm>
                <a:off x="219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3" name="Rectangle 50"/>
              <p:cNvSpPr>
                <a:spLocks noChangeArrowheads="1"/>
              </p:cNvSpPr>
              <p:nvPr/>
            </p:nvSpPr>
            <p:spPr bwMode="auto">
              <a:xfrm>
                <a:off x="223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4" name="Rectangle 51"/>
              <p:cNvSpPr>
                <a:spLocks noChangeArrowheads="1"/>
              </p:cNvSpPr>
              <p:nvPr/>
            </p:nvSpPr>
            <p:spPr bwMode="auto">
              <a:xfrm>
                <a:off x="227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5" name="Rectangle 52"/>
              <p:cNvSpPr>
                <a:spLocks noChangeArrowheads="1"/>
              </p:cNvSpPr>
              <p:nvPr/>
            </p:nvSpPr>
            <p:spPr bwMode="auto">
              <a:xfrm>
                <a:off x="231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6" name="Rectangle 53"/>
              <p:cNvSpPr>
                <a:spLocks noChangeArrowheads="1"/>
              </p:cNvSpPr>
              <p:nvPr/>
            </p:nvSpPr>
            <p:spPr bwMode="auto">
              <a:xfrm>
                <a:off x="235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7" name="Rectangle 54"/>
              <p:cNvSpPr>
                <a:spLocks noChangeArrowheads="1"/>
              </p:cNvSpPr>
              <p:nvPr/>
            </p:nvSpPr>
            <p:spPr bwMode="auto">
              <a:xfrm>
                <a:off x="239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8" name="Rectangle 55"/>
              <p:cNvSpPr>
                <a:spLocks noChangeArrowheads="1"/>
              </p:cNvSpPr>
              <p:nvPr/>
            </p:nvSpPr>
            <p:spPr bwMode="auto">
              <a:xfrm>
                <a:off x="243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9" name="Rectangle 56"/>
              <p:cNvSpPr>
                <a:spLocks noChangeArrowheads="1"/>
              </p:cNvSpPr>
              <p:nvPr/>
            </p:nvSpPr>
            <p:spPr bwMode="auto">
              <a:xfrm>
                <a:off x="246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0" name="Rectangle 57"/>
              <p:cNvSpPr>
                <a:spLocks noChangeArrowheads="1"/>
              </p:cNvSpPr>
              <p:nvPr/>
            </p:nvSpPr>
            <p:spPr bwMode="auto">
              <a:xfrm>
                <a:off x="250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1" name="Rectangle 58"/>
              <p:cNvSpPr>
                <a:spLocks noChangeArrowheads="1"/>
              </p:cNvSpPr>
              <p:nvPr/>
            </p:nvSpPr>
            <p:spPr bwMode="auto">
              <a:xfrm>
                <a:off x="254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2" name="Rectangle 59"/>
              <p:cNvSpPr>
                <a:spLocks noChangeArrowheads="1"/>
              </p:cNvSpPr>
              <p:nvPr/>
            </p:nvSpPr>
            <p:spPr bwMode="auto">
              <a:xfrm>
                <a:off x="258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3" name="Rectangle 60"/>
              <p:cNvSpPr>
                <a:spLocks noChangeArrowheads="1"/>
              </p:cNvSpPr>
              <p:nvPr/>
            </p:nvSpPr>
            <p:spPr bwMode="auto">
              <a:xfrm>
                <a:off x="262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4" name="Rectangle 61"/>
              <p:cNvSpPr>
                <a:spLocks noChangeArrowheads="1"/>
              </p:cNvSpPr>
              <p:nvPr/>
            </p:nvSpPr>
            <p:spPr bwMode="auto">
              <a:xfrm>
                <a:off x="266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5" name="Rectangle 62"/>
              <p:cNvSpPr>
                <a:spLocks noChangeArrowheads="1"/>
              </p:cNvSpPr>
              <p:nvPr/>
            </p:nvSpPr>
            <p:spPr bwMode="auto">
              <a:xfrm>
                <a:off x="270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6" name="Rectangle 63"/>
              <p:cNvSpPr>
                <a:spLocks noChangeArrowheads="1"/>
              </p:cNvSpPr>
              <p:nvPr/>
            </p:nvSpPr>
            <p:spPr bwMode="auto">
              <a:xfrm>
                <a:off x="274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7" name="Rectangle 64"/>
              <p:cNvSpPr>
                <a:spLocks noChangeArrowheads="1"/>
              </p:cNvSpPr>
              <p:nvPr/>
            </p:nvSpPr>
            <p:spPr bwMode="auto">
              <a:xfrm>
                <a:off x="278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8" name="Rectangle 65"/>
              <p:cNvSpPr>
                <a:spLocks noChangeArrowheads="1"/>
              </p:cNvSpPr>
              <p:nvPr/>
            </p:nvSpPr>
            <p:spPr bwMode="auto">
              <a:xfrm>
                <a:off x="282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9" name="Rectangle 66"/>
              <p:cNvSpPr>
                <a:spLocks noChangeArrowheads="1"/>
              </p:cNvSpPr>
              <p:nvPr/>
            </p:nvSpPr>
            <p:spPr bwMode="auto">
              <a:xfrm>
                <a:off x="286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0" name="Rectangle 67"/>
              <p:cNvSpPr>
                <a:spLocks noChangeArrowheads="1"/>
              </p:cNvSpPr>
              <p:nvPr/>
            </p:nvSpPr>
            <p:spPr bwMode="auto">
              <a:xfrm>
                <a:off x="290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1" name="Rectangle 68"/>
              <p:cNvSpPr>
                <a:spLocks noChangeArrowheads="1"/>
              </p:cNvSpPr>
              <p:nvPr/>
            </p:nvSpPr>
            <p:spPr bwMode="auto">
              <a:xfrm>
                <a:off x="294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2" name="Rectangle 69"/>
              <p:cNvSpPr>
                <a:spLocks noChangeArrowheads="1"/>
              </p:cNvSpPr>
              <p:nvPr/>
            </p:nvSpPr>
            <p:spPr bwMode="auto">
              <a:xfrm>
                <a:off x="298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3" name="Rectangle 70"/>
              <p:cNvSpPr>
                <a:spLocks noChangeArrowheads="1"/>
              </p:cNvSpPr>
              <p:nvPr/>
            </p:nvSpPr>
            <p:spPr bwMode="auto">
              <a:xfrm>
                <a:off x="302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4" name="Rectangle 71"/>
              <p:cNvSpPr>
                <a:spLocks noChangeArrowheads="1"/>
              </p:cNvSpPr>
              <p:nvPr/>
            </p:nvSpPr>
            <p:spPr bwMode="auto">
              <a:xfrm>
                <a:off x="305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5" name="Rectangle 72"/>
              <p:cNvSpPr>
                <a:spLocks noChangeArrowheads="1"/>
              </p:cNvSpPr>
              <p:nvPr/>
            </p:nvSpPr>
            <p:spPr bwMode="auto">
              <a:xfrm>
                <a:off x="309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6" name="Rectangle 73"/>
              <p:cNvSpPr>
                <a:spLocks noChangeArrowheads="1"/>
              </p:cNvSpPr>
              <p:nvPr/>
            </p:nvSpPr>
            <p:spPr bwMode="auto">
              <a:xfrm>
                <a:off x="313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7" name="Rectangle 74"/>
              <p:cNvSpPr>
                <a:spLocks noChangeArrowheads="1"/>
              </p:cNvSpPr>
              <p:nvPr/>
            </p:nvSpPr>
            <p:spPr bwMode="auto">
              <a:xfrm>
                <a:off x="317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8" name="Rectangle 75"/>
              <p:cNvSpPr>
                <a:spLocks noChangeArrowheads="1"/>
              </p:cNvSpPr>
              <p:nvPr/>
            </p:nvSpPr>
            <p:spPr bwMode="auto">
              <a:xfrm>
                <a:off x="321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9" name="Rectangle 76"/>
              <p:cNvSpPr>
                <a:spLocks noChangeArrowheads="1"/>
              </p:cNvSpPr>
              <p:nvPr/>
            </p:nvSpPr>
            <p:spPr bwMode="auto">
              <a:xfrm>
                <a:off x="325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0" name="Rectangle 77"/>
              <p:cNvSpPr>
                <a:spLocks noChangeArrowheads="1"/>
              </p:cNvSpPr>
              <p:nvPr/>
            </p:nvSpPr>
            <p:spPr bwMode="auto">
              <a:xfrm>
                <a:off x="329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1" name="Rectangle 78"/>
              <p:cNvSpPr>
                <a:spLocks noChangeArrowheads="1"/>
              </p:cNvSpPr>
              <p:nvPr/>
            </p:nvSpPr>
            <p:spPr bwMode="auto">
              <a:xfrm>
                <a:off x="333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2" name="Rectangle 79"/>
              <p:cNvSpPr>
                <a:spLocks noChangeArrowheads="1"/>
              </p:cNvSpPr>
              <p:nvPr/>
            </p:nvSpPr>
            <p:spPr bwMode="auto">
              <a:xfrm>
                <a:off x="337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3" name="Rectangle 80"/>
              <p:cNvSpPr>
                <a:spLocks noChangeArrowheads="1"/>
              </p:cNvSpPr>
              <p:nvPr/>
            </p:nvSpPr>
            <p:spPr bwMode="auto">
              <a:xfrm>
                <a:off x="341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4" name="Rectangle 81"/>
              <p:cNvSpPr>
                <a:spLocks noChangeArrowheads="1"/>
              </p:cNvSpPr>
              <p:nvPr/>
            </p:nvSpPr>
            <p:spPr bwMode="auto">
              <a:xfrm>
                <a:off x="345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5" name="Rectangle 82"/>
              <p:cNvSpPr>
                <a:spLocks noChangeArrowheads="1"/>
              </p:cNvSpPr>
              <p:nvPr/>
            </p:nvSpPr>
            <p:spPr bwMode="auto">
              <a:xfrm>
                <a:off x="349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6" name="Rectangle 83"/>
              <p:cNvSpPr>
                <a:spLocks noChangeArrowheads="1"/>
              </p:cNvSpPr>
              <p:nvPr/>
            </p:nvSpPr>
            <p:spPr bwMode="auto">
              <a:xfrm>
                <a:off x="353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7" name="Rectangle 84"/>
              <p:cNvSpPr>
                <a:spLocks noChangeArrowheads="1"/>
              </p:cNvSpPr>
              <p:nvPr/>
            </p:nvSpPr>
            <p:spPr bwMode="auto">
              <a:xfrm>
                <a:off x="357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8" name="Rectangle 85"/>
              <p:cNvSpPr>
                <a:spLocks noChangeArrowheads="1"/>
              </p:cNvSpPr>
              <p:nvPr/>
            </p:nvSpPr>
            <p:spPr bwMode="auto">
              <a:xfrm>
                <a:off x="361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9" name="Rectangle 86"/>
              <p:cNvSpPr>
                <a:spLocks noChangeArrowheads="1"/>
              </p:cNvSpPr>
              <p:nvPr/>
            </p:nvSpPr>
            <p:spPr bwMode="auto">
              <a:xfrm>
                <a:off x="3649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0" name="Rectangle 87"/>
              <p:cNvSpPr>
                <a:spLocks noChangeArrowheads="1"/>
              </p:cNvSpPr>
              <p:nvPr/>
            </p:nvSpPr>
            <p:spPr bwMode="auto">
              <a:xfrm>
                <a:off x="368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1" name="Rectangle 88"/>
              <p:cNvSpPr>
                <a:spLocks noChangeArrowheads="1"/>
              </p:cNvSpPr>
              <p:nvPr/>
            </p:nvSpPr>
            <p:spPr bwMode="auto">
              <a:xfrm>
                <a:off x="372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2" name="Rectangle 89"/>
              <p:cNvSpPr>
                <a:spLocks noChangeArrowheads="1"/>
              </p:cNvSpPr>
              <p:nvPr/>
            </p:nvSpPr>
            <p:spPr bwMode="auto">
              <a:xfrm>
                <a:off x="3767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3" name="Rectangle 90"/>
              <p:cNvSpPr>
                <a:spLocks noChangeArrowheads="1"/>
              </p:cNvSpPr>
              <p:nvPr/>
            </p:nvSpPr>
            <p:spPr bwMode="auto">
              <a:xfrm>
                <a:off x="380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4" name="Rectangle 91"/>
              <p:cNvSpPr>
                <a:spLocks noChangeArrowheads="1"/>
              </p:cNvSpPr>
              <p:nvPr/>
            </p:nvSpPr>
            <p:spPr bwMode="auto">
              <a:xfrm>
                <a:off x="384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5" name="Rectangle 92"/>
              <p:cNvSpPr>
                <a:spLocks noChangeArrowheads="1"/>
              </p:cNvSpPr>
              <p:nvPr/>
            </p:nvSpPr>
            <p:spPr bwMode="auto">
              <a:xfrm>
                <a:off x="3885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6" name="Rectangle 93"/>
              <p:cNvSpPr>
                <a:spLocks noChangeArrowheads="1"/>
              </p:cNvSpPr>
              <p:nvPr/>
            </p:nvSpPr>
            <p:spPr bwMode="auto">
              <a:xfrm>
                <a:off x="392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7" name="Rectangle 94"/>
              <p:cNvSpPr>
                <a:spLocks noChangeArrowheads="1"/>
              </p:cNvSpPr>
              <p:nvPr/>
            </p:nvSpPr>
            <p:spPr bwMode="auto">
              <a:xfrm>
                <a:off x="396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8" name="Rectangle 95"/>
              <p:cNvSpPr>
                <a:spLocks noChangeArrowheads="1"/>
              </p:cNvSpPr>
              <p:nvPr/>
            </p:nvSpPr>
            <p:spPr bwMode="auto">
              <a:xfrm>
                <a:off x="4003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9" name="Rectangle 96"/>
              <p:cNvSpPr>
                <a:spLocks noChangeArrowheads="1"/>
              </p:cNvSpPr>
              <p:nvPr/>
            </p:nvSpPr>
            <p:spPr bwMode="auto">
              <a:xfrm>
                <a:off x="404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0" name="Rectangle 97"/>
              <p:cNvSpPr>
                <a:spLocks noChangeArrowheads="1"/>
              </p:cNvSpPr>
              <p:nvPr/>
            </p:nvSpPr>
            <p:spPr bwMode="auto">
              <a:xfrm>
                <a:off x="408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1" name="Rectangle 98"/>
              <p:cNvSpPr>
                <a:spLocks noChangeArrowheads="1"/>
              </p:cNvSpPr>
              <p:nvPr/>
            </p:nvSpPr>
            <p:spPr bwMode="auto">
              <a:xfrm>
                <a:off x="412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2" name="Rectangle 99"/>
              <p:cNvSpPr>
                <a:spLocks noChangeArrowheads="1"/>
              </p:cNvSpPr>
              <p:nvPr/>
            </p:nvSpPr>
            <p:spPr bwMode="auto">
              <a:xfrm>
                <a:off x="416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55" name="Group 164"/>
            <p:cNvGrpSpPr>
              <a:grpSpLocks/>
            </p:cNvGrpSpPr>
            <p:nvPr/>
          </p:nvGrpSpPr>
          <p:grpSpPr bwMode="auto">
            <a:xfrm>
              <a:off x="1735" y="2205"/>
              <a:ext cx="2452" cy="14"/>
              <a:chOff x="1735" y="2205"/>
              <a:chExt cx="2452" cy="14"/>
            </a:xfrm>
          </p:grpSpPr>
          <p:sp>
            <p:nvSpPr>
              <p:cNvPr id="8361" name="Rectangle 101"/>
              <p:cNvSpPr>
                <a:spLocks noChangeArrowheads="1"/>
              </p:cNvSpPr>
              <p:nvPr/>
            </p:nvSpPr>
            <p:spPr bwMode="auto">
              <a:xfrm>
                <a:off x="17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2" name="Rectangle 102"/>
              <p:cNvSpPr>
                <a:spLocks noChangeArrowheads="1"/>
              </p:cNvSpPr>
              <p:nvPr/>
            </p:nvSpPr>
            <p:spPr bwMode="auto">
              <a:xfrm>
                <a:off x="17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3" name="Rectangle 103"/>
              <p:cNvSpPr>
                <a:spLocks noChangeArrowheads="1"/>
              </p:cNvSpPr>
              <p:nvPr/>
            </p:nvSpPr>
            <p:spPr bwMode="auto">
              <a:xfrm>
                <a:off x="181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4" name="Rectangle 104"/>
              <p:cNvSpPr>
                <a:spLocks noChangeArrowheads="1"/>
              </p:cNvSpPr>
              <p:nvPr/>
            </p:nvSpPr>
            <p:spPr bwMode="auto">
              <a:xfrm>
                <a:off x="185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5" name="Rectangle 105"/>
              <p:cNvSpPr>
                <a:spLocks noChangeArrowheads="1"/>
              </p:cNvSpPr>
              <p:nvPr/>
            </p:nvSpPr>
            <p:spPr bwMode="auto">
              <a:xfrm>
                <a:off x="189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6" name="Rectangle 106"/>
              <p:cNvSpPr>
                <a:spLocks noChangeArrowheads="1"/>
              </p:cNvSpPr>
              <p:nvPr/>
            </p:nvSpPr>
            <p:spPr bwMode="auto">
              <a:xfrm>
                <a:off x="193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7" name="Rectangle 107"/>
              <p:cNvSpPr>
                <a:spLocks noChangeArrowheads="1"/>
              </p:cNvSpPr>
              <p:nvPr/>
            </p:nvSpPr>
            <p:spPr bwMode="auto">
              <a:xfrm>
                <a:off x="197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8" name="Rectangle 108"/>
              <p:cNvSpPr>
                <a:spLocks noChangeArrowheads="1"/>
              </p:cNvSpPr>
              <p:nvPr/>
            </p:nvSpPr>
            <p:spPr bwMode="auto">
              <a:xfrm>
                <a:off x="201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9" name="Rectangle 109"/>
              <p:cNvSpPr>
                <a:spLocks noChangeArrowheads="1"/>
              </p:cNvSpPr>
              <p:nvPr/>
            </p:nvSpPr>
            <p:spPr bwMode="auto">
              <a:xfrm>
                <a:off x="205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0" name="Rectangle 110"/>
              <p:cNvSpPr>
                <a:spLocks noChangeArrowheads="1"/>
              </p:cNvSpPr>
              <p:nvPr/>
            </p:nvSpPr>
            <p:spPr bwMode="auto">
              <a:xfrm>
                <a:off x="208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1" name="Rectangle 111"/>
              <p:cNvSpPr>
                <a:spLocks noChangeArrowheads="1"/>
              </p:cNvSpPr>
              <p:nvPr/>
            </p:nvSpPr>
            <p:spPr bwMode="auto">
              <a:xfrm>
                <a:off x="212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2" name="Rectangle 112"/>
              <p:cNvSpPr>
                <a:spLocks noChangeArrowheads="1"/>
              </p:cNvSpPr>
              <p:nvPr/>
            </p:nvSpPr>
            <p:spPr bwMode="auto">
              <a:xfrm>
                <a:off x="216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3" name="Rectangle 113"/>
              <p:cNvSpPr>
                <a:spLocks noChangeArrowheads="1"/>
              </p:cNvSpPr>
              <p:nvPr/>
            </p:nvSpPr>
            <p:spPr bwMode="auto">
              <a:xfrm>
                <a:off x="220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4" name="Rectangle 114"/>
              <p:cNvSpPr>
                <a:spLocks noChangeArrowheads="1"/>
              </p:cNvSpPr>
              <p:nvPr/>
            </p:nvSpPr>
            <p:spPr bwMode="auto">
              <a:xfrm>
                <a:off x="224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5" name="Rectangle 115"/>
              <p:cNvSpPr>
                <a:spLocks noChangeArrowheads="1"/>
              </p:cNvSpPr>
              <p:nvPr/>
            </p:nvSpPr>
            <p:spPr bwMode="auto">
              <a:xfrm>
                <a:off x="228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6" name="Rectangle 116"/>
              <p:cNvSpPr>
                <a:spLocks noChangeArrowheads="1"/>
              </p:cNvSpPr>
              <p:nvPr/>
            </p:nvSpPr>
            <p:spPr bwMode="auto">
              <a:xfrm>
                <a:off x="232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7" name="Rectangle 117"/>
              <p:cNvSpPr>
                <a:spLocks noChangeArrowheads="1"/>
              </p:cNvSpPr>
              <p:nvPr/>
            </p:nvSpPr>
            <p:spPr bwMode="auto">
              <a:xfrm>
                <a:off x="236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8" name="Rectangle 118"/>
              <p:cNvSpPr>
                <a:spLocks noChangeArrowheads="1"/>
              </p:cNvSpPr>
              <p:nvPr/>
            </p:nvSpPr>
            <p:spPr bwMode="auto">
              <a:xfrm>
                <a:off x="240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9" name="Rectangle 119"/>
              <p:cNvSpPr>
                <a:spLocks noChangeArrowheads="1"/>
              </p:cNvSpPr>
              <p:nvPr/>
            </p:nvSpPr>
            <p:spPr bwMode="auto">
              <a:xfrm>
                <a:off x="244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0" name="Rectangle 120"/>
              <p:cNvSpPr>
                <a:spLocks noChangeArrowheads="1"/>
              </p:cNvSpPr>
              <p:nvPr/>
            </p:nvSpPr>
            <p:spPr bwMode="auto">
              <a:xfrm>
                <a:off x="248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1" name="Rectangle 121"/>
              <p:cNvSpPr>
                <a:spLocks noChangeArrowheads="1"/>
              </p:cNvSpPr>
              <p:nvPr/>
            </p:nvSpPr>
            <p:spPr bwMode="auto">
              <a:xfrm>
                <a:off x="252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2" name="Rectangle 122"/>
              <p:cNvSpPr>
                <a:spLocks noChangeArrowheads="1"/>
              </p:cNvSpPr>
              <p:nvPr/>
            </p:nvSpPr>
            <p:spPr bwMode="auto">
              <a:xfrm>
                <a:off x="256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3" name="Rectangle 123"/>
              <p:cNvSpPr>
                <a:spLocks noChangeArrowheads="1"/>
              </p:cNvSpPr>
              <p:nvPr/>
            </p:nvSpPr>
            <p:spPr bwMode="auto">
              <a:xfrm>
                <a:off x="260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4" name="Rectangle 124"/>
              <p:cNvSpPr>
                <a:spLocks noChangeArrowheads="1"/>
              </p:cNvSpPr>
              <p:nvPr/>
            </p:nvSpPr>
            <p:spPr bwMode="auto">
              <a:xfrm>
                <a:off x="264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5" name="Rectangle 125"/>
              <p:cNvSpPr>
                <a:spLocks noChangeArrowheads="1"/>
              </p:cNvSpPr>
              <p:nvPr/>
            </p:nvSpPr>
            <p:spPr bwMode="auto">
              <a:xfrm>
                <a:off x="267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6" name="Rectangle 126"/>
              <p:cNvSpPr>
                <a:spLocks noChangeArrowheads="1"/>
              </p:cNvSpPr>
              <p:nvPr/>
            </p:nvSpPr>
            <p:spPr bwMode="auto">
              <a:xfrm>
                <a:off x="271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7" name="Rectangle 127"/>
              <p:cNvSpPr>
                <a:spLocks noChangeArrowheads="1"/>
              </p:cNvSpPr>
              <p:nvPr/>
            </p:nvSpPr>
            <p:spPr bwMode="auto">
              <a:xfrm>
                <a:off x="275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8" name="Rectangle 128"/>
              <p:cNvSpPr>
                <a:spLocks noChangeArrowheads="1"/>
              </p:cNvSpPr>
              <p:nvPr/>
            </p:nvSpPr>
            <p:spPr bwMode="auto">
              <a:xfrm>
                <a:off x="279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9" name="Rectangle 129"/>
              <p:cNvSpPr>
                <a:spLocks noChangeArrowheads="1"/>
              </p:cNvSpPr>
              <p:nvPr/>
            </p:nvSpPr>
            <p:spPr bwMode="auto">
              <a:xfrm>
                <a:off x="283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0" name="Rectangle 130"/>
              <p:cNvSpPr>
                <a:spLocks noChangeArrowheads="1"/>
              </p:cNvSpPr>
              <p:nvPr/>
            </p:nvSpPr>
            <p:spPr bwMode="auto">
              <a:xfrm>
                <a:off x="287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1" name="Rectangle 131"/>
              <p:cNvSpPr>
                <a:spLocks noChangeArrowheads="1"/>
              </p:cNvSpPr>
              <p:nvPr/>
            </p:nvSpPr>
            <p:spPr bwMode="auto">
              <a:xfrm>
                <a:off x="291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2" name="Rectangle 132"/>
              <p:cNvSpPr>
                <a:spLocks noChangeArrowheads="1"/>
              </p:cNvSpPr>
              <p:nvPr/>
            </p:nvSpPr>
            <p:spPr bwMode="auto">
              <a:xfrm>
                <a:off x="295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3" name="Rectangle 133"/>
              <p:cNvSpPr>
                <a:spLocks noChangeArrowheads="1"/>
              </p:cNvSpPr>
              <p:nvPr/>
            </p:nvSpPr>
            <p:spPr bwMode="auto">
              <a:xfrm>
                <a:off x="299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4" name="Rectangle 134"/>
              <p:cNvSpPr>
                <a:spLocks noChangeArrowheads="1"/>
              </p:cNvSpPr>
              <p:nvPr/>
            </p:nvSpPr>
            <p:spPr bwMode="auto">
              <a:xfrm>
                <a:off x="303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5" name="Rectangle 135"/>
              <p:cNvSpPr>
                <a:spLocks noChangeArrowheads="1"/>
              </p:cNvSpPr>
              <p:nvPr/>
            </p:nvSpPr>
            <p:spPr bwMode="auto">
              <a:xfrm>
                <a:off x="307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6" name="Rectangle 136"/>
              <p:cNvSpPr>
                <a:spLocks noChangeArrowheads="1"/>
              </p:cNvSpPr>
              <p:nvPr/>
            </p:nvSpPr>
            <p:spPr bwMode="auto">
              <a:xfrm>
                <a:off x="311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Rectangle 137"/>
              <p:cNvSpPr>
                <a:spLocks noChangeArrowheads="1"/>
              </p:cNvSpPr>
              <p:nvPr/>
            </p:nvSpPr>
            <p:spPr bwMode="auto">
              <a:xfrm>
                <a:off x="315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" name="Rectangle 138"/>
              <p:cNvSpPr>
                <a:spLocks noChangeArrowheads="1"/>
              </p:cNvSpPr>
              <p:nvPr/>
            </p:nvSpPr>
            <p:spPr bwMode="auto">
              <a:xfrm>
                <a:off x="319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9" name="Rectangle 139"/>
              <p:cNvSpPr>
                <a:spLocks noChangeArrowheads="1"/>
              </p:cNvSpPr>
              <p:nvPr/>
            </p:nvSpPr>
            <p:spPr bwMode="auto">
              <a:xfrm>
                <a:off x="323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0" name="Rectangle 140"/>
              <p:cNvSpPr>
                <a:spLocks noChangeArrowheads="1"/>
              </p:cNvSpPr>
              <p:nvPr/>
            </p:nvSpPr>
            <p:spPr bwMode="auto">
              <a:xfrm>
                <a:off x="326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1" name="Rectangle 141"/>
              <p:cNvSpPr>
                <a:spLocks noChangeArrowheads="1"/>
              </p:cNvSpPr>
              <p:nvPr/>
            </p:nvSpPr>
            <p:spPr bwMode="auto">
              <a:xfrm>
                <a:off x="330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2" name="Rectangle 142"/>
              <p:cNvSpPr>
                <a:spLocks noChangeArrowheads="1"/>
              </p:cNvSpPr>
              <p:nvPr/>
            </p:nvSpPr>
            <p:spPr bwMode="auto">
              <a:xfrm>
                <a:off x="334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3" name="Rectangle 143"/>
              <p:cNvSpPr>
                <a:spLocks noChangeArrowheads="1"/>
              </p:cNvSpPr>
              <p:nvPr/>
            </p:nvSpPr>
            <p:spPr bwMode="auto">
              <a:xfrm>
                <a:off x="338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4" name="Rectangle 144"/>
              <p:cNvSpPr>
                <a:spLocks noChangeArrowheads="1"/>
              </p:cNvSpPr>
              <p:nvPr/>
            </p:nvSpPr>
            <p:spPr bwMode="auto">
              <a:xfrm>
                <a:off x="342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5" name="Rectangle 145"/>
              <p:cNvSpPr>
                <a:spLocks noChangeArrowheads="1"/>
              </p:cNvSpPr>
              <p:nvPr/>
            </p:nvSpPr>
            <p:spPr bwMode="auto">
              <a:xfrm>
                <a:off x="346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6" name="Rectangle 146"/>
              <p:cNvSpPr>
                <a:spLocks noChangeArrowheads="1"/>
              </p:cNvSpPr>
              <p:nvPr/>
            </p:nvSpPr>
            <p:spPr bwMode="auto">
              <a:xfrm>
                <a:off x="350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7" name="Rectangle 147"/>
              <p:cNvSpPr>
                <a:spLocks noChangeArrowheads="1"/>
              </p:cNvSpPr>
              <p:nvPr/>
            </p:nvSpPr>
            <p:spPr bwMode="auto">
              <a:xfrm>
                <a:off x="354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8" name="Rectangle 148"/>
              <p:cNvSpPr>
                <a:spLocks noChangeArrowheads="1"/>
              </p:cNvSpPr>
              <p:nvPr/>
            </p:nvSpPr>
            <p:spPr bwMode="auto">
              <a:xfrm>
                <a:off x="358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9" name="Rectangle 149"/>
              <p:cNvSpPr>
                <a:spLocks noChangeArrowheads="1"/>
              </p:cNvSpPr>
              <p:nvPr/>
            </p:nvSpPr>
            <p:spPr bwMode="auto">
              <a:xfrm>
                <a:off x="362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0" name="Rectangle 150"/>
              <p:cNvSpPr>
                <a:spLocks noChangeArrowheads="1"/>
              </p:cNvSpPr>
              <p:nvPr/>
            </p:nvSpPr>
            <p:spPr bwMode="auto">
              <a:xfrm>
                <a:off x="366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" name="Rectangle 151"/>
              <p:cNvSpPr>
                <a:spLocks noChangeArrowheads="1"/>
              </p:cNvSpPr>
              <p:nvPr/>
            </p:nvSpPr>
            <p:spPr bwMode="auto">
              <a:xfrm>
                <a:off x="370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2" name="Rectangle 152"/>
              <p:cNvSpPr>
                <a:spLocks noChangeArrowheads="1"/>
              </p:cNvSpPr>
              <p:nvPr/>
            </p:nvSpPr>
            <p:spPr bwMode="auto">
              <a:xfrm>
                <a:off x="374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3" name="Rectangle 153"/>
              <p:cNvSpPr>
                <a:spLocks noChangeArrowheads="1"/>
              </p:cNvSpPr>
              <p:nvPr/>
            </p:nvSpPr>
            <p:spPr bwMode="auto">
              <a:xfrm>
                <a:off x="378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4" name="Rectangle 154"/>
              <p:cNvSpPr>
                <a:spLocks noChangeArrowheads="1"/>
              </p:cNvSpPr>
              <p:nvPr/>
            </p:nvSpPr>
            <p:spPr bwMode="auto">
              <a:xfrm>
                <a:off x="382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5" name="Rectangle 155"/>
              <p:cNvSpPr>
                <a:spLocks noChangeArrowheads="1"/>
              </p:cNvSpPr>
              <p:nvPr/>
            </p:nvSpPr>
            <p:spPr bwMode="auto">
              <a:xfrm>
                <a:off x="385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6" name="Rectangle 156"/>
              <p:cNvSpPr>
                <a:spLocks noChangeArrowheads="1"/>
              </p:cNvSpPr>
              <p:nvPr/>
            </p:nvSpPr>
            <p:spPr bwMode="auto">
              <a:xfrm>
                <a:off x="389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7" name="Rectangle 157"/>
              <p:cNvSpPr>
                <a:spLocks noChangeArrowheads="1"/>
              </p:cNvSpPr>
              <p:nvPr/>
            </p:nvSpPr>
            <p:spPr bwMode="auto">
              <a:xfrm>
                <a:off x="393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8" name="Rectangle 158"/>
              <p:cNvSpPr>
                <a:spLocks noChangeArrowheads="1"/>
              </p:cNvSpPr>
              <p:nvPr/>
            </p:nvSpPr>
            <p:spPr bwMode="auto">
              <a:xfrm>
                <a:off x="397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9" name="Rectangle 159"/>
              <p:cNvSpPr>
                <a:spLocks noChangeArrowheads="1"/>
              </p:cNvSpPr>
              <p:nvPr/>
            </p:nvSpPr>
            <p:spPr bwMode="auto">
              <a:xfrm>
                <a:off x="401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0" name="Rectangle 160"/>
              <p:cNvSpPr>
                <a:spLocks noChangeArrowheads="1"/>
              </p:cNvSpPr>
              <p:nvPr/>
            </p:nvSpPr>
            <p:spPr bwMode="auto">
              <a:xfrm>
                <a:off x="405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1" name="Rectangle 161"/>
              <p:cNvSpPr>
                <a:spLocks noChangeArrowheads="1"/>
              </p:cNvSpPr>
              <p:nvPr/>
            </p:nvSpPr>
            <p:spPr bwMode="auto">
              <a:xfrm>
                <a:off x="409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2" name="Rectangle 162"/>
              <p:cNvSpPr>
                <a:spLocks noChangeArrowheads="1"/>
              </p:cNvSpPr>
              <p:nvPr/>
            </p:nvSpPr>
            <p:spPr bwMode="auto">
              <a:xfrm>
                <a:off x="41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3" name="Rectangle 163"/>
              <p:cNvSpPr>
                <a:spLocks noChangeArrowheads="1"/>
              </p:cNvSpPr>
              <p:nvPr/>
            </p:nvSpPr>
            <p:spPr bwMode="auto">
              <a:xfrm>
                <a:off x="41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56" name="Freeform 300"/>
            <p:cNvSpPr>
              <a:spLocks/>
            </p:cNvSpPr>
            <p:nvPr/>
          </p:nvSpPr>
          <p:spPr bwMode="auto">
            <a:xfrm>
              <a:off x="3387" y="1589"/>
              <a:ext cx="210" cy="616"/>
            </a:xfrm>
            <a:custGeom>
              <a:avLst/>
              <a:gdLst>
                <a:gd name="T0" fmla="*/ 0 w 210"/>
                <a:gd name="T1" fmla="*/ 616 h 616"/>
                <a:gd name="T2" fmla="*/ 210 w 210"/>
                <a:gd name="T3" fmla="*/ 616 h 616"/>
                <a:gd name="T4" fmla="*/ 210 w 210"/>
                <a:gd name="T5" fmla="*/ 0 h 6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" h="616">
                  <a:moveTo>
                    <a:pt x="0" y="616"/>
                  </a:moveTo>
                  <a:lnTo>
                    <a:pt x="210" y="616"/>
                  </a:lnTo>
                  <a:lnTo>
                    <a:pt x="21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7" name="Line 301"/>
            <p:cNvSpPr>
              <a:spLocks noChangeShapeType="1"/>
            </p:cNvSpPr>
            <p:nvPr/>
          </p:nvSpPr>
          <p:spPr bwMode="auto">
            <a:xfrm>
              <a:off x="3728" y="2205"/>
              <a:ext cx="302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8" name="Arc 302"/>
            <p:cNvSpPr>
              <a:spLocks/>
            </p:cNvSpPr>
            <p:nvPr/>
          </p:nvSpPr>
          <p:spPr bwMode="auto">
            <a:xfrm>
              <a:off x="3597" y="1589"/>
              <a:ext cx="92" cy="603"/>
            </a:xfrm>
            <a:custGeom>
              <a:avLst/>
              <a:gdLst>
                <a:gd name="T0" fmla="*/ 92 w 21600"/>
                <a:gd name="T1" fmla="*/ 603 h 21600"/>
                <a:gd name="T2" fmla="*/ 0 w 21600"/>
                <a:gd name="T3" fmla="*/ 0 h 21600"/>
                <a:gd name="T4" fmla="*/ 92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9" name="Rectangle 308"/>
            <p:cNvSpPr>
              <a:spLocks noChangeArrowheads="1"/>
            </p:cNvSpPr>
            <p:nvPr/>
          </p:nvSpPr>
          <p:spPr bwMode="auto">
            <a:xfrm>
              <a:off x="3459" y="1897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a</a:t>
              </a:r>
              <a:endParaRPr lang="en-GB"/>
            </a:p>
          </p:txBody>
        </p:sp>
        <p:sp>
          <p:nvSpPr>
            <p:cNvPr id="8360" name="Rectangle 309"/>
            <p:cNvSpPr>
              <a:spLocks noChangeArrowheads="1"/>
            </p:cNvSpPr>
            <p:nvPr/>
          </p:nvSpPr>
          <p:spPr bwMode="auto">
            <a:xfrm>
              <a:off x="3787" y="1871"/>
              <a:ext cx="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g</a:t>
              </a:r>
              <a:endParaRPr lang="en-GB"/>
            </a:p>
          </p:txBody>
        </p:sp>
      </p:grpSp>
      <p:sp>
        <p:nvSpPr>
          <p:cNvPr id="8210" name="Rectangle 314"/>
          <p:cNvSpPr>
            <a:spLocks noChangeArrowheads="1"/>
          </p:cNvSpPr>
          <p:nvPr/>
        </p:nvSpPr>
        <p:spPr bwMode="auto">
          <a:xfrm>
            <a:off x="5657850" y="909638"/>
            <a:ext cx="2540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Geneva" charset="0"/>
              </a:rPr>
              <a:t>High supersaturation</a:t>
            </a:r>
            <a:endParaRPr lang="en-GB"/>
          </a:p>
        </p:txBody>
      </p:sp>
      <p:sp>
        <p:nvSpPr>
          <p:cNvPr id="8211" name="Rectangle 315"/>
          <p:cNvSpPr>
            <a:spLocks noChangeArrowheads="1"/>
          </p:cNvSpPr>
          <p:nvPr/>
        </p:nvSpPr>
        <p:spPr bwMode="auto">
          <a:xfrm>
            <a:off x="5657850" y="1243013"/>
            <a:ext cx="14811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Geneva" charset="0"/>
              </a:rPr>
              <a:t>NP-LE mode</a:t>
            </a:r>
            <a:endParaRPr lang="en-GB"/>
          </a:p>
        </p:txBody>
      </p:sp>
      <p:grpSp>
        <p:nvGrpSpPr>
          <p:cNvPr id="4415" name="Group 319"/>
          <p:cNvGrpSpPr>
            <a:grpSpLocks/>
          </p:cNvGrpSpPr>
          <p:nvPr/>
        </p:nvGrpSpPr>
        <p:grpSpPr bwMode="auto">
          <a:xfrm>
            <a:off x="1692275" y="2543175"/>
            <a:ext cx="1311275" cy="3455988"/>
            <a:chOff x="1066" y="1602"/>
            <a:chExt cx="826" cy="2177"/>
          </a:xfrm>
        </p:grpSpPr>
        <p:sp>
          <p:nvSpPr>
            <p:cNvPr id="8213" name="Line 304"/>
            <p:cNvSpPr>
              <a:spLocks noChangeShapeType="1"/>
            </p:cNvSpPr>
            <p:nvPr/>
          </p:nvSpPr>
          <p:spPr bwMode="auto">
            <a:xfrm>
              <a:off x="1447" y="3635"/>
              <a:ext cx="1" cy="14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4" name="Group 318"/>
            <p:cNvGrpSpPr>
              <a:grpSpLocks/>
            </p:cNvGrpSpPr>
            <p:nvPr/>
          </p:nvGrpSpPr>
          <p:grpSpPr bwMode="auto">
            <a:xfrm>
              <a:off x="1066" y="1602"/>
              <a:ext cx="826" cy="2138"/>
              <a:chOff x="1066" y="1602"/>
              <a:chExt cx="826" cy="2138"/>
            </a:xfrm>
          </p:grpSpPr>
          <p:grpSp>
            <p:nvGrpSpPr>
              <p:cNvPr id="8215" name="Group 203"/>
              <p:cNvGrpSpPr>
                <a:grpSpLocks/>
              </p:cNvGrpSpPr>
              <p:nvPr/>
            </p:nvGrpSpPr>
            <p:grpSpPr bwMode="auto">
              <a:xfrm>
                <a:off x="1066" y="2258"/>
                <a:ext cx="13" cy="1469"/>
                <a:chOff x="1066" y="2258"/>
                <a:chExt cx="13" cy="1469"/>
              </a:xfrm>
            </p:grpSpPr>
            <p:sp>
              <p:nvSpPr>
                <p:cNvPr id="8316" name="Rectangle 165"/>
                <p:cNvSpPr>
                  <a:spLocks noChangeArrowheads="1"/>
                </p:cNvSpPr>
                <p:nvPr/>
              </p:nvSpPr>
              <p:spPr bwMode="auto">
                <a:xfrm>
                  <a:off x="1066" y="22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7" name="Rectangle 166"/>
                <p:cNvSpPr>
                  <a:spLocks noChangeArrowheads="1"/>
                </p:cNvSpPr>
                <p:nvPr/>
              </p:nvSpPr>
              <p:spPr bwMode="auto">
                <a:xfrm>
                  <a:off x="1066" y="22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8" name="Rectangle 167"/>
                <p:cNvSpPr>
                  <a:spLocks noChangeArrowheads="1"/>
                </p:cNvSpPr>
                <p:nvPr/>
              </p:nvSpPr>
              <p:spPr bwMode="auto">
                <a:xfrm>
                  <a:off x="1066" y="23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9" name="Rectangle 168"/>
                <p:cNvSpPr>
                  <a:spLocks noChangeArrowheads="1"/>
                </p:cNvSpPr>
                <p:nvPr/>
              </p:nvSpPr>
              <p:spPr bwMode="auto">
                <a:xfrm>
                  <a:off x="1066" y="23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0" name="Rectangle 169"/>
                <p:cNvSpPr>
                  <a:spLocks noChangeArrowheads="1"/>
                </p:cNvSpPr>
                <p:nvPr/>
              </p:nvSpPr>
              <p:spPr bwMode="auto">
                <a:xfrm>
                  <a:off x="1066" y="24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1" name="Rectangle 170"/>
                <p:cNvSpPr>
                  <a:spLocks noChangeArrowheads="1"/>
                </p:cNvSpPr>
                <p:nvPr/>
              </p:nvSpPr>
              <p:spPr bwMode="auto">
                <a:xfrm>
                  <a:off x="1066" y="24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2" name="Rectangle 171"/>
                <p:cNvSpPr>
                  <a:spLocks noChangeArrowheads="1"/>
                </p:cNvSpPr>
                <p:nvPr/>
              </p:nvSpPr>
              <p:spPr bwMode="auto">
                <a:xfrm>
                  <a:off x="1066" y="24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3" name="Rectangle 172"/>
                <p:cNvSpPr>
                  <a:spLocks noChangeArrowheads="1"/>
                </p:cNvSpPr>
                <p:nvPr/>
              </p:nvSpPr>
              <p:spPr bwMode="auto">
                <a:xfrm>
                  <a:off x="1066" y="25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4" name="Rectangle 173"/>
                <p:cNvSpPr>
                  <a:spLocks noChangeArrowheads="1"/>
                </p:cNvSpPr>
                <p:nvPr/>
              </p:nvSpPr>
              <p:spPr bwMode="auto">
                <a:xfrm>
                  <a:off x="1066" y="25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5" name="Rectangle 174"/>
                <p:cNvSpPr>
                  <a:spLocks noChangeArrowheads="1"/>
                </p:cNvSpPr>
                <p:nvPr/>
              </p:nvSpPr>
              <p:spPr bwMode="auto">
                <a:xfrm>
                  <a:off x="1066" y="26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6" name="Rectangle 175"/>
                <p:cNvSpPr>
                  <a:spLocks noChangeArrowheads="1"/>
                </p:cNvSpPr>
                <p:nvPr/>
              </p:nvSpPr>
              <p:spPr bwMode="auto">
                <a:xfrm>
                  <a:off x="1066" y="26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7" name="Rectangle 176"/>
                <p:cNvSpPr>
                  <a:spLocks noChangeArrowheads="1"/>
                </p:cNvSpPr>
                <p:nvPr/>
              </p:nvSpPr>
              <p:spPr bwMode="auto">
                <a:xfrm>
                  <a:off x="1066" y="26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8" name="Rectangle 177"/>
                <p:cNvSpPr>
                  <a:spLocks noChangeArrowheads="1"/>
                </p:cNvSpPr>
                <p:nvPr/>
              </p:nvSpPr>
              <p:spPr bwMode="auto">
                <a:xfrm>
                  <a:off x="1066" y="27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9" name="Rectangle 178"/>
                <p:cNvSpPr>
                  <a:spLocks noChangeArrowheads="1"/>
                </p:cNvSpPr>
                <p:nvPr/>
              </p:nvSpPr>
              <p:spPr bwMode="auto">
                <a:xfrm>
                  <a:off x="1066" y="27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0" name="Rectangle 179"/>
                <p:cNvSpPr>
                  <a:spLocks noChangeArrowheads="1"/>
                </p:cNvSpPr>
                <p:nvPr/>
              </p:nvSpPr>
              <p:spPr bwMode="auto">
                <a:xfrm>
                  <a:off x="1066" y="28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1" name="Rectangle 180"/>
                <p:cNvSpPr>
                  <a:spLocks noChangeArrowheads="1"/>
                </p:cNvSpPr>
                <p:nvPr/>
              </p:nvSpPr>
              <p:spPr bwMode="auto">
                <a:xfrm>
                  <a:off x="1066" y="28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2" name="Rectangle 181"/>
                <p:cNvSpPr>
                  <a:spLocks noChangeArrowheads="1"/>
                </p:cNvSpPr>
                <p:nvPr/>
              </p:nvSpPr>
              <p:spPr bwMode="auto">
                <a:xfrm>
                  <a:off x="1066" y="28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3" name="Rectangle 182"/>
                <p:cNvSpPr>
                  <a:spLocks noChangeArrowheads="1"/>
                </p:cNvSpPr>
                <p:nvPr/>
              </p:nvSpPr>
              <p:spPr bwMode="auto">
                <a:xfrm>
                  <a:off x="1066" y="29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4" name="Rectangle 183"/>
                <p:cNvSpPr>
                  <a:spLocks noChangeArrowheads="1"/>
                </p:cNvSpPr>
                <p:nvPr/>
              </p:nvSpPr>
              <p:spPr bwMode="auto">
                <a:xfrm>
                  <a:off x="1066" y="296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5" name="Rectangle 184"/>
                <p:cNvSpPr>
                  <a:spLocks noChangeArrowheads="1"/>
                </p:cNvSpPr>
                <p:nvPr/>
              </p:nvSpPr>
              <p:spPr bwMode="auto">
                <a:xfrm>
                  <a:off x="1066" y="300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6" name="Rectangle 185"/>
                <p:cNvSpPr>
                  <a:spLocks noChangeArrowheads="1"/>
                </p:cNvSpPr>
                <p:nvPr/>
              </p:nvSpPr>
              <p:spPr bwMode="auto">
                <a:xfrm>
                  <a:off x="1066" y="30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7" name="Rectangle 186"/>
                <p:cNvSpPr>
                  <a:spLocks noChangeArrowheads="1"/>
                </p:cNvSpPr>
                <p:nvPr/>
              </p:nvSpPr>
              <p:spPr bwMode="auto">
                <a:xfrm>
                  <a:off x="1066" y="30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8" name="Rectangle 187"/>
                <p:cNvSpPr>
                  <a:spLocks noChangeArrowheads="1"/>
                </p:cNvSpPr>
                <p:nvPr/>
              </p:nvSpPr>
              <p:spPr bwMode="auto">
                <a:xfrm>
                  <a:off x="1066" y="31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9" name="Rectangle 188"/>
                <p:cNvSpPr>
                  <a:spLocks noChangeArrowheads="1"/>
                </p:cNvSpPr>
                <p:nvPr/>
              </p:nvSpPr>
              <p:spPr bwMode="auto">
                <a:xfrm>
                  <a:off x="1066" y="31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0" name="Rectangle 189"/>
                <p:cNvSpPr>
                  <a:spLocks noChangeArrowheads="1"/>
                </p:cNvSpPr>
                <p:nvPr/>
              </p:nvSpPr>
              <p:spPr bwMode="auto">
                <a:xfrm>
                  <a:off x="1066" y="32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1" name="Rectangle 190"/>
                <p:cNvSpPr>
                  <a:spLocks noChangeArrowheads="1"/>
                </p:cNvSpPr>
                <p:nvPr/>
              </p:nvSpPr>
              <p:spPr bwMode="auto">
                <a:xfrm>
                  <a:off x="1066" y="3241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2" name="Rectangle 191"/>
                <p:cNvSpPr>
                  <a:spLocks noChangeArrowheads="1"/>
                </p:cNvSpPr>
                <p:nvPr/>
              </p:nvSpPr>
              <p:spPr bwMode="auto">
                <a:xfrm>
                  <a:off x="1066" y="32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3" name="Rectangle 192"/>
                <p:cNvSpPr>
                  <a:spLocks noChangeArrowheads="1"/>
                </p:cNvSpPr>
                <p:nvPr/>
              </p:nvSpPr>
              <p:spPr bwMode="auto">
                <a:xfrm>
                  <a:off x="1066" y="33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4" name="Rectangle 193"/>
                <p:cNvSpPr>
                  <a:spLocks noChangeArrowheads="1"/>
                </p:cNvSpPr>
                <p:nvPr/>
              </p:nvSpPr>
              <p:spPr bwMode="auto">
                <a:xfrm>
                  <a:off x="1066" y="3359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5" name="Rectangle 194"/>
                <p:cNvSpPr>
                  <a:spLocks noChangeArrowheads="1"/>
                </p:cNvSpPr>
                <p:nvPr/>
              </p:nvSpPr>
              <p:spPr bwMode="auto">
                <a:xfrm>
                  <a:off x="1066" y="33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6" name="Rectangle 195"/>
                <p:cNvSpPr>
                  <a:spLocks noChangeArrowheads="1"/>
                </p:cNvSpPr>
                <p:nvPr/>
              </p:nvSpPr>
              <p:spPr bwMode="auto">
                <a:xfrm>
                  <a:off x="1066" y="34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7" name="Rectangle 196"/>
                <p:cNvSpPr>
                  <a:spLocks noChangeArrowheads="1"/>
                </p:cNvSpPr>
                <p:nvPr/>
              </p:nvSpPr>
              <p:spPr bwMode="auto">
                <a:xfrm>
                  <a:off x="1066" y="3477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8" name="Rectangle 197"/>
                <p:cNvSpPr>
                  <a:spLocks noChangeArrowheads="1"/>
                </p:cNvSpPr>
                <p:nvPr/>
              </p:nvSpPr>
              <p:spPr bwMode="auto">
                <a:xfrm>
                  <a:off x="1066" y="35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9" name="Rectangle 198"/>
                <p:cNvSpPr>
                  <a:spLocks noChangeArrowheads="1"/>
                </p:cNvSpPr>
                <p:nvPr/>
              </p:nvSpPr>
              <p:spPr bwMode="auto">
                <a:xfrm>
                  <a:off x="1066" y="35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0" name="Rectangle 199"/>
                <p:cNvSpPr>
                  <a:spLocks noChangeArrowheads="1"/>
                </p:cNvSpPr>
                <p:nvPr/>
              </p:nvSpPr>
              <p:spPr bwMode="auto">
                <a:xfrm>
                  <a:off x="1066" y="359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1" name="Rectangle 200"/>
                <p:cNvSpPr>
                  <a:spLocks noChangeArrowheads="1"/>
                </p:cNvSpPr>
                <p:nvPr/>
              </p:nvSpPr>
              <p:spPr bwMode="auto">
                <a:xfrm>
                  <a:off x="1066" y="36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2" name="Rectangle 201"/>
                <p:cNvSpPr>
                  <a:spLocks noChangeArrowheads="1"/>
                </p:cNvSpPr>
                <p:nvPr/>
              </p:nvSpPr>
              <p:spPr bwMode="auto">
                <a:xfrm>
                  <a:off x="1066" y="36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3" name="Rectangle 202"/>
                <p:cNvSpPr>
                  <a:spLocks noChangeArrowheads="1"/>
                </p:cNvSpPr>
                <p:nvPr/>
              </p:nvSpPr>
              <p:spPr bwMode="auto">
                <a:xfrm>
                  <a:off x="1066" y="37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6" name="Group 243"/>
              <p:cNvGrpSpPr>
                <a:grpSpLocks/>
              </p:cNvGrpSpPr>
              <p:nvPr/>
            </p:nvGrpSpPr>
            <p:grpSpPr bwMode="auto">
              <a:xfrm>
                <a:off x="1447" y="2205"/>
                <a:ext cx="13" cy="1509"/>
                <a:chOff x="1447" y="2205"/>
                <a:chExt cx="13" cy="1509"/>
              </a:xfrm>
            </p:grpSpPr>
            <p:sp>
              <p:nvSpPr>
                <p:cNvPr id="8277" name="Rectangle 204"/>
                <p:cNvSpPr>
                  <a:spLocks noChangeArrowheads="1"/>
                </p:cNvSpPr>
                <p:nvPr/>
              </p:nvSpPr>
              <p:spPr bwMode="auto">
                <a:xfrm>
                  <a:off x="1447" y="220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447" y="22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447" y="22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447" y="23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1" name="Rectangle 208"/>
                <p:cNvSpPr>
                  <a:spLocks noChangeArrowheads="1"/>
                </p:cNvSpPr>
                <p:nvPr/>
              </p:nvSpPr>
              <p:spPr bwMode="auto">
                <a:xfrm>
                  <a:off x="1447" y="23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2" name="Rectangle 209"/>
                <p:cNvSpPr>
                  <a:spLocks noChangeArrowheads="1"/>
                </p:cNvSpPr>
                <p:nvPr/>
              </p:nvSpPr>
              <p:spPr bwMode="auto">
                <a:xfrm>
                  <a:off x="1447" y="24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3" name="Rectangle 210"/>
                <p:cNvSpPr>
                  <a:spLocks noChangeArrowheads="1"/>
                </p:cNvSpPr>
                <p:nvPr/>
              </p:nvSpPr>
              <p:spPr bwMode="auto">
                <a:xfrm>
                  <a:off x="1447" y="24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4" name="Rectangle 211"/>
                <p:cNvSpPr>
                  <a:spLocks noChangeArrowheads="1"/>
                </p:cNvSpPr>
                <p:nvPr/>
              </p:nvSpPr>
              <p:spPr bwMode="auto">
                <a:xfrm>
                  <a:off x="1447" y="24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5" name="Rectangle 212"/>
                <p:cNvSpPr>
                  <a:spLocks noChangeArrowheads="1"/>
                </p:cNvSpPr>
                <p:nvPr/>
              </p:nvSpPr>
              <p:spPr bwMode="auto">
                <a:xfrm>
                  <a:off x="1447" y="25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6" name="Rectangle 213"/>
                <p:cNvSpPr>
                  <a:spLocks noChangeArrowheads="1"/>
                </p:cNvSpPr>
                <p:nvPr/>
              </p:nvSpPr>
              <p:spPr bwMode="auto">
                <a:xfrm>
                  <a:off x="1447" y="25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7" name="Rectangle 214"/>
                <p:cNvSpPr>
                  <a:spLocks noChangeArrowheads="1"/>
                </p:cNvSpPr>
                <p:nvPr/>
              </p:nvSpPr>
              <p:spPr bwMode="auto">
                <a:xfrm>
                  <a:off x="1447" y="25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8" name="Rectangle 215"/>
                <p:cNvSpPr>
                  <a:spLocks noChangeArrowheads="1"/>
                </p:cNvSpPr>
                <p:nvPr/>
              </p:nvSpPr>
              <p:spPr bwMode="auto">
                <a:xfrm>
                  <a:off x="1447" y="26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9" name="Rectangle 216"/>
                <p:cNvSpPr>
                  <a:spLocks noChangeArrowheads="1"/>
                </p:cNvSpPr>
                <p:nvPr/>
              </p:nvSpPr>
              <p:spPr bwMode="auto">
                <a:xfrm>
                  <a:off x="1447" y="26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0" name="Rectangle 217"/>
                <p:cNvSpPr>
                  <a:spLocks noChangeArrowheads="1"/>
                </p:cNvSpPr>
                <p:nvPr/>
              </p:nvSpPr>
              <p:spPr bwMode="auto">
                <a:xfrm>
                  <a:off x="1447" y="27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1" name="Rectangle 218"/>
                <p:cNvSpPr>
                  <a:spLocks noChangeArrowheads="1"/>
                </p:cNvSpPr>
                <p:nvPr/>
              </p:nvSpPr>
              <p:spPr bwMode="auto">
                <a:xfrm>
                  <a:off x="1447" y="27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2" name="Rectangle 219"/>
                <p:cNvSpPr>
                  <a:spLocks noChangeArrowheads="1"/>
                </p:cNvSpPr>
                <p:nvPr/>
              </p:nvSpPr>
              <p:spPr bwMode="auto">
                <a:xfrm>
                  <a:off x="1447" y="27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3" name="Rectangle 220"/>
                <p:cNvSpPr>
                  <a:spLocks noChangeArrowheads="1"/>
                </p:cNvSpPr>
                <p:nvPr/>
              </p:nvSpPr>
              <p:spPr bwMode="auto">
                <a:xfrm>
                  <a:off x="1447" y="28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4" name="Rectangle 221"/>
                <p:cNvSpPr>
                  <a:spLocks noChangeArrowheads="1"/>
                </p:cNvSpPr>
                <p:nvPr/>
              </p:nvSpPr>
              <p:spPr bwMode="auto">
                <a:xfrm>
                  <a:off x="1447" y="28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5" name="Rectangle 222"/>
                <p:cNvSpPr>
                  <a:spLocks noChangeArrowheads="1"/>
                </p:cNvSpPr>
                <p:nvPr/>
              </p:nvSpPr>
              <p:spPr bwMode="auto">
                <a:xfrm>
                  <a:off x="1447" y="29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6" name="Rectangle 223"/>
                <p:cNvSpPr>
                  <a:spLocks noChangeArrowheads="1"/>
                </p:cNvSpPr>
                <p:nvPr/>
              </p:nvSpPr>
              <p:spPr bwMode="auto">
                <a:xfrm>
                  <a:off x="1447" y="29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" name="Rectangle 224"/>
                <p:cNvSpPr>
                  <a:spLocks noChangeArrowheads="1"/>
                </p:cNvSpPr>
                <p:nvPr/>
              </p:nvSpPr>
              <p:spPr bwMode="auto">
                <a:xfrm>
                  <a:off x="1447" y="29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8" name="Rectangle 225"/>
                <p:cNvSpPr>
                  <a:spLocks noChangeArrowheads="1"/>
                </p:cNvSpPr>
                <p:nvPr/>
              </p:nvSpPr>
              <p:spPr bwMode="auto">
                <a:xfrm>
                  <a:off x="1447" y="30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" name="Rectangle 226"/>
                <p:cNvSpPr>
                  <a:spLocks noChangeArrowheads="1"/>
                </p:cNvSpPr>
                <p:nvPr/>
              </p:nvSpPr>
              <p:spPr bwMode="auto">
                <a:xfrm>
                  <a:off x="1447" y="30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0" name="Rectangle 227"/>
                <p:cNvSpPr>
                  <a:spLocks noChangeArrowheads="1"/>
                </p:cNvSpPr>
                <p:nvPr/>
              </p:nvSpPr>
              <p:spPr bwMode="auto">
                <a:xfrm>
                  <a:off x="1447" y="31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1" name="Rectangle 228"/>
                <p:cNvSpPr>
                  <a:spLocks noChangeArrowheads="1"/>
                </p:cNvSpPr>
                <p:nvPr/>
              </p:nvSpPr>
              <p:spPr bwMode="auto">
                <a:xfrm>
                  <a:off x="1447" y="31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2" name="Rectangle 229"/>
                <p:cNvSpPr>
                  <a:spLocks noChangeArrowheads="1"/>
                </p:cNvSpPr>
                <p:nvPr/>
              </p:nvSpPr>
              <p:spPr bwMode="auto">
                <a:xfrm>
                  <a:off x="1447" y="31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3" name="Rectangle 230"/>
                <p:cNvSpPr>
                  <a:spLocks noChangeArrowheads="1"/>
                </p:cNvSpPr>
                <p:nvPr/>
              </p:nvSpPr>
              <p:spPr bwMode="auto">
                <a:xfrm>
                  <a:off x="1447" y="322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" name="Rectangle 231"/>
                <p:cNvSpPr>
                  <a:spLocks noChangeArrowheads="1"/>
                </p:cNvSpPr>
                <p:nvPr/>
              </p:nvSpPr>
              <p:spPr bwMode="auto">
                <a:xfrm>
                  <a:off x="1447" y="32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" name="Rectangle 232"/>
                <p:cNvSpPr>
                  <a:spLocks noChangeArrowheads="1"/>
                </p:cNvSpPr>
                <p:nvPr/>
              </p:nvSpPr>
              <p:spPr bwMode="auto">
                <a:xfrm>
                  <a:off x="1447" y="33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6" name="Rectangle 233"/>
                <p:cNvSpPr>
                  <a:spLocks noChangeArrowheads="1"/>
                </p:cNvSpPr>
                <p:nvPr/>
              </p:nvSpPr>
              <p:spPr bwMode="auto">
                <a:xfrm>
                  <a:off x="1447" y="334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7" name="Rectangle 234"/>
                <p:cNvSpPr>
                  <a:spLocks noChangeArrowheads="1"/>
                </p:cNvSpPr>
                <p:nvPr/>
              </p:nvSpPr>
              <p:spPr bwMode="auto">
                <a:xfrm>
                  <a:off x="1447" y="33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8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47" y="34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9" name="Rectangle 236"/>
                <p:cNvSpPr>
                  <a:spLocks noChangeArrowheads="1"/>
                </p:cNvSpPr>
                <p:nvPr/>
              </p:nvSpPr>
              <p:spPr bwMode="auto">
                <a:xfrm>
                  <a:off x="1447" y="346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0" name="Rectangle 237"/>
                <p:cNvSpPr>
                  <a:spLocks noChangeArrowheads="1"/>
                </p:cNvSpPr>
                <p:nvPr/>
              </p:nvSpPr>
              <p:spPr bwMode="auto">
                <a:xfrm>
                  <a:off x="1447" y="35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1" name="Rectangle 238"/>
                <p:cNvSpPr>
                  <a:spLocks noChangeArrowheads="1"/>
                </p:cNvSpPr>
                <p:nvPr/>
              </p:nvSpPr>
              <p:spPr bwMode="auto">
                <a:xfrm>
                  <a:off x="1447" y="35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2" name="Rectangle 239"/>
                <p:cNvSpPr>
                  <a:spLocks noChangeArrowheads="1"/>
                </p:cNvSpPr>
                <p:nvPr/>
              </p:nvSpPr>
              <p:spPr bwMode="auto">
                <a:xfrm>
                  <a:off x="1447" y="358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3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47" y="36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4" name="Rectangle 241"/>
                <p:cNvSpPr>
                  <a:spLocks noChangeArrowheads="1"/>
                </p:cNvSpPr>
                <p:nvPr/>
              </p:nvSpPr>
              <p:spPr bwMode="auto">
                <a:xfrm>
                  <a:off x="1447" y="36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5" name="Rectangle 242"/>
                <p:cNvSpPr>
                  <a:spLocks noChangeArrowheads="1"/>
                </p:cNvSpPr>
                <p:nvPr/>
              </p:nvSpPr>
              <p:spPr bwMode="auto">
                <a:xfrm>
                  <a:off x="1447" y="37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7" name="Group 299"/>
              <p:cNvGrpSpPr>
                <a:grpSpLocks/>
              </p:cNvGrpSpPr>
              <p:nvPr/>
            </p:nvGrpSpPr>
            <p:grpSpPr bwMode="auto">
              <a:xfrm>
                <a:off x="1879" y="1602"/>
                <a:ext cx="13" cy="2138"/>
                <a:chOff x="1879" y="1602"/>
                <a:chExt cx="13" cy="2138"/>
              </a:xfrm>
            </p:grpSpPr>
            <p:sp>
              <p:nvSpPr>
                <p:cNvPr id="8222" name="Rectangle 244"/>
                <p:cNvSpPr>
                  <a:spLocks noChangeArrowheads="1"/>
                </p:cNvSpPr>
                <p:nvPr/>
              </p:nvSpPr>
              <p:spPr bwMode="auto">
                <a:xfrm>
                  <a:off x="1879" y="16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3" name="Rectangle 245"/>
                <p:cNvSpPr>
                  <a:spLocks noChangeArrowheads="1"/>
                </p:cNvSpPr>
                <p:nvPr/>
              </p:nvSpPr>
              <p:spPr bwMode="auto">
                <a:xfrm>
                  <a:off x="1879" y="16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4" name="Rectangle 246"/>
                <p:cNvSpPr>
                  <a:spLocks noChangeArrowheads="1"/>
                </p:cNvSpPr>
                <p:nvPr/>
              </p:nvSpPr>
              <p:spPr bwMode="auto">
                <a:xfrm>
                  <a:off x="1879" y="16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5" name="Rectangle 247"/>
                <p:cNvSpPr>
                  <a:spLocks noChangeArrowheads="1"/>
                </p:cNvSpPr>
                <p:nvPr/>
              </p:nvSpPr>
              <p:spPr bwMode="auto">
                <a:xfrm>
                  <a:off x="1879" y="17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6" name="Rectangle 248"/>
                <p:cNvSpPr>
                  <a:spLocks noChangeArrowheads="1"/>
                </p:cNvSpPr>
                <p:nvPr/>
              </p:nvSpPr>
              <p:spPr bwMode="auto">
                <a:xfrm>
                  <a:off x="1879" y="17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7" name="Rectangle 249"/>
                <p:cNvSpPr>
                  <a:spLocks noChangeArrowheads="1"/>
                </p:cNvSpPr>
                <p:nvPr/>
              </p:nvSpPr>
              <p:spPr bwMode="auto">
                <a:xfrm>
                  <a:off x="1879" y="17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8" name="Rectangle 250"/>
                <p:cNvSpPr>
                  <a:spLocks noChangeArrowheads="1"/>
                </p:cNvSpPr>
                <p:nvPr/>
              </p:nvSpPr>
              <p:spPr bwMode="auto">
                <a:xfrm>
                  <a:off x="1879" y="18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9" name="Rectangle 251"/>
                <p:cNvSpPr>
                  <a:spLocks noChangeArrowheads="1"/>
                </p:cNvSpPr>
                <p:nvPr/>
              </p:nvSpPr>
              <p:spPr bwMode="auto">
                <a:xfrm>
                  <a:off x="1879" y="18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0" name="Rectangle 252"/>
                <p:cNvSpPr>
                  <a:spLocks noChangeArrowheads="1"/>
                </p:cNvSpPr>
                <p:nvPr/>
              </p:nvSpPr>
              <p:spPr bwMode="auto">
                <a:xfrm>
                  <a:off x="1879" y="19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1" name="Rectangle 253"/>
                <p:cNvSpPr>
                  <a:spLocks noChangeArrowheads="1"/>
                </p:cNvSpPr>
                <p:nvPr/>
              </p:nvSpPr>
              <p:spPr bwMode="auto">
                <a:xfrm>
                  <a:off x="1879" y="19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2" name="Rectangle 254"/>
                <p:cNvSpPr>
                  <a:spLocks noChangeArrowheads="1"/>
                </p:cNvSpPr>
                <p:nvPr/>
              </p:nvSpPr>
              <p:spPr bwMode="auto">
                <a:xfrm>
                  <a:off x="1879" y="19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3" name="Rectangle 255"/>
                <p:cNvSpPr>
                  <a:spLocks noChangeArrowheads="1"/>
                </p:cNvSpPr>
                <p:nvPr/>
              </p:nvSpPr>
              <p:spPr bwMode="auto">
                <a:xfrm>
                  <a:off x="1879" y="20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4" name="Rectangle 256"/>
                <p:cNvSpPr>
                  <a:spLocks noChangeArrowheads="1"/>
                </p:cNvSpPr>
                <p:nvPr/>
              </p:nvSpPr>
              <p:spPr bwMode="auto">
                <a:xfrm>
                  <a:off x="1879" y="20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5" name="Rectangle 257"/>
                <p:cNvSpPr>
                  <a:spLocks noChangeArrowheads="1"/>
                </p:cNvSpPr>
                <p:nvPr/>
              </p:nvSpPr>
              <p:spPr bwMode="auto">
                <a:xfrm>
                  <a:off x="1879" y="21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6" name="Rectangle 258"/>
                <p:cNvSpPr>
                  <a:spLocks noChangeArrowheads="1"/>
                </p:cNvSpPr>
                <p:nvPr/>
              </p:nvSpPr>
              <p:spPr bwMode="auto">
                <a:xfrm>
                  <a:off x="1879" y="21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7" name="Rectangle 259"/>
                <p:cNvSpPr>
                  <a:spLocks noChangeArrowheads="1"/>
                </p:cNvSpPr>
                <p:nvPr/>
              </p:nvSpPr>
              <p:spPr bwMode="auto">
                <a:xfrm>
                  <a:off x="1879" y="21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8" name="Rectangle 260"/>
                <p:cNvSpPr>
                  <a:spLocks noChangeArrowheads="1"/>
                </p:cNvSpPr>
                <p:nvPr/>
              </p:nvSpPr>
              <p:spPr bwMode="auto">
                <a:xfrm>
                  <a:off x="1879" y="22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9" name="Rectangle 261"/>
                <p:cNvSpPr>
                  <a:spLocks noChangeArrowheads="1"/>
                </p:cNvSpPr>
                <p:nvPr/>
              </p:nvSpPr>
              <p:spPr bwMode="auto">
                <a:xfrm>
                  <a:off x="1879" y="22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0" name="Rectangle 262"/>
                <p:cNvSpPr>
                  <a:spLocks noChangeArrowheads="1"/>
                </p:cNvSpPr>
                <p:nvPr/>
              </p:nvSpPr>
              <p:spPr bwMode="auto">
                <a:xfrm>
                  <a:off x="1879" y="23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1" name="Rectangle 263"/>
                <p:cNvSpPr>
                  <a:spLocks noChangeArrowheads="1"/>
                </p:cNvSpPr>
                <p:nvPr/>
              </p:nvSpPr>
              <p:spPr bwMode="auto">
                <a:xfrm>
                  <a:off x="1879" y="23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2" name="Rectangle 264"/>
                <p:cNvSpPr>
                  <a:spLocks noChangeArrowheads="1"/>
                </p:cNvSpPr>
                <p:nvPr/>
              </p:nvSpPr>
              <p:spPr bwMode="auto">
                <a:xfrm>
                  <a:off x="1879" y="23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3" name="Rectangle 265"/>
                <p:cNvSpPr>
                  <a:spLocks noChangeArrowheads="1"/>
                </p:cNvSpPr>
                <p:nvPr/>
              </p:nvSpPr>
              <p:spPr bwMode="auto">
                <a:xfrm>
                  <a:off x="1879" y="242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4" name="Rectangle 266"/>
                <p:cNvSpPr>
                  <a:spLocks noChangeArrowheads="1"/>
                </p:cNvSpPr>
                <p:nvPr/>
              </p:nvSpPr>
              <p:spPr bwMode="auto">
                <a:xfrm>
                  <a:off x="1879" y="24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5" name="Rectangle 267"/>
                <p:cNvSpPr>
                  <a:spLocks noChangeArrowheads="1"/>
                </p:cNvSpPr>
                <p:nvPr/>
              </p:nvSpPr>
              <p:spPr bwMode="auto">
                <a:xfrm>
                  <a:off x="1879" y="25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6" name="Rectangle 268"/>
                <p:cNvSpPr>
                  <a:spLocks noChangeArrowheads="1"/>
                </p:cNvSpPr>
                <p:nvPr/>
              </p:nvSpPr>
              <p:spPr bwMode="auto">
                <a:xfrm>
                  <a:off x="1879" y="2546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7" name="Rectangle 269"/>
                <p:cNvSpPr>
                  <a:spLocks noChangeArrowheads="1"/>
                </p:cNvSpPr>
                <p:nvPr/>
              </p:nvSpPr>
              <p:spPr bwMode="auto">
                <a:xfrm>
                  <a:off x="1879" y="25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8" name="Rectangle 270"/>
                <p:cNvSpPr>
                  <a:spLocks noChangeArrowheads="1"/>
                </p:cNvSpPr>
                <p:nvPr/>
              </p:nvSpPr>
              <p:spPr bwMode="auto">
                <a:xfrm>
                  <a:off x="1879" y="26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9" name="Rectangle 271"/>
                <p:cNvSpPr>
                  <a:spLocks noChangeArrowheads="1"/>
                </p:cNvSpPr>
                <p:nvPr/>
              </p:nvSpPr>
              <p:spPr bwMode="auto">
                <a:xfrm>
                  <a:off x="1879" y="2664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0" name="Rectangle 272"/>
                <p:cNvSpPr>
                  <a:spLocks noChangeArrowheads="1"/>
                </p:cNvSpPr>
                <p:nvPr/>
              </p:nvSpPr>
              <p:spPr bwMode="auto">
                <a:xfrm>
                  <a:off x="1879" y="27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1" name="Rectangle 273"/>
                <p:cNvSpPr>
                  <a:spLocks noChangeArrowheads="1"/>
                </p:cNvSpPr>
                <p:nvPr/>
              </p:nvSpPr>
              <p:spPr bwMode="auto">
                <a:xfrm>
                  <a:off x="1879" y="27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2" name="Rectangle 274"/>
                <p:cNvSpPr>
                  <a:spLocks noChangeArrowheads="1"/>
                </p:cNvSpPr>
                <p:nvPr/>
              </p:nvSpPr>
              <p:spPr bwMode="auto">
                <a:xfrm>
                  <a:off x="1879" y="2782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3" name="Rectangle 275"/>
                <p:cNvSpPr>
                  <a:spLocks noChangeArrowheads="1"/>
                </p:cNvSpPr>
                <p:nvPr/>
              </p:nvSpPr>
              <p:spPr bwMode="auto">
                <a:xfrm>
                  <a:off x="1879" y="28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4" name="Rectangle 276"/>
                <p:cNvSpPr>
                  <a:spLocks noChangeArrowheads="1"/>
                </p:cNvSpPr>
                <p:nvPr/>
              </p:nvSpPr>
              <p:spPr bwMode="auto">
                <a:xfrm>
                  <a:off x="1879" y="28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5" name="Rectangle 277"/>
                <p:cNvSpPr>
                  <a:spLocks noChangeArrowheads="1"/>
                </p:cNvSpPr>
                <p:nvPr/>
              </p:nvSpPr>
              <p:spPr bwMode="auto">
                <a:xfrm>
                  <a:off x="1879" y="29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6" name="Rectangle 278"/>
                <p:cNvSpPr>
                  <a:spLocks noChangeArrowheads="1"/>
                </p:cNvSpPr>
                <p:nvPr/>
              </p:nvSpPr>
              <p:spPr bwMode="auto">
                <a:xfrm>
                  <a:off x="1879" y="294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7" name="Rectangle 279"/>
                <p:cNvSpPr>
                  <a:spLocks noChangeArrowheads="1"/>
                </p:cNvSpPr>
                <p:nvPr/>
              </p:nvSpPr>
              <p:spPr bwMode="auto">
                <a:xfrm>
                  <a:off x="1879" y="297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8" name="Rectangle 280"/>
                <p:cNvSpPr>
                  <a:spLocks noChangeArrowheads="1"/>
                </p:cNvSpPr>
                <p:nvPr/>
              </p:nvSpPr>
              <p:spPr bwMode="auto">
                <a:xfrm>
                  <a:off x="1879" y="301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9" name="Rectangle 281"/>
                <p:cNvSpPr>
                  <a:spLocks noChangeArrowheads="1"/>
                </p:cNvSpPr>
                <p:nvPr/>
              </p:nvSpPr>
              <p:spPr bwMode="auto">
                <a:xfrm>
                  <a:off x="1879" y="30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0" name="Rectangle 282"/>
                <p:cNvSpPr>
                  <a:spLocks noChangeArrowheads="1"/>
                </p:cNvSpPr>
                <p:nvPr/>
              </p:nvSpPr>
              <p:spPr bwMode="auto">
                <a:xfrm>
                  <a:off x="1879" y="30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1" name="Rectangle 283"/>
                <p:cNvSpPr>
                  <a:spLocks noChangeArrowheads="1"/>
                </p:cNvSpPr>
                <p:nvPr/>
              </p:nvSpPr>
              <p:spPr bwMode="auto">
                <a:xfrm>
                  <a:off x="1879" y="31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2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79" y="31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3" name="Rectangle 285"/>
                <p:cNvSpPr>
                  <a:spLocks noChangeArrowheads="1"/>
                </p:cNvSpPr>
                <p:nvPr/>
              </p:nvSpPr>
              <p:spPr bwMode="auto">
                <a:xfrm>
                  <a:off x="1879" y="32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4" name="Rectangle 286"/>
                <p:cNvSpPr>
                  <a:spLocks noChangeArrowheads="1"/>
                </p:cNvSpPr>
                <p:nvPr/>
              </p:nvSpPr>
              <p:spPr bwMode="auto">
                <a:xfrm>
                  <a:off x="1879" y="32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5" name="Rectangle 287"/>
                <p:cNvSpPr>
                  <a:spLocks noChangeArrowheads="1"/>
                </p:cNvSpPr>
                <p:nvPr/>
              </p:nvSpPr>
              <p:spPr bwMode="auto">
                <a:xfrm>
                  <a:off x="1879" y="32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6" name="Rectangle 288"/>
                <p:cNvSpPr>
                  <a:spLocks noChangeArrowheads="1"/>
                </p:cNvSpPr>
                <p:nvPr/>
              </p:nvSpPr>
              <p:spPr bwMode="auto">
                <a:xfrm>
                  <a:off x="1879" y="33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7" name="Rectangle 289"/>
                <p:cNvSpPr>
                  <a:spLocks noChangeArrowheads="1"/>
                </p:cNvSpPr>
                <p:nvPr/>
              </p:nvSpPr>
              <p:spPr bwMode="auto">
                <a:xfrm>
                  <a:off x="1879" y="33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8" name="Rectangle 290"/>
                <p:cNvSpPr>
                  <a:spLocks noChangeArrowheads="1"/>
                </p:cNvSpPr>
                <p:nvPr/>
              </p:nvSpPr>
              <p:spPr bwMode="auto">
                <a:xfrm>
                  <a:off x="1879" y="34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9" name="Rectangle 291"/>
                <p:cNvSpPr>
                  <a:spLocks noChangeArrowheads="1"/>
                </p:cNvSpPr>
                <p:nvPr/>
              </p:nvSpPr>
              <p:spPr bwMode="auto">
                <a:xfrm>
                  <a:off x="1879" y="34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0" name="Rectangle 292"/>
                <p:cNvSpPr>
                  <a:spLocks noChangeArrowheads="1"/>
                </p:cNvSpPr>
                <p:nvPr/>
              </p:nvSpPr>
              <p:spPr bwMode="auto">
                <a:xfrm>
                  <a:off x="1879" y="34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1" name="Rectangle 293"/>
                <p:cNvSpPr>
                  <a:spLocks noChangeArrowheads="1"/>
                </p:cNvSpPr>
                <p:nvPr/>
              </p:nvSpPr>
              <p:spPr bwMode="auto">
                <a:xfrm>
                  <a:off x="1879" y="35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2" name="Rectangle 294"/>
                <p:cNvSpPr>
                  <a:spLocks noChangeArrowheads="1"/>
                </p:cNvSpPr>
                <p:nvPr/>
              </p:nvSpPr>
              <p:spPr bwMode="auto">
                <a:xfrm>
                  <a:off x="1879" y="35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3" name="Rectangle 295"/>
                <p:cNvSpPr>
                  <a:spLocks noChangeArrowheads="1"/>
                </p:cNvSpPr>
                <p:nvPr/>
              </p:nvSpPr>
              <p:spPr bwMode="auto">
                <a:xfrm>
                  <a:off x="1879" y="36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4" name="Rectangle 296"/>
                <p:cNvSpPr>
                  <a:spLocks noChangeArrowheads="1"/>
                </p:cNvSpPr>
                <p:nvPr/>
              </p:nvSpPr>
              <p:spPr bwMode="auto">
                <a:xfrm>
                  <a:off x="1879" y="36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5" name="Rectangle 297"/>
                <p:cNvSpPr>
                  <a:spLocks noChangeArrowheads="1"/>
                </p:cNvSpPr>
                <p:nvPr/>
              </p:nvSpPr>
              <p:spPr bwMode="auto">
                <a:xfrm>
                  <a:off x="1879" y="36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6" name="Rectangle 298"/>
                <p:cNvSpPr>
                  <a:spLocks noChangeArrowheads="1"/>
                </p:cNvSpPr>
                <p:nvPr/>
              </p:nvSpPr>
              <p:spPr bwMode="auto">
                <a:xfrm>
                  <a:off x="1879" y="37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18" name="Freeform 303"/>
              <p:cNvSpPr>
                <a:spLocks/>
              </p:cNvSpPr>
              <p:nvPr/>
            </p:nvSpPr>
            <p:spPr bwMode="auto">
              <a:xfrm>
                <a:off x="1066" y="3018"/>
                <a:ext cx="813" cy="250"/>
              </a:xfrm>
              <a:custGeom>
                <a:avLst/>
                <a:gdLst>
                  <a:gd name="T0" fmla="*/ 0 w 813"/>
                  <a:gd name="T1" fmla="*/ 0 h 250"/>
                  <a:gd name="T2" fmla="*/ 0 w 813"/>
                  <a:gd name="T3" fmla="*/ 250 h 250"/>
                  <a:gd name="T4" fmla="*/ 813 w 813"/>
                  <a:gd name="T5" fmla="*/ 250 h 2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3" h="250">
                    <a:moveTo>
                      <a:pt x="0" y="0"/>
                    </a:moveTo>
                    <a:lnTo>
                      <a:pt x="0" y="250"/>
                    </a:lnTo>
                    <a:lnTo>
                      <a:pt x="813" y="25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" name="Rectangle 306"/>
              <p:cNvSpPr>
                <a:spLocks noChangeArrowheads="1"/>
              </p:cNvSpPr>
              <p:nvPr/>
            </p:nvSpPr>
            <p:spPr bwMode="auto">
              <a:xfrm rot="5400000">
                <a:off x="1354" y="3043"/>
                <a:ext cx="1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a</a:t>
                </a:r>
                <a:endParaRPr lang="en-GB"/>
              </a:p>
            </p:txBody>
          </p:sp>
          <p:sp>
            <p:nvSpPr>
              <p:cNvPr id="8220" name="Rectangle 307"/>
              <p:cNvSpPr>
                <a:spLocks noChangeArrowheads="1"/>
              </p:cNvSpPr>
              <p:nvPr/>
            </p:nvSpPr>
            <p:spPr bwMode="auto">
              <a:xfrm rot="5400000">
                <a:off x="1661" y="3458"/>
                <a:ext cx="6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g</a:t>
                </a:r>
                <a:endParaRPr lang="en-GB"/>
              </a:p>
            </p:txBody>
          </p:sp>
          <p:sp>
            <p:nvSpPr>
              <p:cNvPr id="8221" name="Arc 316"/>
              <p:cNvSpPr>
                <a:spLocks/>
              </p:cNvSpPr>
              <p:nvPr/>
            </p:nvSpPr>
            <p:spPr bwMode="auto">
              <a:xfrm>
                <a:off x="1447" y="3268"/>
                <a:ext cx="433" cy="380"/>
              </a:xfrm>
              <a:custGeom>
                <a:avLst/>
                <a:gdLst>
                  <a:gd name="T0" fmla="*/ 0 w 21600"/>
                  <a:gd name="T1" fmla="*/ 380 h 21599"/>
                  <a:gd name="T2" fmla="*/ 432 w 21600"/>
                  <a:gd name="T3" fmla="*/ 0 h 21599"/>
                  <a:gd name="T4" fmla="*/ 433 w 21600"/>
                  <a:gd name="T5" fmla="*/ 380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  <a:lnTo>
                      <a:pt x="21600" y="21599"/>
                    </a:lnTo>
                    <a:lnTo>
                      <a:pt x="-1" y="21598"/>
                    </a:lnTo>
                    <a:close/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401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47" y="702977"/>
            <a:ext cx="906565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Metall. Mater. Trans. A 43 (2012) 833</a:t>
            </a:r>
          </a:p>
          <a:p>
            <a:r>
              <a:rPr lang="en-US" sz="4400" dirty="0" smtClean="0"/>
              <a:t>diffusion distance </a:t>
            </a:r>
            <a:r>
              <a:rPr lang="en-US" sz="4400" b="1" dirty="0" smtClean="0">
                <a:solidFill>
                  <a:srgbClr val="FF0000"/>
                </a:solidFill>
              </a:rPr>
              <a:t>0.03 nm</a:t>
            </a:r>
          </a:p>
          <a:p>
            <a:endParaRPr lang="en-US" sz="4400" dirty="0"/>
          </a:p>
          <a:p>
            <a:r>
              <a:rPr lang="en-US" sz="4400" dirty="0" smtClean="0"/>
              <a:t>Metall. Mater. Trans. A 46 (2015) 2347</a:t>
            </a:r>
          </a:p>
          <a:p>
            <a:r>
              <a:rPr lang="en-US" sz="4400" dirty="0" smtClean="0"/>
              <a:t>diffusion distance </a:t>
            </a:r>
            <a:r>
              <a:rPr lang="en-US" sz="4400" b="1" dirty="0" smtClean="0">
                <a:solidFill>
                  <a:srgbClr val="FF0000"/>
                </a:solidFill>
              </a:rPr>
              <a:t>0.002-0.04 nm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6146" y="5149069"/>
            <a:ext cx="73950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0000FF"/>
                </a:solidFill>
              </a:rPr>
              <a:t>how do we proceed?</a:t>
            </a:r>
            <a:endParaRPr lang="en-US" sz="6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25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61" y="838198"/>
            <a:ext cx="5967984" cy="516331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01343" y="906964"/>
            <a:ext cx="2486785" cy="796784"/>
            <a:chOff x="3801343" y="906964"/>
            <a:chExt cx="2486785" cy="796784"/>
          </a:xfrm>
        </p:grpSpPr>
        <p:sp>
          <p:nvSpPr>
            <p:cNvPr id="5" name="Oval 4"/>
            <p:cNvSpPr/>
            <p:nvPr/>
          </p:nvSpPr>
          <p:spPr bwMode="auto">
            <a:xfrm>
              <a:off x="5060761" y="906964"/>
              <a:ext cx="265387" cy="26536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801343" y="1524442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flipV="1">
              <a:off x="3899673" y="1564575"/>
              <a:ext cx="2270350" cy="598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Oval 6"/>
            <p:cNvSpPr/>
            <p:nvPr/>
          </p:nvSpPr>
          <p:spPr bwMode="auto">
            <a:xfrm>
              <a:off x="6108793" y="1466453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>
              <a:off x="5161627" y="1129990"/>
              <a:ext cx="9478" cy="433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0863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etwork of Domain Walls in the Very Early Univer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5494" y="3895467"/>
            <a:ext cx="3506887" cy="2630165"/>
          </a:xfrm>
          <a:prstGeom prst="rect">
            <a:avLst/>
          </a:prstGeom>
        </p:spPr>
      </p:pic>
      <p:pic>
        <p:nvPicPr>
          <p:cNvPr id="10" name="spinoda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5494" y="509107"/>
            <a:ext cx="3789178" cy="28131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889" y="301148"/>
            <a:ext cx="2371344" cy="56631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5400000">
            <a:off x="3920270" y="2850706"/>
            <a:ext cx="959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time</a:t>
            </a:r>
            <a:endParaRPr lang="en-US" sz="3200" baseline="-25000" dirty="0"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3999760" y="983681"/>
            <a:ext cx="0" cy="43690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559959" y="1580750"/>
            <a:ext cx="0" cy="3629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51650" y="887970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Cr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69106" y="5964332"/>
            <a:ext cx="190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distance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81731" y="66059"/>
            <a:ext cx="179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Yoshiyuki Saito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21133" y="3526135"/>
            <a:ext cx="167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Carlos Martins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5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4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7987" y="3291126"/>
            <a:ext cx="794265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00FF"/>
                </a:solidFill>
                <a:latin typeface="Arial"/>
                <a:cs typeface="Arial"/>
              </a:rPr>
              <a:t>chemical interfacial energy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00FF"/>
                </a:solidFill>
                <a:latin typeface="Arial"/>
                <a:cs typeface="Arial"/>
              </a:rPr>
              <a:t>larger with steeper gradients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Arial"/>
                <a:cs typeface="Arial"/>
              </a:rPr>
              <a:t>STEEP GRADIENTS RETARD DIFFUSION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517" y="998155"/>
            <a:ext cx="8168991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Arial"/>
                <a:cs typeface="Arial"/>
              </a:rPr>
              <a:t>Most rapidly growing Fourier components have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dirty="0" smtClean="0">
                <a:latin typeface="Arial"/>
                <a:cs typeface="Arial"/>
              </a:rPr>
              <a:t>infinitely small wavelength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62" y="2141762"/>
            <a:ext cx="1666945" cy="398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1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5" y="276413"/>
            <a:ext cx="8795907" cy="2002116"/>
          </a:xfrm>
          <a:prstGeom prst="rect">
            <a:avLst/>
          </a:prstGeom>
        </p:spPr>
      </p:pic>
      <p:pic>
        <p:nvPicPr>
          <p:cNvPr id="6" name="Picture 5" descr="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" y="2509899"/>
            <a:ext cx="3790611" cy="6199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2408" y="3353918"/>
            <a:ext cx="8536222" cy="3398479"/>
            <a:chOff x="272408" y="3353918"/>
            <a:chExt cx="8536222" cy="3398479"/>
          </a:xfrm>
        </p:grpSpPr>
        <p:pic>
          <p:nvPicPr>
            <p:cNvPr id="7" name="Picture 6" descr="c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9889" y="4982883"/>
              <a:ext cx="1798741" cy="1769514"/>
            </a:xfrm>
            <a:prstGeom prst="rect">
              <a:avLst/>
            </a:prstGeom>
          </p:spPr>
        </p:pic>
        <p:pic>
          <p:nvPicPr>
            <p:cNvPr id="8" name="Picture 7" descr="b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08" y="3353918"/>
              <a:ext cx="8262784" cy="1524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84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6"/>
          <a:stretch/>
        </p:blipFill>
        <p:spPr>
          <a:xfrm>
            <a:off x="368015" y="467330"/>
            <a:ext cx="7259456" cy="1534788"/>
          </a:xfrm>
          <a:prstGeom prst="rect">
            <a:avLst/>
          </a:prstGeom>
        </p:spPr>
      </p:pic>
      <p:pic>
        <p:nvPicPr>
          <p:cNvPr id="3" name="Picture 2" descr="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94" y="2397311"/>
            <a:ext cx="5498304" cy="1143747"/>
          </a:xfrm>
          <a:prstGeom prst="rect">
            <a:avLst/>
          </a:prstGeom>
        </p:spPr>
      </p:pic>
      <p:pic>
        <p:nvPicPr>
          <p:cNvPr id="4" name="Picture 3" descr="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92" y="4384786"/>
            <a:ext cx="7418607" cy="17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1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dient_energ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552"/>
            <a:ext cx="5548923" cy="4910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7038" y="1923072"/>
            <a:ext cx="3915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I</a:t>
            </a:r>
            <a:r>
              <a:rPr lang="en-US" sz="2400" dirty="0" smtClean="0">
                <a:latin typeface="Arial"/>
                <a:cs typeface="Arial"/>
              </a:rPr>
              <a:t>mpossible to avoid partitioning </a:t>
            </a:r>
            <a:r>
              <a:rPr lang="en-US" sz="2400" dirty="0" err="1" smtClean="0">
                <a:latin typeface="Arial"/>
                <a:cs typeface="Arial"/>
              </a:rPr>
              <a:t>substitutional</a:t>
            </a:r>
            <a:r>
              <a:rPr lang="en-US" sz="2400" dirty="0" smtClean="0">
                <a:latin typeface="Arial"/>
                <a:cs typeface="Arial"/>
              </a:rPr>
              <a:t> solutes if local equilibrium is demanded.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5" name="Picture 4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51" y="148963"/>
            <a:ext cx="7418607" cy="17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55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lustration of displacive phase transfor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541" y="332656"/>
            <a:ext cx="8088899" cy="60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086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7077" y="1661360"/>
            <a:ext cx="76445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Current Opinion in Solid State and Materials Science, </a:t>
            </a:r>
          </a:p>
          <a:p>
            <a:r>
              <a:rPr lang="en-US" sz="4000" dirty="0" smtClean="0"/>
              <a:t>20 (2016) 396-400</a:t>
            </a:r>
          </a:p>
          <a:p>
            <a:endParaRPr lang="en-US" sz="4000" dirty="0"/>
          </a:p>
          <a:p>
            <a:r>
              <a:rPr lang="en-US" sz="4000" dirty="0" err="1" smtClean="0"/>
              <a:t>Physica</a:t>
            </a:r>
            <a:r>
              <a:rPr lang="en-US" sz="4000" dirty="0" smtClean="0"/>
              <a:t> Status Solidi (a)</a:t>
            </a:r>
          </a:p>
          <a:p>
            <a:r>
              <a:rPr lang="en-US" sz="4000" dirty="0" smtClean="0"/>
              <a:t>69 (1982) 745-750</a:t>
            </a:r>
            <a:endParaRPr lang="en-US" sz="4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3286" y="5447012"/>
            <a:ext cx="8763227" cy="8744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mtClean="0">
                <a:solidFill>
                  <a:srgbClr val="0000FF"/>
                </a:solidFill>
              </a:rPr>
              <a:t>www.phase-trans.msm.cam.ac.uk</a:t>
            </a:r>
            <a:endParaRPr lang="en-US" sz="4400" dirty="0" smtClean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580" y="298850"/>
            <a:ext cx="8120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Conclusion: NPLE mode does not exist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568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143013"/>
            <a:ext cx="6746368" cy="6604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890" y="1303130"/>
            <a:ext cx="214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Substitutionalsolutes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frozen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err="1" smtClean="0">
                <a:latin typeface="Arial"/>
                <a:cs typeface="Arial"/>
              </a:rPr>
              <a:t>Bhadeshia</a:t>
            </a:r>
            <a:r>
              <a:rPr lang="en-US" sz="2400" dirty="0" smtClean="0">
                <a:latin typeface="Arial"/>
                <a:cs typeface="Arial"/>
              </a:rPr>
              <a:t>, Waugh, 1981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9374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aramilitary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3238"/>
            <a:ext cx="7391400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18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1" descr="M21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7" y="452783"/>
            <a:ext cx="5991170" cy="574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337" y="1358348"/>
            <a:ext cx="2565674" cy="283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4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6" b="507"/>
          <a:stretch>
            <a:fillRect/>
          </a:stretch>
        </p:blipFill>
        <p:spPr bwMode="auto">
          <a:xfrm>
            <a:off x="1600200" y="236538"/>
            <a:ext cx="5337175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3300230" y="1399876"/>
            <a:ext cx="27811" cy="11032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3869795" y="1372063"/>
            <a:ext cx="27811" cy="11032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3679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482600"/>
            <a:ext cx="7659687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68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1313"/>
            <a:ext cx="88392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34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21" y="322228"/>
            <a:ext cx="4267053" cy="3289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784" y="2577948"/>
            <a:ext cx="4005300" cy="37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8" y="107934"/>
            <a:ext cx="8382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4" y="1"/>
            <a:ext cx="8600219" cy="654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02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5-30 at 10.07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" y="715283"/>
            <a:ext cx="4860668" cy="49993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839" y="1508016"/>
            <a:ext cx="3387794" cy="4480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5026" y="6127615"/>
            <a:ext cx="2902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Temperature / °C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3868866" y="3353351"/>
            <a:ext cx="2938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Impact energy / J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725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31" y="126307"/>
            <a:ext cx="7478184" cy="94909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Displace atomic arrangement into new pattern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65" y="1356732"/>
            <a:ext cx="3252657" cy="526680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273612" y="3031519"/>
            <a:ext cx="778706" cy="927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670" y="1395695"/>
            <a:ext cx="3593717" cy="50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8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8" descr="Screen shot 2012-03-22 at 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3058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37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creen Shot 2014-11-13 at 09.43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244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5471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6781800" y="914400"/>
            <a:ext cx="1981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latin typeface="Times" charset="0"/>
              </a:rPr>
              <a:t>       20 µm</a:t>
            </a:r>
          </a:p>
        </p:txBody>
      </p:sp>
      <p:sp>
        <p:nvSpPr>
          <p:cNvPr id="53251" name="Line 4"/>
          <p:cNvSpPr>
            <a:spLocks noChangeShapeType="1"/>
          </p:cNvSpPr>
          <p:nvPr/>
        </p:nvSpPr>
        <p:spPr bwMode="auto">
          <a:xfrm>
            <a:off x="7086600" y="99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0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7213"/>
            <a:ext cx="832485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9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w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2"/>
          <p:cNvSpPr txBox="1">
            <a:spLocks noChangeArrowheads="1"/>
          </p:cNvSpPr>
          <p:nvPr/>
        </p:nvSpPr>
        <p:spPr bwMode="auto">
          <a:xfrm>
            <a:off x="762000" y="6396038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Kevin Sawley: 90 million gross tonnes of traffic on curve</a:t>
            </a:r>
          </a:p>
        </p:txBody>
      </p:sp>
    </p:spTree>
    <p:extLst>
      <p:ext uri="{BB962C8B-B14F-4D97-AF65-F5344CB8AC3E}">
        <p14:creationId xmlns:p14="http://schemas.microsoft.com/office/powerpoint/2010/main" val="2550874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00025"/>
            <a:ext cx="8648700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82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413"/>
            <a:ext cx="5908947" cy="5423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0190" y="5732071"/>
            <a:ext cx="39568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Prior austenite grain </a:t>
            </a:r>
          </a:p>
          <a:p>
            <a:r>
              <a:rPr lang="en-US" sz="2800" dirty="0" smtClean="0">
                <a:latin typeface="Arial"/>
                <a:cs typeface="Arial"/>
              </a:rPr>
              <a:t>boundary </a:t>
            </a:r>
            <a:r>
              <a:rPr lang="en-US" sz="2800" dirty="0" err="1" smtClean="0">
                <a:latin typeface="Arial"/>
                <a:cs typeface="Arial"/>
              </a:rPr>
              <a:t>embrittlement</a:t>
            </a:r>
            <a:endParaRPr lang="en-US" sz="2800" dirty="0"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2455" y="3250991"/>
            <a:ext cx="8897284" cy="3558110"/>
            <a:chOff x="142455" y="3250991"/>
            <a:chExt cx="8897284" cy="3558110"/>
          </a:xfrm>
        </p:grpSpPr>
        <p:sp>
          <p:nvSpPr>
            <p:cNvPr id="6" name="TextBox 5"/>
            <p:cNvSpPr txBox="1"/>
            <p:nvPr/>
          </p:nvSpPr>
          <p:spPr>
            <a:xfrm>
              <a:off x="142455" y="5608773"/>
              <a:ext cx="458711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Arial"/>
                  <a:cs typeface="Arial"/>
                </a:rPr>
                <a:t>Displacive</a:t>
              </a:r>
              <a:r>
                <a:rPr lang="en-US" sz="2400" dirty="0">
                  <a:latin typeface="Arial"/>
                  <a:cs typeface="Arial"/>
                </a:rPr>
                <a:t> </a:t>
              </a:r>
              <a:r>
                <a:rPr lang="en-US" sz="2400" dirty="0" smtClean="0">
                  <a:latin typeface="Arial"/>
                  <a:cs typeface="Arial"/>
                </a:rPr>
                <a:t>atomic mechanism: </a:t>
              </a:r>
            </a:p>
            <a:p>
              <a:r>
                <a:rPr lang="en-US" sz="2400" dirty="0" smtClean="0">
                  <a:latin typeface="Arial"/>
                  <a:cs typeface="Arial"/>
                </a:rPr>
                <a:t>more susceptible to impurity </a:t>
              </a:r>
              <a:r>
                <a:rPr lang="en-US" sz="2400" dirty="0" err="1" smtClean="0">
                  <a:latin typeface="Arial"/>
                  <a:cs typeface="Arial"/>
                </a:rPr>
                <a:t>embrittlement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5876" y="3250991"/>
              <a:ext cx="4463863" cy="3435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477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2563" y="6227571"/>
            <a:ext cx="6400800" cy="630429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www.phase-trans.msm.cam.ac.uk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Mart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5" y="2664086"/>
            <a:ext cx="2616220" cy="3619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696" y="640272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Adolf Martens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62292" y="1076471"/>
            <a:ext cx="524647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Bainite</a:t>
            </a:r>
            <a:r>
              <a:rPr lang="en-US" sz="3600" dirty="0" smtClean="0">
                <a:solidFill>
                  <a:srgbClr val="0000FF"/>
                </a:solidFill>
              </a:rPr>
              <a:t> forms by the same mechanism as </a:t>
            </a:r>
            <a:r>
              <a:rPr lang="en-US" sz="3600" dirty="0" err="1" smtClean="0">
                <a:solidFill>
                  <a:srgbClr val="0000FF"/>
                </a:solidFill>
              </a:rPr>
              <a:t>martensite</a:t>
            </a:r>
            <a:r>
              <a:rPr lang="en-US" sz="3600" dirty="0" smtClean="0">
                <a:solidFill>
                  <a:srgbClr val="0000FF"/>
                </a:solidFill>
              </a:rPr>
              <a:t>, it is </a:t>
            </a:r>
            <a:r>
              <a:rPr lang="en-US" sz="3600" dirty="0" err="1" smtClean="0">
                <a:solidFill>
                  <a:srgbClr val="0000FF"/>
                </a:solidFill>
              </a:rPr>
              <a:t>diffusionless</a:t>
            </a:r>
            <a:r>
              <a:rPr lang="en-US" sz="3600" dirty="0" smtClean="0">
                <a:solidFill>
                  <a:srgbClr val="0000FF"/>
                </a:solidFill>
              </a:rPr>
              <a:t>, but tempers during the course of transformation.</a:t>
            </a:r>
          </a:p>
          <a:p>
            <a:endParaRPr lang="en-US" sz="3600" dirty="0">
              <a:solidFill>
                <a:srgbClr val="0000FF"/>
              </a:solidFill>
            </a:endParaRPr>
          </a:p>
          <a:p>
            <a:r>
              <a:rPr lang="en-US" sz="3600" dirty="0" smtClean="0">
                <a:solidFill>
                  <a:srgbClr val="0000FF"/>
                </a:solidFill>
              </a:rPr>
              <a:t>This is the basis of the modern design of steels.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2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Composition following transformation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535113"/>
            <a:ext cx="6037262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44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71488"/>
            <a:ext cx="786765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Box 8"/>
          <p:cNvSpPr txBox="1">
            <a:spLocks noChangeArrowheads="1"/>
          </p:cNvSpPr>
          <p:nvPr/>
        </p:nvSpPr>
        <p:spPr bwMode="auto">
          <a:xfrm>
            <a:off x="5219700" y="6308725"/>
            <a:ext cx="3743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>
                <a:solidFill>
                  <a:srgbClr val="0000FF"/>
                </a:solidFill>
                <a:latin typeface="Arial" charset="0"/>
              </a:rPr>
              <a:t>Bhadeshia, Met. Sci. (1982)</a:t>
            </a:r>
          </a:p>
        </p:txBody>
      </p:sp>
    </p:spTree>
    <p:extLst>
      <p:ext uri="{BB962C8B-B14F-4D97-AF65-F5344CB8AC3E}">
        <p14:creationId xmlns:p14="http://schemas.microsoft.com/office/powerpoint/2010/main" val="168579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31" y="126307"/>
            <a:ext cx="7478184" cy="94909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Reconstruct atomic arrangement into new pattern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65" y="1356732"/>
            <a:ext cx="3252657" cy="52668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73612" y="1417638"/>
            <a:ext cx="4223171" cy="5104170"/>
            <a:chOff x="4273612" y="1417638"/>
            <a:chExt cx="4223171" cy="51041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4935" y="1417638"/>
              <a:ext cx="3281848" cy="510417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4273612" y="3930777"/>
              <a:ext cx="778706" cy="927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339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Screen Shot 2014-05-05 at 17.17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44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2"/>
          <p:cNvSpPr>
            <a:spLocks noGrp="1"/>
          </p:cNvSpPr>
          <p:nvPr>
            <p:ph idx="1"/>
          </p:nvPr>
        </p:nvSpPr>
        <p:spPr>
          <a:xfrm>
            <a:off x="611188" y="260350"/>
            <a:ext cx="8208962" cy="1771650"/>
          </a:xfrm>
          <a:solidFill>
            <a:schemeClr val="bg1"/>
          </a:solidFill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It was assumed therefore, that these carbon atoms are trapped at dislocations, since the original paper published in 1981.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6838"/>
            <a:ext cx="407670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Box 6"/>
          <p:cNvSpPr txBox="1">
            <a:spLocks noChangeArrowheads="1"/>
          </p:cNvSpPr>
          <p:nvPr/>
        </p:nvSpPr>
        <p:spPr bwMode="auto">
          <a:xfrm>
            <a:off x="6372225" y="5661025"/>
            <a:ext cx="2447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>
                <a:solidFill>
                  <a:srgbClr val="0000FF"/>
                </a:solidFill>
                <a:latin typeface="Arial" charset="0"/>
              </a:rPr>
              <a:t>Bhadeshia, Edmonds</a:t>
            </a:r>
          </a:p>
          <a:p>
            <a:r>
              <a:rPr lang="en-US" sz="1800" b="0">
                <a:solidFill>
                  <a:srgbClr val="0000FF"/>
                </a:solidFill>
                <a:latin typeface="Arial" charset="0"/>
              </a:rPr>
              <a:t>Metall. Trans. (1979)</a:t>
            </a:r>
          </a:p>
        </p:txBody>
      </p:sp>
    </p:spTree>
    <p:extLst>
      <p:ext uri="{BB962C8B-B14F-4D97-AF65-F5344CB8AC3E}">
        <p14:creationId xmlns:p14="http://schemas.microsoft.com/office/powerpoint/2010/main" val="398798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2" descr="From Clip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7288"/>
            <a:ext cx="26924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10 CuadroTexto"/>
          <p:cNvSpPr txBox="1">
            <a:spLocks noChangeArrowheads="1"/>
          </p:cNvSpPr>
          <p:nvPr/>
        </p:nvSpPr>
        <p:spPr bwMode="auto">
          <a:xfrm>
            <a:off x="152400" y="3733800"/>
            <a:ext cx="1171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>
                <a:latin typeface="Calibri" charset="0"/>
              </a:rPr>
              <a:t>Austenite</a:t>
            </a:r>
          </a:p>
        </p:txBody>
      </p:sp>
      <p:sp>
        <p:nvSpPr>
          <p:cNvPr id="82947" name="11 CuadroTexto"/>
          <p:cNvSpPr txBox="1">
            <a:spLocks noChangeArrowheads="1"/>
          </p:cNvSpPr>
          <p:nvPr/>
        </p:nvSpPr>
        <p:spPr bwMode="auto">
          <a:xfrm>
            <a:off x="2133600" y="1295400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>
                <a:latin typeface="Calibri" charset="0"/>
              </a:rPr>
              <a:t>Ferrite</a:t>
            </a:r>
          </a:p>
        </p:txBody>
      </p:sp>
      <p:cxnSp>
        <p:nvCxnSpPr>
          <p:cNvPr id="16" name="15 Conector recto de flecha"/>
          <p:cNvCxnSpPr/>
          <p:nvPr/>
        </p:nvCxnSpPr>
        <p:spPr>
          <a:xfrm flipH="1">
            <a:off x="2514600" y="31242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49" name="16 CuadroTexto"/>
          <p:cNvSpPr txBox="1">
            <a:spLocks noChangeArrowheads="1"/>
          </p:cNvSpPr>
          <p:nvPr/>
        </p:nvSpPr>
        <p:spPr bwMode="auto">
          <a:xfrm>
            <a:off x="2138363" y="2743200"/>
            <a:ext cx="158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>
                <a:latin typeface="Calibri" charset="0"/>
              </a:rPr>
              <a:t>Dislocation</a:t>
            </a:r>
          </a:p>
        </p:txBody>
      </p:sp>
      <p:sp>
        <p:nvSpPr>
          <p:cNvPr id="82950" name="Text Box 14"/>
          <p:cNvSpPr txBox="1">
            <a:spLocks noChangeArrowheads="1"/>
          </p:cNvSpPr>
          <p:nvPr/>
        </p:nvSpPr>
        <p:spPr bwMode="auto">
          <a:xfrm>
            <a:off x="4114800" y="5105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400">
              <a:latin typeface="Arial" charset="0"/>
            </a:endParaRPr>
          </a:p>
        </p:txBody>
      </p:sp>
      <p:pic>
        <p:nvPicPr>
          <p:cNvPr id="82951" name="Picture 4" descr="Screen shot 2010-11-15 at 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2393950"/>
            <a:ext cx="25177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TextBox 1"/>
          <p:cNvSpPr txBox="1">
            <a:spLocks noChangeArrowheads="1"/>
          </p:cNvSpPr>
          <p:nvPr/>
        </p:nvSpPr>
        <p:spPr bwMode="auto">
          <a:xfrm>
            <a:off x="6516688" y="5516563"/>
            <a:ext cx="2232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Francisca Garcia Caballero</a:t>
            </a:r>
          </a:p>
        </p:txBody>
      </p:sp>
      <p:sp>
        <p:nvSpPr>
          <p:cNvPr id="82953" name="TextBox 11"/>
          <p:cNvSpPr txBox="1">
            <a:spLocks noChangeArrowheads="1"/>
          </p:cNvSpPr>
          <p:nvPr/>
        </p:nvSpPr>
        <p:spPr bwMode="auto">
          <a:xfrm>
            <a:off x="250825" y="115888"/>
            <a:ext cx="684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FF"/>
                </a:solidFill>
                <a:latin typeface="Arial" charset="0"/>
              </a:rPr>
              <a:t>Caballero, Miller, Mateo, Cornide. J. Alloys &amp; Compounds, (2012)</a:t>
            </a:r>
          </a:p>
        </p:txBody>
      </p:sp>
      <p:sp>
        <p:nvSpPr>
          <p:cNvPr id="82954" name="TextBox 1"/>
          <p:cNvSpPr txBox="1">
            <a:spLocks noChangeArrowheads="1"/>
          </p:cNvSpPr>
          <p:nvPr/>
        </p:nvSpPr>
        <p:spPr bwMode="auto">
          <a:xfrm>
            <a:off x="4140200" y="1052513"/>
            <a:ext cx="4608513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>
                <a:latin typeface="Arial" charset="0"/>
              </a:rPr>
              <a:t>Large carbon concentration in </a:t>
            </a:r>
            <a:r>
              <a:rPr lang="en-US" sz="2400" i="1">
                <a:latin typeface="Arial" charset="0"/>
              </a:rPr>
              <a:t>solution</a:t>
            </a:r>
            <a:r>
              <a:rPr lang="en-US" sz="2400">
                <a:latin typeface="Arial" charset="0"/>
              </a:rPr>
              <a:t> in ferrite</a:t>
            </a:r>
          </a:p>
        </p:txBody>
      </p:sp>
    </p:spTree>
    <p:extLst>
      <p:ext uri="{BB962C8B-B14F-4D97-AF65-F5344CB8AC3E}">
        <p14:creationId xmlns:p14="http://schemas.microsoft.com/office/powerpoint/2010/main" val="200928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From 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044575"/>
            <a:ext cx="5840413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extBox 2"/>
          <p:cNvSpPr txBox="1">
            <a:spLocks noChangeArrowheads="1"/>
          </p:cNvSpPr>
          <p:nvPr/>
        </p:nvSpPr>
        <p:spPr bwMode="auto">
          <a:xfrm>
            <a:off x="179388" y="5991225"/>
            <a:ext cx="878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0">
                <a:solidFill>
                  <a:srgbClr val="0000FF"/>
                </a:solidFill>
                <a:latin typeface="Arial" charset="0"/>
              </a:rPr>
              <a:t>Caballero, Miller, Mateo, Cornide </a:t>
            </a:r>
          </a:p>
          <a:p>
            <a:r>
              <a:rPr lang="en-US" sz="2000" b="0">
                <a:solidFill>
                  <a:srgbClr val="0000FF"/>
                </a:solidFill>
                <a:latin typeface="Arial" charset="0"/>
              </a:rPr>
              <a:t>J. Alloys &amp; Compounds, (2012)</a:t>
            </a:r>
          </a:p>
        </p:txBody>
      </p:sp>
      <p:sp>
        <p:nvSpPr>
          <p:cNvPr id="83971" name="TextBox 3"/>
          <p:cNvSpPr txBox="1">
            <a:spLocks noChangeArrowheads="1"/>
          </p:cNvSpPr>
          <p:nvPr/>
        </p:nvSpPr>
        <p:spPr bwMode="auto">
          <a:xfrm>
            <a:off x="179388" y="26988"/>
            <a:ext cx="8486775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>
                <a:latin typeface="Arial" charset="0"/>
              </a:rPr>
              <a:t>atom probe data for carbon in 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solid solution </a:t>
            </a:r>
            <a:r>
              <a:rPr lang="en-US" sz="2400">
                <a:latin typeface="Arial" charset="0"/>
              </a:rPr>
              <a:t>in ferrite in contact with austenite</a:t>
            </a:r>
          </a:p>
        </p:txBody>
      </p:sp>
    </p:spTree>
    <p:extLst>
      <p:ext uri="{BB962C8B-B14F-4D97-AF65-F5344CB8AC3E}">
        <p14:creationId xmlns:p14="http://schemas.microsoft.com/office/powerpoint/2010/main" val="45751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5" descr="Bai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08050"/>
            <a:ext cx="5826125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ain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11200"/>
            <a:ext cx="58007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in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836613"/>
            <a:ext cx="62039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850" y="5661025"/>
            <a:ext cx="8353425" cy="9540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0" dirty="0"/>
              <a:t>A </a:t>
            </a:r>
            <a:r>
              <a:rPr lang="en-US" sz="2800" b="0" dirty="0" err="1"/>
              <a:t>diffusionless</a:t>
            </a:r>
            <a:r>
              <a:rPr lang="en-US" sz="2800" b="0" dirty="0"/>
              <a:t> transformation will necessarily lead to a body-</a:t>
            </a:r>
            <a:r>
              <a:rPr lang="en-US" sz="2800" b="0" dirty="0" err="1"/>
              <a:t>centred</a:t>
            </a:r>
            <a:r>
              <a:rPr lang="en-US" sz="2800" b="0" dirty="0"/>
              <a:t> tetragonal ferrite.</a:t>
            </a:r>
          </a:p>
        </p:txBody>
      </p:sp>
    </p:spTree>
    <p:extLst>
      <p:ext uri="{BB962C8B-B14F-4D97-AF65-F5344CB8AC3E}">
        <p14:creationId xmlns:p14="http://schemas.microsoft.com/office/powerpoint/2010/main" val="242365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3" descr="Fig4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41438"/>
            <a:ext cx="5435600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4" descr="From Clip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00213"/>
            <a:ext cx="25114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Box 5"/>
          <p:cNvSpPr txBox="1">
            <a:spLocks noChangeArrowheads="1"/>
          </p:cNvSpPr>
          <p:nvPr/>
        </p:nvSpPr>
        <p:spPr bwMode="auto">
          <a:xfrm>
            <a:off x="1042988" y="260350"/>
            <a:ext cx="6481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0">
                <a:latin typeface="Arial" charset="0"/>
              </a:rPr>
              <a:t>Huge increase in solubility; ferrite with tetragonal symmetry</a:t>
            </a:r>
          </a:p>
        </p:txBody>
      </p:sp>
      <p:sp>
        <p:nvSpPr>
          <p:cNvPr id="88068" name="TextBox 6"/>
          <p:cNvSpPr txBox="1">
            <a:spLocks noChangeArrowheads="1"/>
          </p:cNvSpPr>
          <p:nvPr/>
        </p:nvSpPr>
        <p:spPr bwMode="auto">
          <a:xfrm>
            <a:off x="250825" y="6237288"/>
            <a:ext cx="5976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FF"/>
                </a:solidFill>
                <a:latin typeface="Arial" charset="0"/>
              </a:rPr>
              <a:t>Jang, Suh, Bhadeshia, Scr. Mat. 68 (2012) 195</a:t>
            </a:r>
          </a:p>
        </p:txBody>
      </p:sp>
    </p:spTree>
    <p:extLst>
      <p:ext uri="{BB962C8B-B14F-4D97-AF65-F5344CB8AC3E}">
        <p14:creationId xmlns:p14="http://schemas.microsoft.com/office/powerpoint/2010/main" val="402368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367088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843338"/>
            <a:ext cx="3902075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3"/>
          <p:cNvSpPr txBox="1">
            <a:spLocks noChangeArrowheads="1"/>
          </p:cNvSpPr>
          <p:nvPr/>
        </p:nvSpPr>
        <p:spPr bwMode="auto">
          <a:xfrm>
            <a:off x="179388" y="5876925"/>
            <a:ext cx="4032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Arial" charset="0"/>
              </a:rPr>
              <a:t>C. N. Hulme-Smith, I. Lonardelli,</a:t>
            </a:r>
          </a:p>
          <a:p>
            <a:r>
              <a:rPr lang="en-US" sz="1600">
                <a:latin typeface="Arial" charset="0"/>
              </a:rPr>
              <a:t>A. C. Dippel and H. K. D. H. Bhadeshia, Scr. Mat. 69 (2013) 409.</a:t>
            </a:r>
          </a:p>
        </p:txBody>
      </p:sp>
      <p:pic>
        <p:nvPicPr>
          <p:cNvPr id="89092" name="Picture 4" descr="Screen shot 2013-03-14 at 14.12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13223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Screen shot 2013-03-14 at 14.0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292600"/>
            <a:ext cx="1189038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2" descr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8913"/>
            <a:ext cx="36337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20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Screen shot 2013-01-10 at 08.35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463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300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2-27 at 08.47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4839"/>
            <a:ext cx="9144000" cy="46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5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30" y="303350"/>
            <a:ext cx="4346448" cy="1709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4588" y="303350"/>
            <a:ext cx="4142232" cy="24079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5430" y="2985166"/>
            <a:ext cx="8514282" cy="3569219"/>
            <a:chOff x="255430" y="2985166"/>
            <a:chExt cx="8514282" cy="35692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430" y="2985166"/>
              <a:ext cx="5021628" cy="356921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54889" y="3170579"/>
              <a:ext cx="3114823" cy="310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Martensitic transformation in pure iron</a:t>
              </a:r>
            </a:p>
            <a:p>
              <a:endParaRPr lang="en-US" sz="2800" dirty="0"/>
            </a:p>
            <a:p>
              <a:r>
                <a:rPr lang="en-US" sz="2800" dirty="0" err="1" smtClean="0"/>
                <a:t>Zerwech</a:t>
              </a:r>
              <a:r>
                <a:rPr lang="en-US" sz="2800" dirty="0" smtClean="0"/>
                <a:t> &amp; </a:t>
              </a:r>
              <a:r>
                <a:rPr lang="en-US" sz="2800" dirty="0" err="1" smtClean="0"/>
                <a:t>Wayman</a:t>
              </a:r>
              <a:endParaRPr lang="en-US" sz="2800" dirty="0" smtClean="0"/>
            </a:p>
            <a:p>
              <a:r>
                <a:rPr lang="en-US" sz="2800" dirty="0" err="1" smtClean="0"/>
                <a:t>Acta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Metallurgica</a:t>
              </a:r>
              <a:r>
                <a:rPr lang="en-US" sz="2800" dirty="0" smtClean="0"/>
                <a:t> 13 (1965) 99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253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lotriomorphi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745" y="263403"/>
            <a:ext cx="7787045" cy="5840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745" y="6277760"/>
            <a:ext cx="4046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Toshihiko </a:t>
            </a:r>
            <a:r>
              <a:rPr lang="en-US" sz="2000" dirty="0" err="1" smtClean="0"/>
              <a:t>Koseki</a:t>
            </a:r>
            <a:r>
              <a:rPr lang="en-US" sz="2000" dirty="0" smtClean="0"/>
              <a:t>, University of Tokyo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285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65100"/>
            <a:ext cx="8712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4ED2E263-87AB-EA49-8C92-04D408AE1A62}" type="slidenum">
              <a:rPr lang="en-US" sz="1400">
                <a:solidFill>
                  <a:schemeClr val="tx1"/>
                </a:solidFill>
                <a:cs typeface="ＭＳ Ｐゴシック" charset="0"/>
              </a:rPr>
              <a:pPr algn="ctr" eaLnBrk="1" hangingPunct="1"/>
              <a:t>9</a:t>
            </a:fld>
            <a:endParaRPr lang="en-US" sz="1400">
              <a:solidFill>
                <a:schemeClr val="tx1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577</Words>
  <Application>Microsoft Macintosh PowerPoint</Application>
  <PresentationFormat>On-screen Show (4:3)</PresentationFormat>
  <Paragraphs>139</Paragraphs>
  <Slides>68</Slides>
  <Notes>25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Office Theme</vt:lpstr>
      <vt:lpstr>Blank Presentation</vt:lpstr>
      <vt:lpstr>1_Blank Presentation</vt:lpstr>
      <vt:lpstr>Atomic mechanism of the  bainite transformation</vt:lpstr>
      <vt:lpstr>PowerPoint Presentation</vt:lpstr>
      <vt:lpstr>PowerPoint Presentation</vt:lpstr>
      <vt:lpstr>PowerPoint Presentation</vt:lpstr>
      <vt:lpstr>Displace atomic arrangement into new pattern</vt:lpstr>
      <vt:lpstr>Reconstruct atomic arrangement into new 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Plastic strain:  stabilisation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Composition following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Atomic mechanism of the  bainite transformation</dc:title>
  <dc:creator>gjgh</dc:creator>
  <cp:lastModifiedBy>gjgh</cp:lastModifiedBy>
  <cp:revision>102</cp:revision>
  <dcterms:created xsi:type="dcterms:W3CDTF">2017-05-26T16:23:38Z</dcterms:created>
  <dcterms:modified xsi:type="dcterms:W3CDTF">2019-02-27T08:48:04Z</dcterms:modified>
</cp:coreProperties>
</file>