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379" r:id="rId2"/>
    <p:sldId id="395" r:id="rId3"/>
    <p:sldId id="391" r:id="rId4"/>
    <p:sldId id="393" r:id="rId5"/>
    <p:sldId id="392" r:id="rId6"/>
    <p:sldId id="256" r:id="rId7"/>
    <p:sldId id="369" r:id="rId8"/>
    <p:sldId id="364" r:id="rId9"/>
    <p:sldId id="365" r:id="rId10"/>
    <p:sldId id="280" r:id="rId11"/>
    <p:sldId id="281" r:id="rId12"/>
    <p:sldId id="282" r:id="rId13"/>
    <p:sldId id="283" r:id="rId14"/>
    <p:sldId id="284" r:id="rId15"/>
    <p:sldId id="286" r:id="rId16"/>
    <p:sldId id="367" r:id="rId17"/>
    <p:sldId id="298" r:id="rId18"/>
    <p:sldId id="378" r:id="rId19"/>
    <p:sldId id="301" r:id="rId20"/>
    <p:sldId id="376" r:id="rId21"/>
    <p:sldId id="370" r:id="rId22"/>
    <p:sldId id="371" r:id="rId23"/>
    <p:sldId id="372" r:id="rId24"/>
    <p:sldId id="320" r:id="rId25"/>
    <p:sldId id="323" r:id="rId26"/>
    <p:sldId id="368" r:id="rId27"/>
    <p:sldId id="373" r:id="rId28"/>
    <p:sldId id="396" r:id="rId29"/>
    <p:sldId id="397" r:id="rId30"/>
    <p:sldId id="394" r:id="rId31"/>
    <p:sldId id="398" r:id="rId32"/>
    <p:sldId id="385" r:id="rId33"/>
    <p:sldId id="386" r:id="rId34"/>
    <p:sldId id="377" r:id="rId35"/>
    <p:sldId id="387" r:id="rId36"/>
    <p:sldId id="388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15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0EEB6-0263-1449-87AC-FF74BF04ABF3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31F51-7EEB-4A4F-974E-A90DD307A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62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00163" y="803275"/>
            <a:ext cx="4257675" cy="3194050"/>
          </a:xfrm>
          <a:ln w="12700" cap="flat">
            <a:solidFill>
              <a:schemeClr val="tx1"/>
            </a:solidFill>
          </a:ln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1FE5833-D726-2644-AC69-6FF7F89FF9DC}" type="slidenum">
              <a:rPr lang="en-GB" sz="1200" b="0"/>
              <a:pPr/>
              <a:t>2</a:t>
            </a:fld>
            <a:endParaRPr lang="en-GB" sz="1200" b="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C8ED4F-CE63-F748-B436-43CC6740B7C9}" type="slidenum">
              <a:rPr lang="en-US"/>
              <a:pPr/>
              <a:t>8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6AD4BD-F694-E04A-8306-E03BA4C0CEA3}" type="slidenum">
              <a:rPr lang="en-US"/>
              <a:pPr/>
              <a:t>24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75BA-9ED8-4C40-9C93-0477F41B3EE8}" type="slidenum">
              <a:rPr lang="en-US"/>
              <a:pPr/>
              <a:t>25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1E952E3-B584-5F48-8104-FDD114DA0097}" type="slidenum">
              <a:rPr lang="en-GB" sz="1200" b="0"/>
              <a:pPr/>
              <a:t>28</a:t>
            </a:fld>
            <a:endParaRPr lang="en-GB" sz="1200" b="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F8D410B-1F7A-584B-94A6-BECA22CE207F}" type="slidenum">
              <a:rPr lang="en-GB" sz="1200" b="0"/>
              <a:pPr/>
              <a:t>29</a:t>
            </a:fld>
            <a:endParaRPr lang="en-GB" sz="1200" b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0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9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9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7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47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84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73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74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3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01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9376-3D3C-D446-9CA0-DEB528D258BC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3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A9376-3D3C-D446-9CA0-DEB528D258BC}" type="datetimeFigureOut">
              <a:rPr lang="en-US" smtClean="0"/>
              <a:t>23/04/19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E6C77-1D23-5242-B85F-14211229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8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7" descr="Screen shot 2011-11-12 at 13.11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15888"/>
            <a:ext cx="8810625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5735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F:\Teaching\Part.II\C9\a1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362950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665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F:\Teaching\Part.II\C9\a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5200650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 descr="F:\Teaching\Part.II\C9\a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267200"/>
            <a:ext cx="5334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329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30" descr="F:\Teaching\Part.II\C9\a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"/>
            <a:ext cx="5686425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031" descr="F:\Teaching\Part.II\C9\a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376738"/>
            <a:ext cx="640080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906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1" descr="F:\Teaching\Part.II\C9\a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1905000"/>
            <a:ext cx="2814637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12" descr="F:\Teaching\Part.II\C9\a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5725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3" descr="F:\Teaching\Part.II\C9\a1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25800"/>
            <a:ext cx="4038600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005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F:\Teaching\Part.II\C9\a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04800"/>
            <a:ext cx="897255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5" descr="F:\Teaching\Part.II\C9\a1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90775"/>
            <a:ext cx="535305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58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F:\Teaching\Part.II\C9\a9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r="15201" b="24399"/>
          <a:stretch/>
        </p:blipFill>
        <p:spPr bwMode="auto">
          <a:xfrm>
            <a:off x="0" y="0"/>
            <a:ext cx="3187018" cy="175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742" y="1294536"/>
            <a:ext cx="5950342" cy="556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44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71" y="260647"/>
            <a:ext cx="8079877" cy="632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25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 descr="F:\Teaching\Part.II\C9\a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8763"/>
            <a:ext cx="6858000" cy="620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940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F:\Teaching\Part.II\C9\a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725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520" y="3588656"/>
            <a:ext cx="7560840" cy="245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46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Line 4"/>
          <p:cNvSpPr>
            <a:spLocks noChangeShapeType="1"/>
          </p:cNvSpPr>
          <p:nvPr/>
        </p:nvSpPr>
        <p:spPr bwMode="auto">
          <a:xfrm flipH="1" flipV="1">
            <a:off x="-3678238" y="-6429375"/>
            <a:ext cx="20638" cy="2063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" name="Line 5"/>
          <p:cNvSpPr>
            <a:spLocks noChangeShapeType="1"/>
          </p:cNvSpPr>
          <p:nvPr/>
        </p:nvSpPr>
        <p:spPr bwMode="auto">
          <a:xfrm flipH="1" flipV="1">
            <a:off x="-3678238" y="-6429375"/>
            <a:ext cx="20638" cy="2063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Rectangle 9"/>
          <p:cNvSpPr>
            <a:spLocks noChangeArrowheads="1"/>
          </p:cNvSpPr>
          <p:nvPr/>
        </p:nvSpPr>
        <p:spPr bwMode="auto">
          <a:xfrm>
            <a:off x="1047750" y="565150"/>
            <a:ext cx="4225925" cy="3830638"/>
          </a:xfrm>
          <a:prstGeom prst="rect">
            <a:avLst/>
          </a:prstGeom>
          <a:noFill/>
          <a:ln w="206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Freeform 10"/>
          <p:cNvSpPr>
            <a:spLocks/>
          </p:cNvSpPr>
          <p:nvPr/>
        </p:nvSpPr>
        <p:spPr bwMode="auto">
          <a:xfrm>
            <a:off x="1068388" y="1211263"/>
            <a:ext cx="3808412" cy="3163887"/>
          </a:xfrm>
          <a:custGeom>
            <a:avLst/>
            <a:gdLst>
              <a:gd name="T0" fmla="*/ 41275 w 2399"/>
              <a:gd name="T1" fmla="*/ 0 h 1993"/>
              <a:gd name="T2" fmla="*/ 146050 w 2399"/>
              <a:gd name="T3" fmla="*/ 41275 h 1993"/>
              <a:gd name="T4" fmla="*/ 269875 w 2399"/>
              <a:gd name="T5" fmla="*/ 104775 h 1993"/>
              <a:gd name="T6" fmla="*/ 415925 w 2399"/>
              <a:gd name="T7" fmla="*/ 187325 h 1993"/>
              <a:gd name="T8" fmla="*/ 561975 w 2399"/>
              <a:gd name="T9" fmla="*/ 269875 h 1993"/>
              <a:gd name="T10" fmla="*/ 644525 w 2399"/>
              <a:gd name="T11" fmla="*/ 333375 h 1993"/>
              <a:gd name="T12" fmla="*/ 728662 w 2399"/>
              <a:gd name="T13" fmla="*/ 395287 h 1993"/>
              <a:gd name="T14" fmla="*/ 811212 w 2399"/>
              <a:gd name="T15" fmla="*/ 436562 h 1993"/>
              <a:gd name="T16" fmla="*/ 895350 w 2399"/>
              <a:gd name="T17" fmla="*/ 500062 h 1993"/>
              <a:gd name="T18" fmla="*/ 977900 w 2399"/>
              <a:gd name="T19" fmla="*/ 561975 h 1993"/>
              <a:gd name="T20" fmla="*/ 1082675 w 2399"/>
              <a:gd name="T21" fmla="*/ 646112 h 1993"/>
              <a:gd name="T22" fmla="*/ 1165225 w 2399"/>
              <a:gd name="T23" fmla="*/ 708025 h 1993"/>
              <a:gd name="T24" fmla="*/ 1270000 w 2399"/>
              <a:gd name="T25" fmla="*/ 790575 h 1993"/>
              <a:gd name="T26" fmla="*/ 1373187 w 2399"/>
              <a:gd name="T27" fmla="*/ 854075 h 1993"/>
              <a:gd name="T28" fmla="*/ 1457325 w 2399"/>
              <a:gd name="T29" fmla="*/ 936625 h 1993"/>
              <a:gd name="T30" fmla="*/ 1560512 w 2399"/>
              <a:gd name="T31" fmla="*/ 1020762 h 1993"/>
              <a:gd name="T32" fmla="*/ 1665287 w 2399"/>
              <a:gd name="T33" fmla="*/ 1082675 h 1993"/>
              <a:gd name="T34" fmla="*/ 1768475 w 2399"/>
              <a:gd name="T35" fmla="*/ 1165225 h 1993"/>
              <a:gd name="T36" fmla="*/ 1852612 w 2399"/>
              <a:gd name="T37" fmla="*/ 1249362 h 1993"/>
              <a:gd name="T38" fmla="*/ 1955800 w 2399"/>
              <a:gd name="T39" fmla="*/ 1331912 h 1993"/>
              <a:gd name="T40" fmla="*/ 2060575 w 2399"/>
              <a:gd name="T41" fmla="*/ 1416050 h 1993"/>
              <a:gd name="T42" fmla="*/ 2165350 w 2399"/>
              <a:gd name="T43" fmla="*/ 1519237 h 1993"/>
              <a:gd name="T44" fmla="*/ 2247900 w 2399"/>
              <a:gd name="T45" fmla="*/ 1603375 h 1993"/>
              <a:gd name="T46" fmla="*/ 2352675 w 2399"/>
              <a:gd name="T47" fmla="*/ 1685925 h 1993"/>
              <a:gd name="T48" fmla="*/ 2455862 w 2399"/>
              <a:gd name="T49" fmla="*/ 1770062 h 1993"/>
              <a:gd name="T50" fmla="*/ 2540000 w 2399"/>
              <a:gd name="T51" fmla="*/ 1852612 h 1993"/>
              <a:gd name="T52" fmla="*/ 2643187 w 2399"/>
              <a:gd name="T53" fmla="*/ 1936750 h 1993"/>
              <a:gd name="T54" fmla="*/ 2727325 w 2399"/>
              <a:gd name="T55" fmla="*/ 2019300 h 1993"/>
              <a:gd name="T56" fmla="*/ 2830512 w 2399"/>
              <a:gd name="T57" fmla="*/ 2101850 h 1993"/>
              <a:gd name="T58" fmla="*/ 2914650 w 2399"/>
              <a:gd name="T59" fmla="*/ 2185987 h 1993"/>
              <a:gd name="T60" fmla="*/ 2997200 w 2399"/>
              <a:gd name="T61" fmla="*/ 2268537 h 1993"/>
              <a:gd name="T62" fmla="*/ 3081337 w 2399"/>
              <a:gd name="T63" fmla="*/ 2352675 h 1993"/>
              <a:gd name="T64" fmla="*/ 3246437 w 2399"/>
              <a:gd name="T65" fmla="*/ 2519362 h 1993"/>
              <a:gd name="T66" fmla="*/ 3392487 w 2399"/>
              <a:gd name="T67" fmla="*/ 2665412 h 1993"/>
              <a:gd name="T68" fmla="*/ 3517900 w 2399"/>
              <a:gd name="T69" fmla="*/ 2809875 h 1993"/>
              <a:gd name="T70" fmla="*/ 3643312 w 2399"/>
              <a:gd name="T71" fmla="*/ 2935287 h 1993"/>
              <a:gd name="T72" fmla="*/ 3725862 w 2399"/>
              <a:gd name="T73" fmla="*/ 3060700 h 1993"/>
              <a:gd name="T74" fmla="*/ 3808412 w 2399"/>
              <a:gd name="T75" fmla="*/ 3163887 h 19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399" h="1993">
                <a:moveTo>
                  <a:pt x="0" y="0"/>
                </a:moveTo>
                <a:lnTo>
                  <a:pt x="26" y="0"/>
                </a:lnTo>
                <a:lnTo>
                  <a:pt x="52" y="13"/>
                </a:lnTo>
                <a:lnTo>
                  <a:pt x="92" y="26"/>
                </a:lnTo>
                <a:lnTo>
                  <a:pt x="131" y="52"/>
                </a:lnTo>
                <a:lnTo>
                  <a:pt x="170" y="66"/>
                </a:lnTo>
                <a:lnTo>
                  <a:pt x="210" y="92"/>
                </a:lnTo>
                <a:lnTo>
                  <a:pt x="262" y="118"/>
                </a:lnTo>
                <a:lnTo>
                  <a:pt x="302" y="144"/>
                </a:lnTo>
                <a:lnTo>
                  <a:pt x="354" y="170"/>
                </a:lnTo>
                <a:lnTo>
                  <a:pt x="380" y="197"/>
                </a:lnTo>
                <a:lnTo>
                  <a:pt x="406" y="210"/>
                </a:lnTo>
                <a:lnTo>
                  <a:pt x="433" y="223"/>
                </a:lnTo>
                <a:lnTo>
                  <a:pt x="459" y="249"/>
                </a:lnTo>
                <a:lnTo>
                  <a:pt x="485" y="262"/>
                </a:lnTo>
                <a:lnTo>
                  <a:pt x="511" y="275"/>
                </a:lnTo>
                <a:lnTo>
                  <a:pt x="538" y="302"/>
                </a:lnTo>
                <a:lnTo>
                  <a:pt x="564" y="315"/>
                </a:lnTo>
                <a:lnTo>
                  <a:pt x="590" y="341"/>
                </a:lnTo>
                <a:lnTo>
                  <a:pt x="616" y="354"/>
                </a:lnTo>
                <a:lnTo>
                  <a:pt x="656" y="380"/>
                </a:lnTo>
                <a:lnTo>
                  <a:pt x="682" y="407"/>
                </a:lnTo>
                <a:lnTo>
                  <a:pt x="708" y="420"/>
                </a:lnTo>
                <a:lnTo>
                  <a:pt x="734" y="446"/>
                </a:lnTo>
                <a:lnTo>
                  <a:pt x="774" y="472"/>
                </a:lnTo>
                <a:lnTo>
                  <a:pt x="800" y="498"/>
                </a:lnTo>
                <a:lnTo>
                  <a:pt x="826" y="511"/>
                </a:lnTo>
                <a:lnTo>
                  <a:pt x="865" y="538"/>
                </a:lnTo>
                <a:lnTo>
                  <a:pt x="892" y="564"/>
                </a:lnTo>
                <a:lnTo>
                  <a:pt x="918" y="590"/>
                </a:lnTo>
                <a:lnTo>
                  <a:pt x="957" y="616"/>
                </a:lnTo>
                <a:lnTo>
                  <a:pt x="983" y="643"/>
                </a:lnTo>
                <a:lnTo>
                  <a:pt x="1010" y="669"/>
                </a:lnTo>
                <a:lnTo>
                  <a:pt x="1049" y="682"/>
                </a:lnTo>
                <a:lnTo>
                  <a:pt x="1075" y="708"/>
                </a:lnTo>
                <a:lnTo>
                  <a:pt x="1114" y="734"/>
                </a:lnTo>
                <a:lnTo>
                  <a:pt x="1141" y="761"/>
                </a:lnTo>
                <a:lnTo>
                  <a:pt x="1167" y="787"/>
                </a:lnTo>
                <a:lnTo>
                  <a:pt x="1206" y="813"/>
                </a:lnTo>
                <a:lnTo>
                  <a:pt x="1232" y="839"/>
                </a:lnTo>
                <a:lnTo>
                  <a:pt x="1272" y="865"/>
                </a:lnTo>
                <a:lnTo>
                  <a:pt x="1298" y="892"/>
                </a:lnTo>
                <a:lnTo>
                  <a:pt x="1324" y="918"/>
                </a:lnTo>
                <a:lnTo>
                  <a:pt x="1364" y="957"/>
                </a:lnTo>
                <a:lnTo>
                  <a:pt x="1390" y="983"/>
                </a:lnTo>
                <a:lnTo>
                  <a:pt x="1416" y="1010"/>
                </a:lnTo>
                <a:lnTo>
                  <a:pt x="1455" y="1036"/>
                </a:lnTo>
                <a:lnTo>
                  <a:pt x="1482" y="1062"/>
                </a:lnTo>
                <a:lnTo>
                  <a:pt x="1508" y="1088"/>
                </a:lnTo>
                <a:lnTo>
                  <a:pt x="1547" y="1115"/>
                </a:lnTo>
                <a:lnTo>
                  <a:pt x="1573" y="1141"/>
                </a:lnTo>
                <a:lnTo>
                  <a:pt x="1600" y="1167"/>
                </a:lnTo>
                <a:lnTo>
                  <a:pt x="1639" y="1193"/>
                </a:lnTo>
                <a:lnTo>
                  <a:pt x="1665" y="1220"/>
                </a:lnTo>
                <a:lnTo>
                  <a:pt x="1691" y="1246"/>
                </a:lnTo>
                <a:lnTo>
                  <a:pt x="1718" y="1272"/>
                </a:lnTo>
                <a:lnTo>
                  <a:pt x="1757" y="1298"/>
                </a:lnTo>
                <a:lnTo>
                  <a:pt x="1783" y="1324"/>
                </a:lnTo>
                <a:lnTo>
                  <a:pt x="1809" y="1351"/>
                </a:lnTo>
                <a:lnTo>
                  <a:pt x="1836" y="1377"/>
                </a:lnTo>
                <a:lnTo>
                  <a:pt x="1862" y="1403"/>
                </a:lnTo>
                <a:lnTo>
                  <a:pt x="1888" y="1429"/>
                </a:lnTo>
                <a:lnTo>
                  <a:pt x="1914" y="1456"/>
                </a:lnTo>
                <a:lnTo>
                  <a:pt x="1941" y="1482"/>
                </a:lnTo>
                <a:lnTo>
                  <a:pt x="1993" y="1534"/>
                </a:lnTo>
                <a:lnTo>
                  <a:pt x="2045" y="1587"/>
                </a:lnTo>
                <a:lnTo>
                  <a:pt x="2085" y="1626"/>
                </a:lnTo>
                <a:lnTo>
                  <a:pt x="2137" y="1679"/>
                </a:lnTo>
                <a:lnTo>
                  <a:pt x="2177" y="1731"/>
                </a:lnTo>
                <a:lnTo>
                  <a:pt x="2216" y="1770"/>
                </a:lnTo>
                <a:lnTo>
                  <a:pt x="2255" y="1810"/>
                </a:lnTo>
                <a:lnTo>
                  <a:pt x="2295" y="1849"/>
                </a:lnTo>
                <a:lnTo>
                  <a:pt x="2321" y="1888"/>
                </a:lnTo>
                <a:lnTo>
                  <a:pt x="2347" y="1928"/>
                </a:lnTo>
                <a:lnTo>
                  <a:pt x="2373" y="1967"/>
                </a:lnTo>
                <a:lnTo>
                  <a:pt x="2399" y="1993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Freeform 11"/>
          <p:cNvSpPr>
            <a:spLocks/>
          </p:cNvSpPr>
          <p:nvPr/>
        </p:nvSpPr>
        <p:spPr bwMode="auto">
          <a:xfrm>
            <a:off x="1047750" y="2085975"/>
            <a:ext cx="936625" cy="2289175"/>
          </a:xfrm>
          <a:custGeom>
            <a:avLst/>
            <a:gdLst>
              <a:gd name="T0" fmla="*/ 0 w 590"/>
              <a:gd name="T1" fmla="*/ 0 h 1442"/>
              <a:gd name="T2" fmla="*/ 20638 w 590"/>
              <a:gd name="T3" fmla="*/ 41275 h 1442"/>
              <a:gd name="T4" fmla="*/ 41275 w 590"/>
              <a:gd name="T5" fmla="*/ 82550 h 1442"/>
              <a:gd name="T6" fmla="*/ 61913 w 590"/>
              <a:gd name="T7" fmla="*/ 146050 h 1442"/>
              <a:gd name="T8" fmla="*/ 103188 w 590"/>
              <a:gd name="T9" fmla="*/ 187325 h 1442"/>
              <a:gd name="T10" fmla="*/ 123825 w 590"/>
              <a:gd name="T11" fmla="*/ 228600 h 1442"/>
              <a:gd name="T12" fmla="*/ 146050 w 590"/>
              <a:gd name="T13" fmla="*/ 269875 h 1442"/>
              <a:gd name="T14" fmla="*/ 166688 w 590"/>
              <a:gd name="T15" fmla="*/ 311150 h 1442"/>
              <a:gd name="T16" fmla="*/ 187325 w 590"/>
              <a:gd name="T17" fmla="*/ 354013 h 1442"/>
              <a:gd name="T18" fmla="*/ 207963 w 590"/>
              <a:gd name="T19" fmla="*/ 415925 h 1442"/>
              <a:gd name="T20" fmla="*/ 228600 w 590"/>
              <a:gd name="T21" fmla="*/ 457200 h 1442"/>
              <a:gd name="T22" fmla="*/ 249238 w 590"/>
              <a:gd name="T23" fmla="*/ 498475 h 1442"/>
              <a:gd name="T24" fmla="*/ 290513 w 590"/>
              <a:gd name="T25" fmla="*/ 541338 h 1442"/>
              <a:gd name="T26" fmla="*/ 312738 w 590"/>
              <a:gd name="T27" fmla="*/ 582613 h 1442"/>
              <a:gd name="T28" fmla="*/ 333375 w 590"/>
              <a:gd name="T29" fmla="*/ 644525 h 1442"/>
              <a:gd name="T30" fmla="*/ 354013 w 590"/>
              <a:gd name="T31" fmla="*/ 685800 h 1442"/>
              <a:gd name="T32" fmla="*/ 374650 w 590"/>
              <a:gd name="T33" fmla="*/ 728663 h 1442"/>
              <a:gd name="T34" fmla="*/ 395288 w 590"/>
              <a:gd name="T35" fmla="*/ 769938 h 1442"/>
              <a:gd name="T36" fmla="*/ 415925 w 590"/>
              <a:gd name="T37" fmla="*/ 831850 h 1442"/>
              <a:gd name="T38" fmla="*/ 436563 w 590"/>
              <a:gd name="T39" fmla="*/ 874713 h 1442"/>
              <a:gd name="T40" fmla="*/ 457200 w 590"/>
              <a:gd name="T41" fmla="*/ 915988 h 1442"/>
              <a:gd name="T42" fmla="*/ 477838 w 590"/>
              <a:gd name="T43" fmla="*/ 957263 h 1442"/>
              <a:gd name="T44" fmla="*/ 500063 w 590"/>
              <a:gd name="T45" fmla="*/ 1019175 h 1442"/>
              <a:gd name="T46" fmla="*/ 520700 w 590"/>
              <a:gd name="T47" fmla="*/ 1062038 h 1442"/>
              <a:gd name="T48" fmla="*/ 541338 w 590"/>
              <a:gd name="T49" fmla="*/ 1103313 h 1442"/>
              <a:gd name="T50" fmla="*/ 561975 w 590"/>
              <a:gd name="T51" fmla="*/ 1144588 h 1442"/>
              <a:gd name="T52" fmla="*/ 582613 w 590"/>
              <a:gd name="T53" fmla="*/ 1206500 h 1442"/>
              <a:gd name="T54" fmla="*/ 603250 w 590"/>
              <a:gd name="T55" fmla="*/ 1249363 h 1442"/>
              <a:gd name="T56" fmla="*/ 623888 w 590"/>
              <a:gd name="T57" fmla="*/ 1290638 h 1442"/>
              <a:gd name="T58" fmla="*/ 644525 w 590"/>
              <a:gd name="T59" fmla="*/ 1352550 h 1442"/>
              <a:gd name="T60" fmla="*/ 665163 w 590"/>
              <a:gd name="T61" fmla="*/ 1393825 h 1442"/>
              <a:gd name="T62" fmla="*/ 687388 w 590"/>
              <a:gd name="T63" fmla="*/ 1436688 h 1442"/>
              <a:gd name="T64" fmla="*/ 708025 w 590"/>
              <a:gd name="T65" fmla="*/ 1498600 h 1442"/>
              <a:gd name="T66" fmla="*/ 728663 w 590"/>
              <a:gd name="T67" fmla="*/ 1539875 h 1442"/>
              <a:gd name="T68" fmla="*/ 749300 w 590"/>
              <a:gd name="T69" fmla="*/ 1581150 h 1442"/>
              <a:gd name="T70" fmla="*/ 749300 w 590"/>
              <a:gd name="T71" fmla="*/ 1644650 h 1442"/>
              <a:gd name="T72" fmla="*/ 769938 w 590"/>
              <a:gd name="T73" fmla="*/ 1685925 h 1442"/>
              <a:gd name="T74" fmla="*/ 790575 w 590"/>
              <a:gd name="T75" fmla="*/ 1727200 h 1442"/>
              <a:gd name="T76" fmla="*/ 811213 w 590"/>
              <a:gd name="T77" fmla="*/ 1790700 h 1442"/>
              <a:gd name="T78" fmla="*/ 811213 w 590"/>
              <a:gd name="T79" fmla="*/ 1831975 h 1442"/>
              <a:gd name="T80" fmla="*/ 831850 w 590"/>
              <a:gd name="T81" fmla="*/ 1873250 h 1442"/>
              <a:gd name="T82" fmla="*/ 852488 w 590"/>
              <a:gd name="T83" fmla="*/ 1935163 h 1442"/>
              <a:gd name="T84" fmla="*/ 874713 w 590"/>
              <a:gd name="T85" fmla="*/ 1978025 h 1442"/>
              <a:gd name="T86" fmla="*/ 874713 w 590"/>
              <a:gd name="T87" fmla="*/ 2039938 h 1442"/>
              <a:gd name="T88" fmla="*/ 895350 w 590"/>
              <a:gd name="T89" fmla="*/ 2081213 h 1442"/>
              <a:gd name="T90" fmla="*/ 895350 w 590"/>
              <a:gd name="T91" fmla="*/ 2143125 h 1442"/>
              <a:gd name="T92" fmla="*/ 915988 w 590"/>
              <a:gd name="T93" fmla="*/ 2185988 h 1442"/>
              <a:gd name="T94" fmla="*/ 936625 w 590"/>
              <a:gd name="T95" fmla="*/ 2247900 h 1442"/>
              <a:gd name="T96" fmla="*/ 936625 w 590"/>
              <a:gd name="T97" fmla="*/ 2289175 h 144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90" h="1442">
                <a:moveTo>
                  <a:pt x="0" y="0"/>
                </a:moveTo>
                <a:lnTo>
                  <a:pt x="13" y="26"/>
                </a:lnTo>
                <a:lnTo>
                  <a:pt x="26" y="52"/>
                </a:lnTo>
                <a:lnTo>
                  <a:pt x="39" y="92"/>
                </a:lnTo>
                <a:lnTo>
                  <a:pt x="65" y="118"/>
                </a:lnTo>
                <a:lnTo>
                  <a:pt x="78" y="144"/>
                </a:lnTo>
                <a:lnTo>
                  <a:pt x="92" y="170"/>
                </a:lnTo>
                <a:lnTo>
                  <a:pt x="105" y="196"/>
                </a:lnTo>
                <a:lnTo>
                  <a:pt x="118" y="223"/>
                </a:lnTo>
                <a:lnTo>
                  <a:pt x="131" y="262"/>
                </a:lnTo>
                <a:lnTo>
                  <a:pt x="144" y="288"/>
                </a:lnTo>
                <a:lnTo>
                  <a:pt x="157" y="314"/>
                </a:lnTo>
                <a:lnTo>
                  <a:pt x="183" y="341"/>
                </a:lnTo>
                <a:lnTo>
                  <a:pt x="197" y="367"/>
                </a:lnTo>
                <a:lnTo>
                  <a:pt x="210" y="406"/>
                </a:lnTo>
                <a:lnTo>
                  <a:pt x="223" y="432"/>
                </a:lnTo>
                <a:lnTo>
                  <a:pt x="236" y="459"/>
                </a:lnTo>
                <a:lnTo>
                  <a:pt x="249" y="485"/>
                </a:lnTo>
                <a:lnTo>
                  <a:pt x="262" y="524"/>
                </a:lnTo>
                <a:lnTo>
                  <a:pt x="275" y="551"/>
                </a:lnTo>
                <a:lnTo>
                  <a:pt x="288" y="577"/>
                </a:lnTo>
                <a:lnTo>
                  <a:pt x="301" y="603"/>
                </a:lnTo>
                <a:lnTo>
                  <a:pt x="315" y="642"/>
                </a:lnTo>
                <a:lnTo>
                  <a:pt x="328" y="669"/>
                </a:lnTo>
                <a:lnTo>
                  <a:pt x="341" y="695"/>
                </a:lnTo>
                <a:lnTo>
                  <a:pt x="354" y="721"/>
                </a:lnTo>
                <a:lnTo>
                  <a:pt x="367" y="760"/>
                </a:lnTo>
                <a:lnTo>
                  <a:pt x="380" y="787"/>
                </a:lnTo>
                <a:lnTo>
                  <a:pt x="393" y="813"/>
                </a:lnTo>
                <a:lnTo>
                  <a:pt x="406" y="852"/>
                </a:lnTo>
                <a:lnTo>
                  <a:pt x="419" y="878"/>
                </a:lnTo>
                <a:lnTo>
                  <a:pt x="433" y="905"/>
                </a:lnTo>
                <a:lnTo>
                  <a:pt x="446" y="944"/>
                </a:lnTo>
                <a:lnTo>
                  <a:pt x="459" y="970"/>
                </a:lnTo>
                <a:lnTo>
                  <a:pt x="472" y="996"/>
                </a:lnTo>
                <a:lnTo>
                  <a:pt x="472" y="1036"/>
                </a:lnTo>
                <a:lnTo>
                  <a:pt x="485" y="1062"/>
                </a:lnTo>
                <a:lnTo>
                  <a:pt x="498" y="1088"/>
                </a:lnTo>
                <a:lnTo>
                  <a:pt x="511" y="1128"/>
                </a:lnTo>
                <a:lnTo>
                  <a:pt x="511" y="1154"/>
                </a:lnTo>
                <a:lnTo>
                  <a:pt x="524" y="1180"/>
                </a:lnTo>
                <a:lnTo>
                  <a:pt x="537" y="1219"/>
                </a:lnTo>
                <a:lnTo>
                  <a:pt x="551" y="1246"/>
                </a:lnTo>
                <a:lnTo>
                  <a:pt x="551" y="1285"/>
                </a:lnTo>
                <a:lnTo>
                  <a:pt x="564" y="1311"/>
                </a:lnTo>
                <a:lnTo>
                  <a:pt x="564" y="1350"/>
                </a:lnTo>
                <a:lnTo>
                  <a:pt x="577" y="1377"/>
                </a:lnTo>
                <a:lnTo>
                  <a:pt x="590" y="1416"/>
                </a:lnTo>
                <a:lnTo>
                  <a:pt x="590" y="1442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Rectangle 12"/>
          <p:cNvSpPr>
            <a:spLocks noChangeArrowheads="1"/>
          </p:cNvSpPr>
          <p:nvPr/>
        </p:nvSpPr>
        <p:spPr bwMode="auto">
          <a:xfrm>
            <a:off x="3451225" y="4551363"/>
            <a:ext cx="12906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Geneva" charset="0"/>
              </a:rPr>
              <a:t>Carbon</a:t>
            </a:r>
            <a:endParaRPr lang="en-GB"/>
          </a:p>
        </p:txBody>
      </p:sp>
      <p:grpSp>
        <p:nvGrpSpPr>
          <p:cNvPr id="8199" name="Group 15"/>
          <p:cNvGrpSpPr>
            <a:grpSpLocks/>
          </p:cNvGrpSpPr>
          <p:nvPr/>
        </p:nvGrpSpPr>
        <p:grpSpPr bwMode="auto">
          <a:xfrm>
            <a:off x="4835525" y="4729163"/>
            <a:ext cx="541338" cy="166687"/>
            <a:chOff x="3046" y="2979"/>
            <a:chExt cx="341" cy="105"/>
          </a:xfrm>
        </p:grpSpPr>
        <p:sp>
          <p:nvSpPr>
            <p:cNvPr id="8489" name="Freeform 13"/>
            <p:cNvSpPr>
              <a:spLocks/>
            </p:cNvSpPr>
            <p:nvPr/>
          </p:nvSpPr>
          <p:spPr bwMode="auto">
            <a:xfrm>
              <a:off x="3046" y="3032"/>
              <a:ext cx="341" cy="52"/>
            </a:xfrm>
            <a:custGeom>
              <a:avLst/>
              <a:gdLst>
                <a:gd name="T0" fmla="*/ 0 w 341"/>
                <a:gd name="T1" fmla="*/ 0 h 52"/>
                <a:gd name="T2" fmla="*/ 341 w 341"/>
                <a:gd name="T3" fmla="*/ 0 h 52"/>
                <a:gd name="T4" fmla="*/ 210 w 341"/>
                <a:gd name="T5" fmla="*/ 52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1" h="52">
                  <a:moveTo>
                    <a:pt x="0" y="0"/>
                  </a:moveTo>
                  <a:lnTo>
                    <a:pt x="341" y="0"/>
                  </a:lnTo>
                  <a:lnTo>
                    <a:pt x="210" y="52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90" name="Line 14"/>
            <p:cNvSpPr>
              <a:spLocks noChangeShapeType="1"/>
            </p:cNvSpPr>
            <p:nvPr/>
          </p:nvSpPr>
          <p:spPr bwMode="auto">
            <a:xfrm flipH="1" flipV="1">
              <a:off x="3256" y="2979"/>
              <a:ext cx="131" cy="53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00" name="Group 18"/>
          <p:cNvGrpSpPr>
            <a:grpSpLocks/>
          </p:cNvGrpSpPr>
          <p:nvPr/>
        </p:nvGrpSpPr>
        <p:grpSpPr bwMode="auto">
          <a:xfrm>
            <a:off x="444500" y="711200"/>
            <a:ext cx="165100" cy="749300"/>
            <a:chOff x="280" y="448"/>
            <a:chExt cx="104" cy="472"/>
          </a:xfrm>
        </p:grpSpPr>
        <p:sp>
          <p:nvSpPr>
            <p:cNvPr id="8487" name="Freeform 16"/>
            <p:cNvSpPr>
              <a:spLocks/>
            </p:cNvSpPr>
            <p:nvPr/>
          </p:nvSpPr>
          <p:spPr bwMode="auto">
            <a:xfrm>
              <a:off x="332" y="448"/>
              <a:ext cx="52" cy="472"/>
            </a:xfrm>
            <a:custGeom>
              <a:avLst/>
              <a:gdLst>
                <a:gd name="T0" fmla="*/ 0 w 52"/>
                <a:gd name="T1" fmla="*/ 472 h 472"/>
                <a:gd name="T2" fmla="*/ 0 w 52"/>
                <a:gd name="T3" fmla="*/ 0 h 472"/>
                <a:gd name="T4" fmla="*/ 52 w 52"/>
                <a:gd name="T5" fmla="*/ 131 h 4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472">
                  <a:moveTo>
                    <a:pt x="0" y="472"/>
                  </a:moveTo>
                  <a:lnTo>
                    <a:pt x="0" y="0"/>
                  </a:lnTo>
                  <a:lnTo>
                    <a:pt x="52" y="131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8" name="Line 17"/>
            <p:cNvSpPr>
              <a:spLocks noChangeShapeType="1"/>
            </p:cNvSpPr>
            <p:nvPr/>
          </p:nvSpPr>
          <p:spPr bwMode="auto">
            <a:xfrm flipH="1">
              <a:off x="280" y="448"/>
              <a:ext cx="52" cy="13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1" name="Rectangle 19"/>
          <p:cNvSpPr>
            <a:spLocks noChangeArrowheads="1"/>
          </p:cNvSpPr>
          <p:nvPr/>
        </p:nvSpPr>
        <p:spPr bwMode="auto">
          <a:xfrm rot="-5400000">
            <a:off x="-491331" y="2480469"/>
            <a:ext cx="203041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Geneva" charset="0"/>
              </a:rPr>
              <a:t>Manganese</a:t>
            </a:r>
            <a:endParaRPr lang="en-GB"/>
          </a:p>
        </p:txBody>
      </p:sp>
      <p:sp>
        <p:nvSpPr>
          <p:cNvPr id="8202" name="Line 20"/>
          <p:cNvSpPr>
            <a:spLocks noChangeShapeType="1"/>
          </p:cNvSpPr>
          <p:nvPr/>
        </p:nvSpPr>
        <p:spPr bwMode="auto">
          <a:xfrm flipV="1">
            <a:off x="1338263" y="1481138"/>
            <a:ext cx="271462" cy="1166812"/>
          </a:xfrm>
          <a:prstGeom prst="line">
            <a:avLst/>
          </a:prstGeom>
          <a:noFill/>
          <a:ln w="2070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" name="Line 21"/>
          <p:cNvSpPr>
            <a:spLocks noChangeShapeType="1"/>
          </p:cNvSpPr>
          <p:nvPr/>
        </p:nvSpPr>
        <p:spPr bwMode="auto">
          <a:xfrm flipV="1">
            <a:off x="1712913" y="2501900"/>
            <a:ext cx="1228725" cy="977900"/>
          </a:xfrm>
          <a:prstGeom prst="line">
            <a:avLst/>
          </a:prstGeom>
          <a:noFill/>
          <a:ln w="2070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32" name="Group 36"/>
          <p:cNvGrpSpPr>
            <a:grpSpLocks/>
          </p:cNvGrpSpPr>
          <p:nvPr/>
        </p:nvGrpSpPr>
        <p:grpSpPr bwMode="auto">
          <a:xfrm>
            <a:off x="1735138" y="3500438"/>
            <a:ext cx="998537" cy="22225"/>
            <a:chOff x="1093" y="2205"/>
            <a:chExt cx="629" cy="14"/>
          </a:xfrm>
        </p:grpSpPr>
        <p:sp>
          <p:nvSpPr>
            <p:cNvPr id="8483" name="Rectangle 32"/>
            <p:cNvSpPr>
              <a:spLocks noChangeArrowheads="1"/>
            </p:cNvSpPr>
            <p:nvPr/>
          </p:nvSpPr>
          <p:spPr bwMode="auto">
            <a:xfrm>
              <a:off x="1093" y="2205"/>
              <a:ext cx="131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4" name="Rectangle 33"/>
            <p:cNvSpPr>
              <a:spLocks noChangeArrowheads="1"/>
            </p:cNvSpPr>
            <p:nvPr/>
          </p:nvSpPr>
          <p:spPr bwMode="auto">
            <a:xfrm>
              <a:off x="1289" y="2205"/>
              <a:ext cx="131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5" name="Rectangle 34"/>
            <p:cNvSpPr>
              <a:spLocks noChangeArrowheads="1"/>
            </p:cNvSpPr>
            <p:nvPr/>
          </p:nvSpPr>
          <p:spPr bwMode="auto">
            <a:xfrm>
              <a:off x="1486" y="2205"/>
              <a:ext cx="131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6" name="Rectangle 35"/>
            <p:cNvSpPr>
              <a:spLocks noChangeArrowheads="1"/>
            </p:cNvSpPr>
            <p:nvPr/>
          </p:nvSpPr>
          <p:spPr bwMode="auto">
            <a:xfrm>
              <a:off x="1683" y="2205"/>
              <a:ext cx="39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5" name="Oval 37"/>
          <p:cNvSpPr>
            <a:spLocks noChangeArrowheads="1"/>
          </p:cNvSpPr>
          <p:nvPr/>
        </p:nvSpPr>
        <p:spPr bwMode="auto">
          <a:xfrm>
            <a:off x="2233613" y="3417888"/>
            <a:ext cx="166687" cy="166687"/>
          </a:xfrm>
          <a:prstGeom prst="ellipse">
            <a:avLst/>
          </a:prstGeom>
          <a:solidFill>
            <a:srgbClr val="FF0000"/>
          </a:solidFill>
          <a:ln w="2070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6" name="Rectangle 38"/>
          <p:cNvSpPr>
            <a:spLocks noChangeArrowheads="1"/>
          </p:cNvSpPr>
          <p:nvPr/>
        </p:nvSpPr>
        <p:spPr bwMode="auto">
          <a:xfrm>
            <a:off x="1160463" y="2947988"/>
            <a:ext cx="239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Symbol" charset="0"/>
              </a:rPr>
              <a:t>a</a:t>
            </a:r>
            <a:endParaRPr lang="en-GB"/>
          </a:p>
        </p:txBody>
      </p:sp>
      <p:sp>
        <p:nvSpPr>
          <p:cNvPr id="8207" name="Rectangle 39"/>
          <p:cNvSpPr>
            <a:spLocks noChangeArrowheads="1"/>
          </p:cNvSpPr>
          <p:nvPr/>
        </p:nvSpPr>
        <p:spPr bwMode="auto">
          <a:xfrm>
            <a:off x="2201863" y="950913"/>
            <a:ext cx="157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Symbol" charset="0"/>
              </a:rPr>
              <a:t>g</a:t>
            </a:r>
            <a:endParaRPr lang="en-GB"/>
          </a:p>
        </p:txBody>
      </p:sp>
      <p:sp>
        <p:nvSpPr>
          <p:cNvPr id="8208" name="Rectangle 40"/>
          <p:cNvSpPr>
            <a:spLocks noChangeArrowheads="1"/>
          </p:cNvSpPr>
          <p:nvPr/>
        </p:nvSpPr>
        <p:spPr bwMode="auto">
          <a:xfrm>
            <a:off x="3741738" y="3802063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Symbol" charset="0"/>
              </a:rPr>
              <a:t>a+g</a:t>
            </a:r>
            <a:endParaRPr lang="en-GB"/>
          </a:p>
        </p:txBody>
      </p:sp>
      <p:grpSp>
        <p:nvGrpSpPr>
          <p:cNvPr id="4413" name="Group 317"/>
          <p:cNvGrpSpPr>
            <a:grpSpLocks/>
          </p:cNvGrpSpPr>
          <p:nvPr/>
        </p:nvGrpSpPr>
        <p:grpSpPr bwMode="auto">
          <a:xfrm>
            <a:off x="2754313" y="2522538"/>
            <a:ext cx="3892550" cy="1000125"/>
            <a:chOff x="1735" y="1589"/>
            <a:chExt cx="2452" cy="630"/>
          </a:xfrm>
        </p:grpSpPr>
        <p:grpSp>
          <p:nvGrpSpPr>
            <p:cNvPr id="8354" name="Group 100"/>
            <p:cNvGrpSpPr>
              <a:grpSpLocks/>
            </p:cNvGrpSpPr>
            <p:nvPr/>
          </p:nvGrpSpPr>
          <p:grpSpPr bwMode="auto">
            <a:xfrm>
              <a:off x="1879" y="1589"/>
              <a:ext cx="2295" cy="13"/>
              <a:chOff x="1879" y="1589"/>
              <a:chExt cx="2295" cy="13"/>
            </a:xfrm>
          </p:grpSpPr>
          <p:sp>
            <p:nvSpPr>
              <p:cNvPr id="8424" name="Rectangle 41"/>
              <p:cNvSpPr>
                <a:spLocks noChangeArrowheads="1"/>
              </p:cNvSpPr>
              <p:nvPr/>
            </p:nvSpPr>
            <p:spPr bwMode="auto">
              <a:xfrm>
                <a:off x="187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5" name="Rectangle 42"/>
              <p:cNvSpPr>
                <a:spLocks noChangeArrowheads="1"/>
              </p:cNvSpPr>
              <p:nvPr/>
            </p:nvSpPr>
            <p:spPr bwMode="auto">
              <a:xfrm>
                <a:off x="191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6" name="Rectangle 43"/>
              <p:cNvSpPr>
                <a:spLocks noChangeArrowheads="1"/>
              </p:cNvSpPr>
              <p:nvPr/>
            </p:nvSpPr>
            <p:spPr bwMode="auto">
              <a:xfrm>
                <a:off x="195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7" name="Rectangle 44"/>
              <p:cNvSpPr>
                <a:spLocks noChangeArrowheads="1"/>
              </p:cNvSpPr>
              <p:nvPr/>
            </p:nvSpPr>
            <p:spPr bwMode="auto">
              <a:xfrm>
                <a:off x="199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8" name="Rectangle 45"/>
              <p:cNvSpPr>
                <a:spLocks noChangeArrowheads="1"/>
              </p:cNvSpPr>
              <p:nvPr/>
            </p:nvSpPr>
            <p:spPr bwMode="auto">
              <a:xfrm>
                <a:off x="203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9" name="Rectangle 46"/>
              <p:cNvSpPr>
                <a:spLocks noChangeArrowheads="1"/>
              </p:cNvSpPr>
              <p:nvPr/>
            </p:nvSpPr>
            <p:spPr bwMode="auto">
              <a:xfrm>
                <a:off x="207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0" name="Rectangle 47"/>
              <p:cNvSpPr>
                <a:spLocks noChangeArrowheads="1"/>
              </p:cNvSpPr>
              <p:nvPr/>
            </p:nvSpPr>
            <p:spPr bwMode="auto">
              <a:xfrm>
                <a:off x="211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1" name="Rectangle 48"/>
              <p:cNvSpPr>
                <a:spLocks noChangeArrowheads="1"/>
              </p:cNvSpPr>
              <p:nvPr/>
            </p:nvSpPr>
            <p:spPr bwMode="auto">
              <a:xfrm>
                <a:off x="215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2" name="Rectangle 49"/>
              <p:cNvSpPr>
                <a:spLocks noChangeArrowheads="1"/>
              </p:cNvSpPr>
              <p:nvPr/>
            </p:nvSpPr>
            <p:spPr bwMode="auto">
              <a:xfrm>
                <a:off x="219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3" name="Rectangle 50"/>
              <p:cNvSpPr>
                <a:spLocks noChangeArrowheads="1"/>
              </p:cNvSpPr>
              <p:nvPr/>
            </p:nvSpPr>
            <p:spPr bwMode="auto">
              <a:xfrm>
                <a:off x="223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4" name="Rectangle 51"/>
              <p:cNvSpPr>
                <a:spLocks noChangeArrowheads="1"/>
              </p:cNvSpPr>
              <p:nvPr/>
            </p:nvSpPr>
            <p:spPr bwMode="auto">
              <a:xfrm>
                <a:off x="227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5" name="Rectangle 52"/>
              <p:cNvSpPr>
                <a:spLocks noChangeArrowheads="1"/>
              </p:cNvSpPr>
              <p:nvPr/>
            </p:nvSpPr>
            <p:spPr bwMode="auto">
              <a:xfrm>
                <a:off x="231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6" name="Rectangle 53"/>
              <p:cNvSpPr>
                <a:spLocks noChangeArrowheads="1"/>
              </p:cNvSpPr>
              <p:nvPr/>
            </p:nvSpPr>
            <p:spPr bwMode="auto">
              <a:xfrm>
                <a:off x="235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7" name="Rectangle 54"/>
              <p:cNvSpPr>
                <a:spLocks noChangeArrowheads="1"/>
              </p:cNvSpPr>
              <p:nvPr/>
            </p:nvSpPr>
            <p:spPr bwMode="auto">
              <a:xfrm>
                <a:off x="239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8" name="Rectangle 55"/>
              <p:cNvSpPr>
                <a:spLocks noChangeArrowheads="1"/>
              </p:cNvSpPr>
              <p:nvPr/>
            </p:nvSpPr>
            <p:spPr bwMode="auto">
              <a:xfrm>
                <a:off x="2430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9" name="Rectangle 56"/>
              <p:cNvSpPr>
                <a:spLocks noChangeArrowheads="1"/>
              </p:cNvSpPr>
              <p:nvPr/>
            </p:nvSpPr>
            <p:spPr bwMode="auto">
              <a:xfrm>
                <a:off x="246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0" name="Rectangle 57"/>
              <p:cNvSpPr>
                <a:spLocks noChangeArrowheads="1"/>
              </p:cNvSpPr>
              <p:nvPr/>
            </p:nvSpPr>
            <p:spPr bwMode="auto">
              <a:xfrm>
                <a:off x="250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1" name="Rectangle 58"/>
              <p:cNvSpPr>
                <a:spLocks noChangeArrowheads="1"/>
              </p:cNvSpPr>
              <p:nvPr/>
            </p:nvSpPr>
            <p:spPr bwMode="auto">
              <a:xfrm>
                <a:off x="254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2" name="Rectangle 59"/>
              <p:cNvSpPr>
                <a:spLocks noChangeArrowheads="1"/>
              </p:cNvSpPr>
              <p:nvPr/>
            </p:nvSpPr>
            <p:spPr bwMode="auto">
              <a:xfrm>
                <a:off x="258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3" name="Rectangle 60"/>
              <p:cNvSpPr>
                <a:spLocks noChangeArrowheads="1"/>
              </p:cNvSpPr>
              <p:nvPr/>
            </p:nvSpPr>
            <p:spPr bwMode="auto">
              <a:xfrm>
                <a:off x="262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4" name="Rectangle 61"/>
              <p:cNvSpPr>
                <a:spLocks noChangeArrowheads="1"/>
              </p:cNvSpPr>
              <p:nvPr/>
            </p:nvSpPr>
            <p:spPr bwMode="auto">
              <a:xfrm>
                <a:off x="266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5" name="Rectangle 62"/>
              <p:cNvSpPr>
                <a:spLocks noChangeArrowheads="1"/>
              </p:cNvSpPr>
              <p:nvPr/>
            </p:nvSpPr>
            <p:spPr bwMode="auto">
              <a:xfrm>
                <a:off x="270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6" name="Rectangle 63"/>
              <p:cNvSpPr>
                <a:spLocks noChangeArrowheads="1"/>
              </p:cNvSpPr>
              <p:nvPr/>
            </p:nvSpPr>
            <p:spPr bwMode="auto">
              <a:xfrm>
                <a:off x="274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7" name="Rectangle 64"/>
              <p:cNvSpPr>
                <a:spLocks noChangeArrowheads="1"/>
              </p:cNvSpPr>
              <p:nvPr/>
            </p:nvSpPr>
            <p:spPr bwMode="auto">
              <a:xfrm>
                <a:off x="278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8" name="Rectangle 65"/>
              <p:cNvSpPr>
                <a:spLocks noChangeArrowheads="1"/>
              </p:cNvSpPr>
              <p:nvPr/>
            </p:nvSpPr>
            <p:spPr bwMode="auto">
              <a:xfrm>
                <a:off x="282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9" name="Rectangle 66"/>
              <p:cNvSpPr>
                <a:spLocks noChangeArrowheads="1"/>
              </p:cNvSpPr>
              <p:nvPr/>
            </p:nvSpPr>
            <p:spPr bwMode="auto">
              <a:xfrm>
                <a:off x="286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0" name="Rectangle 67"/>
              <p:cNvSpPr>
                <a:spLocks noChangeArrowheads="1"/>
              </p:cNvSpPr>
              <p:nvPr/>
            </p:nvSpPr>
            <p:spPr bwMode="auto">
              <a:xfrm>
                <a:off x="290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1" name="Rectangle 68"/>
              <p:cNvSpPr>
                <a:spLocks noChangeArrowheads="1"/>
              </p:cNvSpPr>
              <p:nvPr/>
            </p:nvSpPr>
            <p:spPr bwMode="auto">
              <a:xfrm>
                <a:off x="294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2" name="Rectangle 69"/>
              <p:cNvSpPr>
                <a:spLocks noChangeArrowheads="1"/>
              </p:cNvSpPr>
              <p:nvPr/>
            </p:nvSpPr>
            <p:spPr bwMode="auto">
              <a:xfrm>
                <a:off x="298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3" name="Rectangle 70"/>
              <p:cNvSpPr>
                <a:spLocks noChangeArrowheads="1"/>
              </p:cNvSpPr>
              <p:nvPr/>
            </p:nvSpPr>
            <p:spPr bwMode="auto">
              <a:xfrm>
                <a:off x="3020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4" name="Rectangle 71"/>
              <p:cNvSpPr>
                <a:spLocks noChangeArrowheads="1"/>
              </p:cNvSpPr>
              <p:nvPr/>
            </p:nvSpPr>
            <p:spPr bwMode="auto">
              <a:xfrm>
                <a:off x="305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5" name="Rectangle 72"/>
              <p:cNvSpPr>
                <a:spLocks noChangeArrowheads="1"/>
              </p:cNvSpPr>
              <p:nvPr/>
            </p:nvSpPr>
            <p:spPr bwMode="auto">
              <a:xfrm>
                <a:off x="309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6" name="Rectangle 73"/>
              <p:cNvSpPr>
                <a:spLocks noChangeArrowheads="1"/>
              </p:cNvSpPr>
              <p:nvPr/>
            </p:nvSpPr>
            <p:spPr bwMode="auto">
              <a:xfrm>
                <a:off x="313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7" name="Rectangle 74"/>
              <p:cNvSpPr>
                <a:spLocks noChangeArrowheads="1"/>
              </p:cNvSpPr>
              <p:nvPr/>
            </p:nvSpPr>
            <p:spPr bwMode="auto">
              <a:xfrm>
                <a:off x="317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8" name="Rectangle 75"/>
              <p:cNvSpPr>
                <a:spLocks noChangeArrowheads="1"/>
              </p:cNvSpPr>
              <p:nvPr/>
            </p:nvSpPr>
            <p:spPr bwMode="auto">
              <a:xfrm>
                <a:off x="321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9" name="Rectangle 76"/>
              <p:cNvSpPr>
                <a:spLocks noChangeArrowheads="1"/>
              </p:cNvSpPr>
              <p:nvPr/>
            </p:nvSpPr>
            <p:spPr bwMode="auto">
              <a:xfrm>
                <a:off x="325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0" name="Rectangle 77"/>
              <p:cNvSpPr>
                <a:spLocks noChangeArrowheads="1"/>
              </p:cNvSpPr>
              <p:nvPr/>
            </p:nvSpPr>
            <p:spPr bwMode="auto">
              <a:xfrm>
                <a:off x="329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1" name="Rectangle 78"/>
              <p:cNvSpPr>
                <a:spLocks noChangeArrowheads="1"/>
              </p:cNvSpPr>
              <p:nvPr/>
            </p:nvSpPr>
            <p:spPr bwMode="auto">
              <a:xfrm>
                <a:off x="333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2" name="Rectangle 79"/>
              <p:cNvSpPr>
                <a:spLocks noChangeArrowheads="1"/>
              </p:cNvSpPr>
              <p:nvPr/>
            </p:nvSpPr>
            <p:spPr bwMode="auto">
              <a:xfrm>
                <a:off x="337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3" name="Rectangle 80"/>
              <p:cNvSpPr>
                <a:spLocks noChangeArrowheads="1"/>
              </p:cNvSpPr>
              <p:nvPr/>
            </p:nvSpPr>
            <p:spPr bwMode="auto">
              <a:xfrm>
                <a:off x="341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4" name="Rectangle 81"/>
              <p:cNvSpPr>
                <a:spLocks noChangeArrowheads="1"/>
              </p:cNvSpPr>
              <p:nvPr/>
            </p:nvSpPr>
            <p:spPr bwMode="auto">
              <a:xfrm>
                <a:off x="345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5" name="Rectangle 82"/>
              <p:cNvSpPr>
                <a:spLocks noChangeArrowheads="1"/>
              </p:cNvSpPr>
              <p:nvPr/>
            </p:nvSpPr>
            <p:spPr bwMode="auto">
              <a:xfrm>
                <a:off x="349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6" name="Rectangle 83"/>
              <p:cNvSpPr>
                <a:spLocks noChangeArrowheads="1"/>
              </p:cNvSpPr>
              <p:nvPr/>
            </p:nvSpPr>
            <p:spPr bwMode="auto">
              <a:xfrm>
                <a:off x="3531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7" name="Rectangle 84"/>
              <p:cNvSpPr>
                <a:spLocks noChangeArrowheads="1"/>
              </p:cNvSpPr>
              <p:nvPr/>
            </p:nvSpPr>
            <p:spPr bwMode="auto">
              <a:xfrm>
                <a:off x="357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8" name="Rectangle 85"/>
              <p:cNvSpPr>
                <a:spLocks noChangeArrowheads="1"/>
              </p:cNvSpPr>
              <p:nvPr/>
            </p:nvSpPr>
            <p:spPr bwMode="auto">
              <a:xfrm>
                <a:off x="3610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9" name="Rectangle 86"/>
              <p:cNvSpPr>
                <a:spLocks noChangeArrowheads="1"/>
              </p:cNvSpPr>
              <p:nvPr/>
            </p:nvSpPr>
            <p:spPr bwMode="auto">
              <a:xfrm>
                <a:off x="3649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0" name="Rectangle 87"/>
              <p:cNvSpPr>
                <a:spLocks noChangeArrowheads="1"/>
              </p:cNvSpPr>
              <p:nvPr/>
            </p:nvSpPr>
            <p:spPr bwMode="auto">
              <a:xfrm>
                <a:off x="368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1" name="Rectangle 88"/>
              <p:cNvSpPr>
                <a:spLocks noChangeArrowheads="1"/>
              </p:cNvSpPr>
              <p:nvPr/>
            </p:nvSpPr>
            <p:spPr bwMode="auto">
              <a:xfrm>
                <a:off x="372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2" name="Rectangle 89"/>
              <p:cNvSpPr>
                <a:spLocks noChangeArrowheads="1"/>
              </p:cNvSpPr>
              <p:nvPr/>
            </p:nvSpPr>
            <p:spPr bwMode="auto">
              <a:xfrm>
                <a:off x="3767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3" name="Rectangle 90"/>
              <p:cNvSpPr>
                <a:spLocks noChangeArrowheads="1"/>
              </p:cNvSpPr>
              <p:nvPr/>
            </p:nvSpPr>
            <p:spPr bwMode="auto">
              <a:xfrm>
                <a:off x="380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4" name="Rectangle 91"/>
              <p:cNvSpPr>
                <a:spLocks noChangeArrowheads="1"/>
              </p:cNvSpPr>
              <p:nvPr/>
            </p:nvSpPr>
            <p:spPr bwMode="auto">
              <a:xfrm>
                <a:off x="384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5" name="Rectangle 92"/>
              <p:cNvSpPr>
                <a:spLocks noChangeArrowheads="1"/>
              </p:cNvSpPr>
              <p:nvPr/>
            </p:nvSpPr>
            <p:spPr bwMode="auto">
              <a:xfrm>
                <a:off x="3885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6" name="Rectangle 93"/>
              <p:cNvSpPr>
                <a:spLocks noChangeArrowheads="1"/>
              </p:cNvSpPr>
              <p:nvPr/>
            </p:nvSpPr>
            <p:spPr bwMode="auto">
              <a:xfrm>
                <a:off x="392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7" name="Rectangle 94"/>
              <p:cNvSpPr>
                <a:spLocks noChangeArrowheads="1"/>
              </p:cNvSpPr>
              <p:nvPr/>
            </p:nvSpPr>
            <p:spPr bwMode="auto">
              <a:xfrm>
                <a:off x="396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8" name="Rectangle 95"/>
              <p:cNvSpPr>
                <a:spLocks noChangeArrowheads="1"/>
              </p:cNvSpPr>
              <p:nvPr/>
            </p:nvSpPr>
            <p:spPr bwMode="auto">
              <a:xfrm>
                <a:off x="4003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9" name="Rectangle 96"/>
              <p:cNvSpPr>
                <a:spLocks noChangeArrowheads="1"/>
              </p:cNvSpPr>
              <p:nvPr/>
            </p:nvSpPr>
            <p:spPr bwMode="auto">
              <a:xfrm>
                <a:off x="404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0" name="Rectangle 97"/>
              <p:cNvSpPr>
                <a:spLocks noChangeArrowheads="1"/>
              </p:cNvSpPr>
              <p:nvPr/>
            </p:nvSpPr>
            <p:spPr bwMode="auto">
              <a:xfrm>
                <a:off x="408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1" name="Rectangle 98"/>
              <p:cNvSpPr>
                <a:spLocks noChangeArrowheads="1"/>
              </p:cNvSpPr>
              <p:nvPr/>
            </p:nvSpPr>
            <p:spPr bwMode="auto">
              <a:xfrm>
                <a:off x="4121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2" name="Rectangle 99"/>
              <p:cNvSpPr>
                <a:spLocks noChangeArrowheads="1"/>
              </p:cNvSpPr>
              <p:nvPr/>
            </p:nvSpPr>
            <p:spPr bwMode="auto">
              <a:xfrm>
                <a:off x="416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355" name="Group 164"/>
            <p:cNvGrpSpPr>
              <a:grpSpLocks/>
            </p:cNvGrpSpPr>
            <p:nvPr/>
          </p:nvGrpSpPr>
          <p:grpSpPr bwMode="auto">
            <a:xfrm>
              <a:off x="1735" y="2205"/>
              <a:ext cx="2452" cy="14"/>
              <a:chOff x="1735" y="2205"/>
              <a:chExt cx="2452" cy="14"/>
            </a:xfrm>
          </p:grpSpPr>
          <p:sp>
            <p:nvSpPr>
              <p:cNvPr id="8361" name="Rectangle 101"/>
              <p:cNvSpPr>
                <a:spLocks noChangeArrowheads="1"/>
              </p:cNvSpPr>
              <p:nvPr/>
            </p:nvSpPr>
            <p:spPr bwMode="auto">
              <a:xfrm>
                <a:off x="173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2" name="Rectangle 102"/>
              <p:cNvSpPr>
                <a:spLocks noChangeArrowheads="1"/>
              </p:cNvSpPr>
              <p:nvPr/>
            </p:nvSpPr>
            <p:spPr bwMode="auto">
              <a:xfrm>
                <a:off x="177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3" name="Rectangle 103"/>
              <p:cNvSpPr>
                <a:spLocks noChangeArrowheads="1"/>
              </p:cNvSpPr>
              <p:nvPr/>
            </p:nvSpPr>
            <p:spPr bwMode="auto">
              <a:xfrm>
                <a:off x="181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4" name="Rectangle 104"/>
              <p:cNvSpPr>
                <a:spLocks noChangeArrowheads="1"/>
              </p:cNvSpPr>
              <p:nvPr/>
            </p:nvSpPr>
            <p:spPr bwMode="auto">
              <a:xfrm>
                <a:off x="185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5" name="Rectangle 105"/>
              <p:cNvSpPr>
                <a:spLocks noChangeArrowheads="1"/>
              </p:cNvSpPr>
              <p:nvPr/>
            </p:nvSpPr>
            <p:spPr bwMode="auto">
              <a:xfrm>
                <a:off x="189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6" name="Rectangle 106"/>
              <p:cNvSpPr>
                <a:spLocks noChangeArrowheads="1"/>
              </p:cNvSpPr>
              <p:nvPr/>
            </p:nvSpPr>
            <p:spPr bwMode="auto">
              <a:xfrm>
                <a:off x="193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7" name="Rectangle 107"/>
              <p:cNvSpPr>
                <a:spLocks noChangeArrowheads="1"/>
              </p:cNvSpPr>
              <p:nvPr/>
            </p:nvSpPr>
            <p:spPr bwMode="auto">
              <a:xfrm>
                <a:off x="197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8" name="Rectangle 108"/>
              <p:cNvSpPr>
                <a:spLocks noChangeArrowheads="1"/>
              </p:cNvSpPr>
              <p:nvPr/>
            </p:nvSpPr>
            <p:spPr bwMode="auto">
              <a:xfrm>
                <a:off x="201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9" name="Rectangle 109"/>
              <p:cNvSpPr>
                <a:spLocks noChangeArrowheads="1"/>
              </p:cNvSpPr>
              <p:nvPr/>
            </p:nvSpPr>
            <p:spPr bwMode="auto">
              <a:xfrm>
                <a:off x="205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0" name="Rectangle 110"/>
              <p:cNvSpPr>
                <a:spLocks noChangeArrowheads="1"/>
              </p:cNvSpPr>
              <p:nvPr/>
            </p:nvSpPr>
            <p:spPr bwMode="auto">
              <a:xfrm>
                <a:off x="208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1" name="Rectangle 111"/>
              <p:cNvSpPr>
                <a:spLocks noChangeArrowheads="1"/>
              </p:cNvSpPr>
              <p:nvPr/>
            </p:nvSpPr>
            <p:spPr bwMode="auto">
              <a:xfrm>
                <a:off x="2128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2" name="Rectangle 112"/>
              <p:cNvSpPr>
                <a:spLocks noChangeArrowheads="1"/>
              </p:cNvSpPr>
              <p:nvPr/>
            </p:nvSpPr>
            <p:spPr bwMode="auto">
              <a:xfrm>
                <a:off x="216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3" name="Rectangle 113"/>
              <p:cNvSpPr>
                <a:spLocks noChangeArrowheads="1"/>
              </p:cNvSpPr>
              <p:nvPr/>
            </p:nvSpPr>
            <p:spPr bwMode="auto">
              <a:xfrm>
                <a:off x="220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4" name="Rectangle 114"/>
              <p:cNvSpPr>
                <a:spLocks noChangeArrowheads="1"/>
              </p:cNvSpPr>
              <p:nvPr/>
            </p:nvSpPr>
            <p:spPr bwMode="auto">
              <a:xfrm>
                <a:off x="2246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5" name="Rectangle 115"/>
              <p:cNvSpPr>
                <a:spLocks noChangeArrowheads="1"/>
              </p:cNvSpPr>
              <p:nvPr/>
            </p:nvSpPr>
            <p:spPr bwMode="auto">
              <a:xfrm>
                <a:off x="228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6" name="Rectangle 116"/>
              <p:cNvSpPr>
                <a:spLocks noChangeArrowheads="1"/>
              </p:cNvSpPr>
              <p:nvPr/>
            </p:nvSpPr>
            <p:spPr bwMode="auto">
              <a:xfrm>
                <a:off x="232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7" name="Rectangle 117"/>
              <p:cNvSpPr>
                <a:spLocks noChangeArrowheads="1"/>
              </p:cNvSpPr>
              <p:nvPr/>
            </p:nvSpPr>
            <p:spPr bwMode="auto">
              <a:xfrm>
                <a:off x="2364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8" name="Rectangle 118"/>
              <p:cNvSpPr>
                <a:spLocks noChangeArrowheads="1"/>
              </p:cNvSpPr>
              <p:nvPr/>
            </p:nvSpPr>
            <p:spPr bwMode="auto">
              <a:xfrm>
                <a:off x="240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9" name="Rectangle 119"/>
              <p:cNvSpPr>
                <a:spLocks noChangeArrowheads="1"/>
              </p:cNvSpPr>
              <p:nvPr/>
            </p:nvSpPr>
            <p:spPr bwMode="auto">
              <a:xfrm>
                <a:off x="244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0" name="Rectangle 120"/>
              <p:cNvSpPr>
                <a:spLocks noChangeArrowheads="1"/>
              </p:cNvSpPr>
              <p:nvPr/>
            </p:nvSpPr>
            <p:spPr bwMode="auto">
              <a:xfrm>
                <a:off x="2482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1" name="Rectangle 121"/>
              <p:cNvSpPr>
                <a:spLocks noChangeArrowheads="1"/>
              </p:cNvSpPr>
              <p:nvPr/>
            </p:nvSpPr>
            <p:spPr bwMode="auto">
              <a:xfrm>
                <a:off x="252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2" name="Rectangle 122"/>
              <p:cNvSpPr>
                <a:spLocks noChangeArrowheads="1"/>
              </p:cNvSpPr>
              <p:nvPr/>
            </p:nvSpPr>
            <p:spPr bwMode="auto">
              <a:xfrm>
                <a:off x="256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3" name="Rectangle 123"/>
              <p:cNvSpPr>
                <a:spLocks noChangeArrowheads="1"/>
              </p:cNvSpPr>
              <p:nvPr/>
            </p:nvSpPr>
            <p:spPr bwMode="auto">
              <a:xfrm>
                <a:off x="2600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4" name="Rectangle 124"/>
              <p:cNvSpPr>
                <a:spLocks noChangeArrowheads="1"/>
              </p:cNvSpPr>
              <p:nvPr/>
            </p:nvSpPr>
            <p:spPr bwMode="auto">
              <a:xfrm>
                <a:off x="264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5" name="Rectangle 125"/>
              <p:cNvSpPr>
                <a:spLocks noChangeArrowheads="1"/>
              </p:cNvSpPr>
              <p:nvPr/>
            </p:nvSpPr>
            <p:spPr bwMode="auto">
              <a:xfrm>
                <a:off x="267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6" name="Rectangle 126"/>
              <p:cNvSpPr>
                <a:spLocks noChangeArrowheads="1"/>
              </p:cNvSpPr>
              <p:nvPr/>
            </p:nvSpPr>
            <p:spPr bwMode="auto">
              <a:xfrm>
                <a:off x="2718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7" name="Rectangle 127"/>
              <p:cNvSpPr>
                <a:spLocks noChangeArrowheads="1"/>
              </p:cNvSpPr>
              <p:nvPr/>
            </p:nvSpPr>
            <p:spPr bwMode="auto">
              <a:xfrm>
                <a:off x="275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8" name="Rectangle 128"/>
              <p:cNvSpPr>
                <a:spLocks noChangeArrowheads="1"/>
              </p:cNvSpPr>
              <p:nvPr/>
            </p:nvSpPr>
            <p:spPr bwMode="auto">
              <a:xfrm>
                <a:off x="279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9" name="Rectangle 129"/>
              <p:cNvSpPr>
                <a:spLocks noChangeArrowheads="1"/>
              </p:cNvSpPr>
              <p:nvPr/>
            </p:nvSpPr>
            <p:spPr bwMode="auto">
              <a:xfrm>
                <a:off x="2836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0" name="Rectangle 130"/>
              <p:cNvSpPr>
                <a:spLocks noChangeArrowheads="1"/>
              </p:cNvSpPr>
              <p:nvPr/>
            </p:nvSpPr>
            <p:spPr bwMode="auto">
              <a:xfrm>
                <a:off x="287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1" name="Rectangle 131"/>
              <p:cNvSpPr>
                <a:spLocks noChangeArrowheads="1"/>
              </p:cNvSpPr>
              <p:nvPr/>
            </p:nvSpPr>
            <p:spPr bwMode="auto">
              <a:xfrm>
                <a:off x="291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2" name="Rectangle 132"/>
              <p:cNvSpPr>
                <a:spLocks noChangeArrowheads="1"/>
              </p:cNvSpPr>
              <p:nvPr/>
            </p:nvSpPr>
            <p:spPr bwMode="auto">
              <a:xfrm>
                <a:off x="2954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3" name="Rectangle 133"/>
              <p:cNvSpPr>
                <a:spLocks noChangeArrowheads="1"/>
              </p:cNvSpPr>
              <p:nvPr/>
            </p:nvSpPr>
            <p:spPr bwMode="auto">
              <a:xfrm>
                <a:off x="299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4" name="Rectangle 134"/>
              <p:cNvSpPr>
                <a:spLocks noChangeArrowheads="1"/>
              </p:cNvSpPr>
              <p:nvPr/>
            </p:nvSpPr>
            <p:spPr bwMode="auto">
              <a:xfrm>
                <a:off x="303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5" name="Rectangle 135"/>
              <p:cNvSpPr>
                <a:spLocks noChangeArrowheads="1"/>
              </p:cNvSpPr>
              <p:nvPr/>
            </p:nvSpPr>
            <p:spPr bwMode="auto">
              <a:xfrm>
                <a:off x="3072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6" name="Rectangle 136"/>
              <p:cNvSpPr>
                <a:spLocks noChangeArrowheads="1"/>
              </p:cNvSpPr>
              <p:nvPr/>
            </p:nvSpPr>
            <p:spPr bwMode="auto">
              <a:xfrm>
                <a:off x="311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7" name="Rectangle 137"/>
              <p:cNvSpPr>
                <a:spLocks noChangeArrowheads="1"/>
              </p:cNvSpPr>
              <p:nvPr/>
            </p:nvSpPr>
            <p:spPr bwMode="auto">
              <a:xfrm>
                <a:off x="315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8" name="Rectangle 138"/>
              <p:cNvSpPr>
                <a:spLocks noChangeArrowheads="1"/>
              </p:cNvSpPr>
              <p:nvPr/>
            </p:nvSpPr>
            <p:spPr bwMode="auto">
              <a:xfrm>
                <a:off x="3190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9" name="Rectangle 139"/>
              <p:cNvSpPr>
                <a:spLocks noChangeArrowheads="1"/>
              </p:cNvSpPr>
              <p:nvPr/>
            </p:nvSpPr>
            <p:spPr bwMode="auto">
              <a:xfrm>
                <a:off x="323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0" name="Rectangle 140"/>
              <p:cNvSpPr>
                <a:spLocks noChangeArrowheads="1"/>
              </p:cNvSpPr>
              <p:nvPr/>
            </p:nvSpPr>
            <p:spPr bwMode="auto">
              <a:xfrm>
                <a:off x="326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1" name="Rectangle 141"/>
              <p:cNvSpPr>
                <a:spLocks noChangeArrowheads="1"/>
              </p:cNvSpPr>
              <p:nvPr/>
            </p:nvSpPr>
            <p:spPr bwMode="auto">
              <a:xfrm>
                <a:off x="3308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2" name="Rectangle 142"/>
              <p:cNvSpPr>
                <a:spLocks noChangeArrowheads="1"/>
              </p:cNvSpPr>
              <p:nvPr/>
            </p:nvSpPr>
            <p:spPr bwMode="auto">
              <a:xfrm>
                <a:off x="334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3" name="Rectangle 143"/>
              <p:cNvSpPr>
                <a:spLocks noChangeArrowheads="1"/>
              </p:cNvSpPr>
              <p:nvPr/>
            </p:nvSpPr>
            <p:spPr bwMode="auto">
              <a:xfrm>
                <a:off x="338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4" name="Rectangle 144"/>
              <p:cNvSpPr>
                <a:spLocks noChangeArrowheads="1"/>
              </p:cNvSpPr>
              <p:nvPr/>
            </p:nvSpPr>
            <p:spPr bwMode="auto">
              <a:xfrm>
                <a:off x="3426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5" name="Rectangle 145"/>
              <p:cNvSpPr>
                <a:spLocks noChangeArrowheads="1"/>
              </p:cNvSpPr>
              <p:nvPr/>
            </p:nvSpPr>
            <p:spPr bwMode="auto">
              <a:xfrm>
                <a:off x="346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6" name="Rectangle 146"/>
              <p:cNvSpPr>
                <a:spLocks noChangeArrowheads="1"/>
              </p:cNvSpPr>
              <p:nvPr/>
            </p:nvSpPr>
            <p:spPr bwMode="auto">
              <a:xfrm>
                <a:off x="350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7" name="Rectangle 147"/>
              <p:cNvSpPr>
                <a:spLocks noChangeArrowheads="1"/>
              </p:cNvSpPr>
              <p:nvPr/>
            </p:nvSpPr>
            <p:spPr bwMode="auto">
              <a:xfrm>
                <a:off x="354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8" name="Rectangle 148"/>
              <p:cNvSpPr>
                <a:spLocks noChangeArrowheads="1"/>
              </p:cNvSpPr>
              <p:nvPr/>
            </p:nvSpPr>
            <p:spPr bwMode="auto">
              <a:xfrm>
                <a:off x="358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9" name="Rectangle 149"/>
              <p:cNvSpPr>
                <a:spLocks noChangeArrowheads="1"/>
              </p:cNvSpPr>
              <p:nvPr/>
            </p:nvSpPr>
            <p:spPr bwMode="auto">
              <a:xfrm>
                <a:off x="362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0" name="Rectangle 150"/>
              <p:cNvSpPr>
                <a:spLocks noChangeArrowheads="1"/>
              </p:cNvSpPr>
              <p:nvPr/>
            </p:nvSpPr>
            <p:spPr bwMode="auto">
              <a:xfrm>
                <a:off x="366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1" name="Rectangle 151"/>
              <p:cNvSpPr>
                <a:spLocks noChangeArrowheads="1"/>
              </p:cNvSpPr>
              <p:nvPr/>
            </p:nvSpPr>
            <p:spPr bwMode="auto">
              <a:xfrm>
                <a:off x="370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2" name="Rectangle 152"/>
              <p:cNvSpPr>
                <a:spLocks noChangeArrowheads="1"/>
              </p:cNvSpPr>
              <p:nvPr/>
            </p:nvSpPr>
            <p:spPr bwMode="auto">
              <a:xfrm>
                <a:off x="374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3" name="Rectangle 153"/>
              <p:cNvSpPr>
                <a:spLocks noChangeArrowheads="1"/>
              </p:cNvSpPr>
              <p:nvPr/>
            </p:nvSpPr>
            <p:spPr bwMode="auto">
              <a:xfrm>
                <a:off x="378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4" name="Rectangle 154"/>
              <p:cNvSpPr>
                <a:spLocks noChangeArrowheads="1"/>
              </p:cNvSpPr>
              <p:nvPr/>
            </p:nvSpPr>
            <p:spPr bwMode="auto">
              <a:xfrm>
                <a:off x="382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5" name="Rectangle 155"/>
              <p:cNvSpPr>
                <a:spLocks noChangeArrowheads="1"/>
              </p:cNvSpPr>
              <p:nvPr/>
            </p:nvSpPr>
            <p:spPr bwMode="auto">
              <a:xfrm>
                <a:off x="385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6" name="Rectangle 156"/>
              <p:cNvSpPr>
                <a:spLocks noChangeArrowheads="1"/>
              </p:cNvSpPr>
              <p:nvPr/>
            </p:nvSpPr>
            <p:spPr bwMode="auto">
              <a:xfrm>
                <a:off x="389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7" name="Rectangle 157"/>
              <p:cNvSpPr>
                <a:spLocks noChangeArrowheads="1"/>
              </p:cNvSpPr>
              <p:nvPr/>
            </p:nvSpPr>
            <p:spPr bwMode="auto">
              <a:xfrm>
                <a:off x="393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8" name="Rectangle 158"/>
              <p:cNvSpPr>
                <a:spLocks noChangeArrowheads="1"/>
              </p:cNvSpPr>
              <p:nvPr/>
            </p:nvSpPr>
            <p:spPr bwMode="auto">
              <a:xfrm>
                <a:off x="397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9" name="Rectangle 159"/>
              <p:cNvSpPr>
                <a:spLocks noChangeArrowheads="1"/>
              </p:cNvSpPr>
              <p:nvPr/>
            </p:nvSpPr>
            <p:spPr bwMode="auto">
              <a:xfrm>
                <a:off x="401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0" name="Rectangle 160"/>
              <p:cNvSpPr>
                <a:spLocks noChangeArrowheads="1"/>
              </p:cNvSpPr>
              <p:nvPr/>
            </p:nvSpPr>
            <p:spPr bwMode="auto">
              <a:xfrm>
                <a:off x="405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1" name="Rectangle 161"/>
              <p:cNvSpPr>
                <a:spLocks noChangeArrowheads="1"/>
              </p:cNvSpPr>
              <p:nvPr/>
            </p:nvSpPr>
            <p:spPr bwMode="auto">
              <a:xfrm>
                <a:off x="409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2" name="Rectangle 162"/>
              <p:cNvSpPr>
                <a:spLocks noChangeArrowheads="1"/>
              </p:cNvSpPr>
              <p:nvPr/>
            </p:nvSpPr>
            <p:spPr bwMode="auto">
              <a:xfrm>
                <a:off x="413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3" name="Rectangle 163"/>
              <p:cNvSpPr>
                <a:spLocks noChangeArrowheads="1"/>
              </p:cNvSpPr>
              <p:nvPr/>
            </p:nvSpPr>
            <p:spPr bwMode="auto">
              <a:xfrm>
                <a:off x="417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56" name="Freeform 300"/>
            <p:cNvSpPr>
              <a:spLocks/>
            </p:cNvSpPr>
            <p:nvPr/>
          </p:nvSpPr>
          <p:spPr bwMode="auto">
            <a:xfrm>
              <a:off x="3387" y="1589"/>
              <a:ext cx="210" cy="616"/>
            </a:xfrm>
            <a:custGeom>
              <a:avLst/>
              <a:gdLst>
                <a:gd name="T0" fmla="*/ 0 w 210"/>
                <a:gd name="T1" fmla="*/ 616 h 616"/>
                <a:gd name="T2" fmla="*/ 210 w 210"/>
                <a:gd name="T3" fmla="*/ 616 h 616"/>
                <a:gd name="T4" fmla="*/ 210 w 210"/>
                <a:gd name="T5" fmla="*/ 0 h 6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" h="616">
                  <a:moveTo>
                    <a:pt x="0" y="616"/>
                  </a:moveTo>
                  <a:lnTo>
                    <a:pt x="210" y="616"/>
                  </a:lnTo>
                  <a:lnTo>
                    <a:pt x="21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7" name="Line 301"/>
            <p:cNvSpPr>
              <a:spLocks noChangeShapeType="1"/>
            </p:cNvSpPr>
            <p:nvPr/>
          </p:nvSpPr>
          <p:spPr bwMode="auto">
            <a:xfrm>
              <a:off x="3728" y="2205"/>
              <a:ext cx="302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8" name="Arc 302"/>
            <p:cNvSpPr>
              <a:spLocks/>
            </p:cNvSpPr>
            <p:nvPr/>
          </p:nvSpPr>
          <p:spPr bwMode="auto">
            <a:xfrm>
              <a:off x="3597" y="1589"/>
              <a:ext cx="92" cy="603"/>
            </a:xfrm>
            <a:custGeom>
              <a:avLst/>
              <a:gdLst>
                <a:gd name="T0" fmla="*/ 92 w 21600"/>
                <a:gd name="T1" fmla="*/ 603 h 21600"/>
                <a:gd name="T2" fmla="*/ 0 w 21600"/>
                <a:gd name="T3" fmla="*/ 0 h 21600"/>
                <a:gd name="T4" fmla="*/ 92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9" name="Rectangle 308"/>
            <p:cNvSpPr>
              <a:spLocks noChangeArrowheads="1"/>
            </p:cNvSpPr>
            <p:nvPr/>
          </p:nvSpPr>
          <p:spPr bwMode="auto">
            <a:xfrm>
              <a:off x="3459" y="1897"/>
              <a:ext cx="1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Symbol" charset="0"/>
                </a:rPr>
                <a:t>a</a:t>
              </a:r>
              <a:endParaRPr lang="en-GB"/>
            </a:p>
          </p:txBody>
        </p:sp>
        <p:sp>
          <p:nvSpPr>
            <p:cNvPr id="8360" name="Rectangle 309"/>
            <p:cNvSpPr>
              <a:spLocks noChangeArrowheads="1"/>
            </p:cNvSpPr>
            <p:nvPr/>
          </p:nvSpPr>
          <p:spPr bwMode="auto">
            <a:xfrm>
              <a:off x="3787" y="1871"/>
              <a:ext cx="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Symbol" charset="0"/>
                </a:rPr>
                <a:t>g</a:t>
              </a:r>
              <a:endParaRPr lang="en-GB"/>
            </a:p>
          </p:txBody>
        </p:sp>
      </p:grpSp>
      <p:sp>
        <p:nvSpPr>
          <p:cNvPr id="8210" name="Rectangle 314"/>
          <p:cNvSpPr>
            <a:spLocks noChangeArrowheads="1"/>
          </p:cNvSpPr>
          <p:nvPr/>
        </p:nvSpPr>
        <p:spPr bwMode="auto">
          <a:xfrm>
            <a:off x="5657850" y="909638"/>
            <a:ext cx="2540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Geneva" charset="0"/>
              </a:rPr>
              <a:t>High supersaturation</a:t>
            </a:r>
            <a:endParaRPr lang="en-GB"/>
          </a:p>
        </p:txBody>
      </p:sp>
      <p:sp>
        <p:nvSpPr>
          <p:cNvPr id="8211" name="Rectangle 315"/>
          <p:cNvSpPr>
            <a:spLocks noChangeArrowheads="1"/>
          </p:cNvSpPr>
          <p:nvPr/>
        </p:nvSpPr>
        <p:spPr bwMode="auto">
          <a:xfrm>
            <a:off x="5657850" y="1243013"/>
            <a:ext cx="148113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Geneva" charset="0"/>
              </a:rPr>
              <a:t>NP-LE mode</a:t>
            </a:r>
            <a:endParaRPr lang="en-GB"/>
          </a:p>
        </p:txBody>
      </p:sp>
      <p:grpSp>
        <p:nvGrpSpPr>
          <p:cNvPr id="4415" name="Group 319"/>
          <p:cNvGrpSpPr>
            <a:grpSpLocks/>
          </p:cNvGrpSpPr>
          <p:nvPr/>
        </p:nvGrpSpPr>
        <p:grpSpPr bwMode="auto">
          <a:xfrm>
            <a:off x="1692275" y="2543175"/>
            <a:ext cx="1311275" cy="3455988"/>
            <a:chOff x="1066" y="1602"/>
            <a:chExt cx="826" cy="2177"/>
          </a:xfrm>
        </p:grpSpPr>
        <p:sp>
          <p:nvSpPr>
            <p:cNvPr id="8213" name="Line 304"/>
            <p:cNvSpPr>
              <a:spLocks noChangeShapeType="1"/>
            </p:cNvSpPr>
            <p:nvPr/>
          </p:nvSpPr>
          <p:spPr bwMode="auto">
            <a:xfrm>
              <a:off x="1447" y="3635"/>
              <a:ext cx="1" cy="144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14" name="Group 318"/>
            <p:cNvGrpSpPr>
              <a:grpSpLocks/>
            </p:cNvGrpSpPr>
            <p:nvPr/>
          </p:nvGrpSpPr>
          <p:grpSpPr bwMode="auto">
            <a:xfrm>
              <a:off x="1066" y="1602"/>
              <a:ext cx="826" cy="2138"/>
              <a:chOff x="1066" y="1602"/>
              <a:chExt cx="826" cy="2138"/>
            </a:xfrm>
          </p:grpSpPr>
          <p:grpSp>
            <p:nvGrpSpPr>
              <p:cNvPr id="8215" name="Group 203"/>
              <p:cNvGrpSpPr>
                <a:grpSpLocks/>
              </p:cNvGrpSpPr>
              <p:nvPr/>
            </p:nvGrpSpPr>
            <p:grpSpPr bwMode="auto">
              <a:xfrm>
                <a:off x="1066" y="2258"/>
                <a:ext cx="13" cy="1469"/>
                <a:chOff x="1066" y="2258"/>
                <a:chExt cx="13" cy="1469"/>
              </a:xfrm>
            </p:grpSpPr>
            <p:sp>
              <p:nvSpPr>
                <p:cNvPr id="8316" name="Rectangle 165"/>
                <p:cNvSpPr>
                  <a:spLocks noChangeArrowheads="1"/>
                </p:cNvSpPr>
                <p:nvPr/>
              </p:nvSpPr>
              <p:spPr bwMode="auto">
                <a:xfrm>
                  <a:off x="1066" y="225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7" name="Rectangle 166"/>
                <p:cNvSpPr>
                  <a:spLocks noChangeArrowheads="1"/>
                </p:cNvSpPr>
                <p:nvPr/>
              </p:nvSpPr>
              <p:spPr bwMode="auto">
                <a:xfrm>
                  <a:off x="1066" y="229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8" name="Rectangle 167"/>
                <p:cNvSpPr>
                  <a:spLocks noChangeArrowheads="1"/>
                </p:cNvSpPr>
                <p:nvPr/>
              </p:nvSpPr>
              <p:spPr bwMode="auto">
                <a:xfrm>
                  <a:off x="1066" y="233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9" name="Rectangle 168"/>
                <p:cNvSpPr>
                  <a:spLocks noChangeArrowheads="1"/>
                </p:cNvSpPr>
                <p:nvPr/>
              </p:nvSpPr>
              <p:spPr bwMode="auto">
                <a:xfrm>
                  <a:off x="1066" y="237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0" name="Rectangle 169"/>
                <p:cNvSpPr>
                  <a:spLocks noChangeArrowheads="1"/>
                </p:cNvSpPr>
                <p:nvPr/>
              </p:nvSpPr>
              <p:spPr bwMode="auto">
                <a:xfrm>
                  <a:off x="1066" y="241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1" name="Rectangle 170"/>
                <p:cNvSpPr>
                  <a:spLocks noChangeArrowheads="1"/>
                </p:cNvSpPr>
                <p:nvPr/>
              </p:nvSpPr>
              <p:spPr bwMode="auto">
                <a:xfrm>
                  <a:off x="1066" y="245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2" name="Rectangle 171"/>
                <p:cNvSpPr>
                  <a:spLocks noChangeArrowheads="1"/>
                </p:cNvSpPr>
                <p:nvPr/>
              </p:nvSpPr>
              <p:spPr bwMode="auto">
                <a:xfrm>
                  <a:off x="1066" y="249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3" name="Rectangle 172"/>
                <p:cNvSpPr>
                  <a:spLocks noChangeArrowheads="1"/>
                </p:cNvSpPr>
                <p:nvPr/>
              </p:nvSpPr>
              <p:spPr bwMode="auto">
                <a:xfrm>
                  <a:off x="1066" y="253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4" name="Rectangle 173"/>
                <p:cNvSpPr>
                  <a:spLocks noChangeArrowheads="1"/>
                </p:cNvSpPr>
                <p:nvPr/>
              </p:nvSpPr>
              <p:spPr bwMode="auto">
                <a:xfrm>
                  <a:off x="1066" y="257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5" name="Rectangle 174"/>
                <p:cNvSpPr>
                  <a:spLocks noChangeArrowheads="1"/>
                </p:cNvSpPr>
                <p:nvPr/>
              </p:nvSpPr>
              <p:spPr bwMode="auto">
                <a:xfrm>
                  <a:off x="1066" y="261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6" name="Rectangle 175"/>
                <p:cNvSpPr>
                  <a:spLocks noChangeArrowheads="1"/>
                </p:cNvSpPr>
                <p:nvPr/>
              </p:nvSpPr>
              <p:spPr bwMode="auto">
                <a:xfrm>
                  <a:off x="1066" y="265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7" name="Rectangle 176"/>
                <p:cNvSpPr>
                  <a:spLocks noChangeArrowheads="1"/>
                </p:cNvSpPr>
                <p:nvPr/>
              </p:nvSpPr>
              <p:spPr bwMode="auto">
                <a:xfrm>
                  <a:off x="1066" y="269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8" name="Rectangle 177"/>
                <p:cNvSpPr>
                  <a:spLocks noChangeArrowheads="1"/>
                </p:cNvSpPr>
                <p:nvPr/>
              </p:nvSpPr>
              <p:spPr bwMode="auto">
                <a:xfrm>
                  <a:off x="1066" y="273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9" name="Rectangle 178"/>
                <p:cNvSpPr>
                  <a:spLocks noChangeArrowheads="1"/>
                </p:cNvSpPr>
                <p:nvPr/>
              </p:nvSpPr>
              <p:spPr bwMode="auto">
                <a:xfrm>
                  <a:off x="1066" y="276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0" name="Rectangle 179"/>
                <p:cNvSpPr>
                  <a:spLocks noChangeArrowheads="1"/>
                </p:cNvSpPr>
                <p:nvPr/>
              </p:nvSpPr>
              <p:spPr bwMode="auto">
                <a:xfrm>
                  <a:off x="1066" y="280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1" name="Rectangle 180"/>
                <p:cNvSpPr>
                  <a:spLocks noChangeArrowheads="1"/>
                </p:cNvSpPr>
                <p:nvPr/>
              </p:nvSpPr>
              <p:spPr bwMode="auto">
                <a:xfrm>
                  <a:off x="1066" y="284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2" name="Rectangle 181"/>
                <p:cNvSpPr>
                  <a:spLocks noChangeArrowheads="1"/>
                </p:cNvSpPr>
                <p:nvPr/>
              </p:nvSpPr>
              <p:spPr bwMode="auto">
                <a:xfrm>
                  <a:off x="1066" y="288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3" name="Rectangle 182"/>
                <p:cNvSpPr>
                  <a:spLocks noChangeArrowheads="1"/>
                </p:cNvSpPr>
                <p:nvPr/>
              </p:nvSpPr>
              <p:spPr bwMode="auto">
                <a:xfrm>
                  <a:off x="1066" y="292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4" name="Rectangle 183"/>
                <p:cNvSpPr>
                  <a:spLocks noChangeArrowheads="1"/>
                </p:cNvSpPr>
                <p:nvPr/>
              </p:nvSpPr>
              <p:spPr bwMode="auto">
                <a:xfrm>
                  <a:off x="1066" y="296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5" name="Rectangle 184"/>
                <p:cNvSpPr>
                  <a:spLocks noChangeArrowheads="1"/>
                </p:cNvSpPr>
                <p:nvPr/>
              </p:nvSpPr>
              <p:spPr bwMode="auto">
                <a:xfrm>
                  <a:off x="1066" y="300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6" name="Rectangle 185"/>
                <p:cNvSpPr>
                  <a:spLocks noChangeArrowheads="1"/>
                </p:cNvSpPr>
                <p:nvPr/>
              </p:nvSpPr>
              <p:spPr bwMode="auto">
                <a:xfrm>
                  <a:off x="1066" y="304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7" name="Rectangle 186"/>
                <p:cNvSpPr>
                  <a:spLocks noChangeArrowheads="1"/>
                </p:cNvSpPr>
                <p:nvPr/>
              </p:nvSpPr>
              <p:spPr bwMode="auto">
                <a:xfrm>
                  <a:off x="1066" y="308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8" name="Rectangle 187"/>
                <p:cNvSpPr>
                  <a:spLocks noChangeArrowheads="1"/>
                </p:cNvSpPr>
                <p:nvPr/>
              </p:nvSpPr>
              <p:spPr bwMode="auto">
                <a:xfrm>
                  <a:off x="1066" y="3123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9" name="Rectangle 188"/>
                <p:cNvSpPr>
                  <a:spLocks noChangeArrowheads="1"/>
                </p:cNvSpPr>
                <p:nvPr/>
              </p:nvSpPr>
              <p:spPr bwMode="auto">
                <a:xfrm>
                  <a:off x="1066" y="316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0" name="Rectangle 189"/>
                <p:cNvSpPr>
                  <a:spLocks noChangeArrowheads="1"/>
                </p:cNvSpPr>
                <p:nvPr/>
              </p:nvSpPr>
              <p:spPr bwMode="auto">
                <a:xfrm>
                  <a:off x="1066" y="320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1" name="Rectangle 190"/>
                <p:cNvSpPr>
                  <a:spLocks noChangeArrowheads="1"/>
                </p:cNvSpPr>
                <p:nvPr/>
              </p:nvSpPr>
              <p:spPr bwMode="auto">
                <a:xfrm>
                  <a:off x="1066" y="3241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2" name="Rectangle 191"/>
                <p:cNvSpPr>
                  <a:spLocks noChangeArrowheads="1"/>
                </p:cNvSpPr>
                <p:nvPr/>
              </p:nvSpPr>
              <p:spPr bwMode="auto">
                <a:xfrm>
                  <a:off x="1066" y="328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3" name="Rectangle 192"/>
                <p:cNvSpPr>
                  <a:spLocks noChangeArrowheads="1"/>
                </p:cNvSpPr>
                <p:nvPr/>
              </p:nvSpPr>
              <p:spPr bwMode="auto">
                <a:xfrm>
                  <a:off x="1066" y="332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4" name="Rectangle 193"/>
                <p:cNvSpPr>
                  <a:spLocks noChangeArrowheads="1"/>
                </p:cNvSpPr>
                <p:nvPr/>
              </p:nvSpPr>
              <p:spPr bwMode="auto">
                <a:xfrm>
                  <a:off x="1066" y="3359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5" name="Rectangle 194"/>
                <p:cNvSpPr>
                  <a:spLocks noChangeArrowheads="1"/>
                </p:cNvSpPr>
                <p:nvPr/>
              </p:nvSpPr>
              <p:spPr bwMode="auto">
                <a:xfrm>
                  <a:off x="1066" y="339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6" name="Rectangle 195"/>
                <p:cNvSpPr>
                  <a:spLocks noChangeArrowheads="1"/>
                </p:cNvSpPr>
                <p:nvPr/>
              </p:nvSpPr>
              <p:spPr bwMode="auto">
                <a:xfrm>
                  <a:off x="1066" y="343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7" name="Rectangle 196"/>
                <p:cNvSpPr>
                  <a:spLocks noChangeArrowheads="1"/>
                </p:cNvSpPr>
                <p:nvPr/>
              </p:nvSpPr>
              <p:spPr bwMode="auto">
                <a:xfrm>
                  <a:off x="1066" y="3477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8" name="Rectangle 197"/>
                <p:cNvSpPr>
                  <a:spLocks noChangeArrowheads="1"/>
                </p:cNvSpPr>
                <p:nvPr/>
              </p:nvSpPr>
              <p:spPr bwMode="auto">
                <a:xfrm>
                  <a:off x="1066" y="351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9" name="Rectangle 198"/>
                <p:cNvSpPr>
                  <a:spLocks noChangeArrowheads="1"/>
                </p:cNvSpPr>
                <p:nvPr/>
              </p:nvSpPr>
              <p:spPr bwMode="auto">
                <a:xfrm>
                  <a:off x="1066" y="355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0" name="Rectangle 199"/>
                <p:cNvSpPr>
                  <a:spLocks noChangeArrowheads="1"/>
                </p:cNvSpPr>
                <p:nvPr/>
              </p:nvSpPr>
              <p:spPr bwMode="auto">
                <a:xfrm>
                  <a:off x="1066" y="3595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1" name="Rectangle 200"/>
                <p:cNvSpPr>
                  <a:spLocks noChangeArrowheads="1"/>
                </p:cNvSpPr>
                <p:nvPr/>
              </p:nvSpPr>
              <p:spPr bwMode="auto">
                <a:xfrm>
                  <a:off x="1066" y="363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2" name="Rectangle 201"/>
                <p:cNvSpPr>
                  <a:spLocks noChangeArrowheads="1"/>
                </p:cNvSpPr>
                <p:nvPr/>
              </p:nvSpPr>
              <p:spPr bwMode="auto">
                <a:xfrm>
                  <a:off x="1066" y="367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3" name="Rectangle 202"/>
                <p:cNvSpPr>
                  <a:spLocks noChangeArrowheads="1"/>
                </p:cNvSpPr>
                <p:nvPr/>
              </p:nvSpPr>
              <p:spPr bwMode="auto">
                <a:xfrm>
                  <a:off x="1066" y="371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216" name="Group 243"/>
              <p:cNvGrpSpPr>
                <a:grpSpLocks/>
              </p:cNvGrpSpPr>
              <p:nvPr/>
            </p:nvGrpSpPr>
            <p:grpSpPr bwMode="auto">
              <a:xfrm>
                <a:off x="1447" y="2205"/>
                <a:ext cx="13" cy="1509"/>
                <a:chOff x="1447" y="2205"/>
                <a:chExt cx="13" cy="1509"/>
              </a:xfrm>
            </p:grpSpPr>
            <p:sp>
              <p:nvSpPr>
                <p:cNvPr id="8277" name="Rectangle 204"/>
                <p:cNvSpPr>
                  <a:spLocks noChangeArrowheads="1"/>
                </p:cNvSpPr>
                <p:nvPr/>
              </p:nvSpPr>
              <p:spPr bwMode="auto">
                <a:xfrm>
                  <a:off x="1447" y="2205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8" name="Rectangle 205"/>
                <p:cNvSpPr>
                  <a:spLocks noChangeArrowheads="1"/>
                </p:cNvSpPr>
                <p:nvPr/>
              </p:nvSpPr>
              <p:spPr bwMode="auto">
                <a:xfrm>
                  <a:off x="1447" y="224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9" name="Rectangle 206"/>
                <p:cNvSpPr>
                  <a:spLocks noChangeArrowheads="1"/>
                </p:cNvSpPr>
                <p:nvPr/>
              </p:nvSpPr>
              <p:spPr bwMode="auto">
                <a:xfrm>
                  <a:off x="1447" y="228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0" name="Rectangle 207"/>
                <p:cNvSpPr>
                  <a:spLocks noChangeArrowheads="1"/>
                </p:cNvSpPr>
                <p:nvPr/>
              </p:nvSpPr>
              <p:spPr bwMode="auto">
                <a:xfrm>
                  <a:off x="1447" y="2323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1" name="Rectangle 208"/>
                <p:cNvSpPr>
                  <a:spLocks noChangeArrowheads="1"/>
                </p:cNvSpPr>
                <p:nvPr/>
              </p:nvSpPr>
              <p:spPr bwMode="auto">
                <a:xfrm>
                  <a:off x="1447" y="236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2" name="Rectangle 209"/>
                <p:cNvSpPr>
                  <a:spLocks noChangeArrowheads="1"/>
                </p:cNvSpPr>
                <p:nvPr/>
              </p:nvSpPr>
              <p:spPr bwMode="auto">
                <a:xfrm>
                  <a:off x="1447" y="240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3" name="Rectangle 210"/>
                <p:cNvSpPr>
                  <a:spLocks noChangeArrowheads="1"/>
                </p:cNvSpPr>
                <p:nvPr/>
              </p:nvSpPr>
              <p:spPr bwMode="auto">
                <a:xfrm>
                  <a:off x="1447" y="244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4" name="Rectangle 211"/>
                <p:cNvSpPr>
                  <a:spLocks noChangeArrowheads="1"/>
                </p:cNvSpPr>
                <p:nvPr/>
              </p:nvSpPr>
              <p:spPr bwMode="auto">
                <a:xfrm>
                  <a:off x="1447" y="248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5" name="Rectangle 212"/>
                <p:cNvSpPr>
                  <a:spLocks noChangeArrowheads="1"/>
                </p:cNvSpPr>
                <p:nvPr/>
              </p:nvSpPr>
              <p:spPr bwMode="auto">
                <a:xfrm>
                  <a:off x="1447" y="252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6" name="Rectangle 213"/>
                <p:cNvSpPr>
                  <a:spLocks noChangeArrowheads="1"/>
                </p:cNvSpPr>
                <p:nvPr/>
              </p:nvSpPr>
              <p:spPr bwMode="auto">
                <a:xfrm>
                  <a:off x="1447" y="256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7" name="Rectangle 214"/>
                <p:cNvSpPr>
                  <a:spLocks noChangeArrowheads="1"/>
                </p:cNvSpPr>
                <p:nvPr/>
              </p:nvSpPr>
              <p:spPr bwMode="auto">
                <a:xfrm>
                  <a:off x="1447" y="259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8" name="Rectangle 215"/>
                <p:cNvSpPr>
                  <a:spLocks noChangeArrowheads="1"/>
                </p:cNvSpPr>
                <p:nvPr/>
              </p:nvSpPr>
              <p:spPr bwMode="auto">
                <a:xfrm>
                  <a:off x="1447" y="263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9" name="Rectangle 216"/>
                <p:cNvSpPr>
                  <a:spLocks noChangeArrowheads="1"/>
                </p:cNvSpPr>
                <p:nvPr/>
              </p:nvSpPr>
              <p:spPr bwMode="auto">
                <a:xfrm>
                  <a:off x="1447" y="267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0" name="Rectangle 217"/>
                <p:cNvSpPr>
                  <a:spLocks noChangeArrowheads="1"/>
                </p:cNvSpPr>
                <p:nvPr/>
              </p:nvSpPr>
              <p:spPr bwMode="auto">
                <a:xfrm>
                  <a:off x="1447" y="271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1" name="Rectangle 218"/>
                <p:cNvSpPr>
                  <a:spLocks noChangeArrowheads="1"/>
                </p:cNvSpPr>
                <p:nvPr/>
              </p:nvSpPr>
              <p:spPr bwMode="auto">
                <a:xfrm>
                  <a:off x="1447" y="275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2" name="Rectangle 219"/>
                <p:cNvSpPr>
                  <a:spLocks noChangeArrowheads="1"/>
                </p:cNvSpPr>
                <p:nvPr/>
              </p:nvSpPr>
              <p:spPr bwMode="auto">
                <a:xfrm>
                  <a:off x="1447" y="279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3" name="Rectangle 220"/>
                <p:cNvSpPr>
                  <a:spLocks noChangeArrowheads="1"/>
                </p:cNvSpPr>
                <p:nvPr/>
              </p:nvSpPr>
              <p:spPr bwMode="auto">
                <a:xfrm>
                  <a:off x="1447" y="283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4" name="Rectangle 221"/>
                <p:cNvSpPr>
                  <a:spLocks noChangeArrowheads="1"/>
                </p:cNvSpPr>
                <p:nvPr/>
              </p:nvSpPr>
              <p:spPr bwMode="auto">
                <a:xfrm>
                  <a:off x="1447" y="287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5" name="Rectangle 222"/>
                <p:cNvSpPr>
                  <a:spLocks noChangeArrowheads="1"/>
                </p:cNvSpPr>
                <p:nvPr/>
              </p:nvSpPr>
              <p:spPr bwMode="auto">
                <a:xfrm>
                  <a:off x="1447" y="291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6" name="Rectangle 223"/>
                <p:cNvSpPr>
                  <a:spLocks noChangeArrowheads="1"/>
                </p:cNvSpPr>
                <p:nvPr/>
              </p:nvSpPr>
              <p:spPr bwMode="auto">
                <a:xfrm>
                  <a:off x="1447" y="295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7" name="Rectangle 224"/>
                <p:cNvSpPr>
                  <a:spLocks noChangeArrowheads="1"/>
                </p:cNvSpPr>
                <p:nvPr/>
              </p:nvSpPr>
              <p:spPr bwMode="auto">
                <a:xfrm>
                  <a:off x="1447" y="299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8" name="Rectangle 225"/>
                <p:cNvSpPr>
                  <a:spLocks noChangeArrowheads="1"/>
                </p:cNvSpPr>
                <p:nvPr/>
              </p:nvSpPr>
              <p:spPr bwMode="auto">
                <a:xfrm>
                  <a:off x="1447" y="303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9" name="Rectangle 226"/>
                <p:cNvSpPr>
                  <a:spLocks noChangeArrowheads="1"/>
                </p:cNvSpPr>
                <p:nvPr/>
              </p:nvSpPr>
              <p:spPr bwMode="auto">
                <a:xfrm>
                  <a:off x="1447" y="307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0" name="Rectangle 227"/>
                <p:cNvSpPr>
                  <a:spLocks noChangeArrowheads="1"/>
                </p:cNvSpPr>
                <p:nvPr/>
              </p:nvSpPr>
              <p:spPr bwMode="auto">
                <a:xfrm>
                  <a:off x="1447" y="311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1" name="Rectangle 228"/>
                <p:cNvSpPr>
                  <a:spLocks noChangeArrowheads="1"/>
                </p:cNvSpPr>
                <p:nvPr/>
              </p:nvSpPr>
              <p:spPr bwMode="auto">
                <a:xfrm>
                  <a:off x="1447" y="315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2" name="Rectangle 229"/>
                <p:cNvSpPr>
                  <a:spLocks noChangeArrowheads="1"/>
                </p:cNvSpPr>
                <p:nvPr/>
              </p:nvSpPr>
              <p:spPr bwMode="auto">
                <a:xfrm>
                  <a:off x="1447" y="318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3" name="Rectangle 230"/>
                <p:cNvSpPr>
                  <a:spLocks noChangeArrowheads="1"/>
                </p:cNvSpPr>
                <p:nvPr/>
              </p:nvSpPr>
              <p:spPr bwMode="auto">
                <a:xfrm>
                  <a:off x="1447" y="322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4" name="Rectangle 231"/>
                <p:cNvSpPr>
                  <a:spLocks noChangeArrowheads="1"/>
                </p:cNvSpPr>
                <p:nvPr/>
              </p:nvSpPr>
              <p:spPr bwMode="auto">
                <a:xfrm>
                  <a:off x="1447" y="326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" name="Rectangle 232"/>
                <p:cNvSpPr>
                  <a:spLocks noChangeArrowheads="1"/>
                </p:cNvSpPr>
                <p:nvPr/>
              </p:nvSpPr>
              <p:spPr bwMode="auto">
                <a:xfrm>
                  <a:off x="1447" y="330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6" name="Rectangle 233"/>
                <p:cNvSpPr>
                  <a:spLocks noChangeArrowheads="1"/>
                </p:cNvSpPr>
                <p:nvPr/>
              </p:nvSpPr>
              <p:spPr bwMode="auto">
                <a:xfrm>
                  <a:off x="1447" y="334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7" name="Rectangle 234"/>
                <p:cNvSpPr>
                  <a:spLocks noChangeArrowheads="1"/>
                </p:cNvSpPr>
                <p:nvPr/>
              </p:nvSpPr>
              <p:spPr bwMode="auto">
                <a:xfrm>
                  <a:off x="1447" y="338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8" name="Rectangle 235"/>
                <p:cNvSpPr>
                  <a:spLocks noChangeArrowheads="1"/>
                </p:cNvSpPr>
                <p:nvPr/>
              </p:nvSpPr>
              <p:spPr bwMode="auto">
                <a:xfrm>
                  <a:off x="1447" y="342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9" name="Rectangle 236"/>
                <p:cNvSpPr>
                  <a:spLocks noChangeArrowheads="1"/>
                </p:cNvSpPr>
                <p:nvPr/>
              </p:nvSpPr>
              <p:spPr bwMode="auto">
                <a:xfrm>
                  <a:off x="1447" y="346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0" name="Rectangle 237"/>
                <p:cNvSpPr>
                  <a:spLocks noChangeArrowheads="1"/>
                </p:cNvSpPr>
                <p:nvPr/>
              </p:nvSpPr>
              <p:spPr bwMode="auto">
                <a:xfrm>
                  <a:off x="1447" y="350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1" name="Rectangle 238"/>
                <p:cNvSpPr>
                  <a:spLocks noChangeArrowheads="1"/>
                </p:cNvSpPr>
                <p:nvPr/>
              </p:nvSpPr>
              <p:spPr bwMode="auto">
                <a:xfrm>
                  <a:off x="1447" y="354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2" name="Rectangle 239"/>
                <p:cNvSpPr>
                  <a:spLocks noChangeArrowheads="1"/>
                </p:cNvSpPr>
                <p:nvPr/>
              </p:nvSpPr>
              <p:spPr bwMode="auto">
                <a:xfrm>
                  <a:off x="1447" y="358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3" name="Rectangle 240"/>
                <p:cNvSpPr>
                  <a:spLocks noChangeArrowheads="1"/>
                </p:cNvSpPr>
                <p:nvPr/>
              </p:nvSpPr>
              <p:spPr bwMode="auto">
                <a:xfrm>
                  <a:off x="1447" y="362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4" name="Rectangle 241"/>
                <p:cNvSpPr>
                  <a:spLocks noChangeArrowheads="1"/>
                </p:cNvSpPr>
                <p:nvPr/>
              </p:nvSpPr>
              <p:spPr bwMode="auto">
                <a:xfrm>
                  <a:off x="1447" y="366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5" name="Rectangle 242"/>
                <p:cNvSpPr>
                  <a:spLocks noChangeArrowheads="1"/>
                </p:cNvSpPr>
                <p:nvPr/>
              </p:nvSpPr>
              <p:spPr bwMode="auto">
                <a:xfrm>
                  <a:off x="1447" y="3700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217" name="Group 299"/>
              <p:cNvGrpSpPr>
                <a:grpSpLocks/>
              </p:cNvGrpSpPr>
              <p:nvPr/>
            </p:nvGrpSpPr>
            <p:grpSpPr bwMode="auto">
              <a:xfrm>
                <a:off x="1879" y="1602"/>
                <a:ext cx="13" cy="2138"/>
                <a:chOff x="1879" y="1602"/>
                <a:chExt cx="13" cy="2138"/>
              </a:xfrm>
            </p:grpSpPr>
            <p:sp>
              <p:nvSpPr>
                <p:cNvPr id="8222" name="Rectangle 244"/>
                <p:cNvSpPr>
                  <a:spLocks noChangeArrowheads="1"/>
                </p:cNvSpPr>
                <p:nvPr/>
              </p:nvSpPr>
              <p:spPr bwMode="auto">
                <a:xfrm>
                  <a:off x="1879" y="160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3" name="Rectangle 245"/>
                <p:cNvSpPr>
                  <a:spLocks noChangeArrowheads="1"/>
                </p:cNvSpPr>
                <p:nvPr/>
              </p:nvSpPr>
              <p:spPr bwMode="auto">
                <a:xfrm>
                  <a:off x="1879" y="164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4" name="Rectangle 246"/>
                <p:cNvSpPr>
                  <a:spLocks noChangeArrowheads="1"/>
                </p:cNvSpPr>
                <p:nvPr/>
              </p:nvSpPr>
              <p:spPr bwMode="auto">
                <a:xfrm>
                  <a:off x="1879" y="168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5" name="Rectangle 247"/>
                <p:cNvSpPr>
                  <a:spLocks noChangeArrowheads="1"/>
                </p:cNvSpPr>
                <p:nvPr/>
              </p:nvSpPr>
              <p:spPr bwMode="auto">
                <a:xfrm>
                  <a:off x="1879" y="172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6" name="Rectangle 248"/>
                <p:cNvSpPr>
                  <a:spLocks noChangeArrowheads="1"/>
                </p:cNvSpPr>
                <p:nvPr/>
              </p:nvSpPr>
              <p:spPr bwMode="auto">
                <a:xfrm>
                  <a:off x="1879" y="176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7" name="Rectangle 249"/>
                <p:cNvSpPr>
                  <a:spLocks noChangeArrowheads="1"/>
                </p:cNvSpPr>
                <p:nvPr/>
              </p:nvSpPr>
              <p:spPr bwMode="auto">
                <a:xfrm>
                  <a:off x="1879" y="179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8" name="Rectangle 250"/>
                <p:cNvSpPr>
                  <a:spLocks noChangeArrowheads="1"/>
                </p:cNvSpPr>
                <p:nvPr/>
              </p:nvSpPr>
              <p:spPr bwMode="auto">
                <a:xfrm>
                  <a:off x="1879" y="183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9" name="Rectangle 251"/>
                <p:cNvSpPr>
                  <a:spLocks noChangeArrowheads="1"/>
                </p:cNvSpPr>
                <p:nvPr/>
              </p:nvSpPr>
              <p:spPr bwMode="auto">
                <a:xfrm>
                  <a:off x="1879" y="187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0" name="Rectangle 252"/>
                <p:cNvSpPr>
                  <a:spLocks noChangeArrowheads="1"/>
                </p:cNvSpPr>
                <p:nvPr/>
              </p:nvSpPr>
              <p:spPr bwMode="auto">
                <a:xfrm>
                  <a:off x="1879" y="191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1" name="Rectangle 253"/>
                <p:cNvSpPr>
                  <a:spLocks noChangeArrowheads="1"/>
                </p:cNvSpPr>
                <p:nvPr/>
              </p:nvSpPr>
              <p:spPr bwMode="auto">
                <a:xfrm>
                  <a:off x="1879" y="195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2" name="Rectangle 254"/>
                <p:cNvSpPr>
                  <a:spLocks noChangeArrowheads="1"/>
                </p:cNvSpPr>
                <p:nvPr/>
              </p:nvSpPr>
              <p:spPr bwMode="auto">
                <a:xfrm>
                  <a:off x="1879" y="199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3" name="Rectangle 255"/>
                <p:cNvSpPr>
                  <a:spLocks noChangeArrowheads="1"/>
                </p:cNvSpPr>
                <p:nvPr/>
              </p:nvSpPr>
              <p:spPr bwMode="auto">
                <a:xfrm>
                  <a:off x="1879" y="203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4" name="Rectangle 256"/>
                <p:cNvSpPr>
                  <a:spLocks noChangeArrowheads="1"/>
                </p:cNvSpPr>
                <p:nvPr/>
              </p:nvSpPr>
              <p:spPr bwMode="auto">
                <a:xfrm>
                  <a:off x="1879" y="207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5" name="Rectangle 257"/>
                <p:cNvSpPr>
                  <a:spLocks noChangeArrowheads="1"/>
                </p:cNvSpPr>
                <p:nvPr/>
              </p:nvSpPr>
              <p:spPr bwMode="auto">
                <a:xfrm>
                  <a:off x="1879" y="211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6" name="Rectangle 258"/>
                <p:cNvSpPr>
                  <a:spLocks noChangeArrowheads="1"/>
                </p:cNvSpPr>
                <p:nvPr/>
              </p:nvSpPr>
              <p:spPr bwMode="auto">
                <a:xfrm>
                  <a:off x="1879" y="215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7" name="Rectangle 259"/>
                <p:cNvSpPr>
                  <a:spLocks noChangeArrowheads="1"/>
                </p:cNvSpPr>
                <p:nvPr/>
              </p:nvSpPr>
              <p:spPr bwMode="auto">
                <a:xfrm>
                  <a:off x="1879" y="219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8" name="Rectangle 260"/>
                <p:cNvSpPr>
                  <a:spLocks noChangeArrowheads="1"/>
                </p:cNvSpPr>
                <p:nvPr/>
              </p:nvSpPr>
              <p:spPr bwMode="auto">
                <a:xfrm>
                  <a:off x="1879" y="223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9" name="Rectangle 261"/>
                <p:cNvSpPr>
                  <a:spLocks noChangeArrowheads="1"/>
                </p:cNvSpPr>
                <p:nvPr/>
              </p:nvSpPr>
              <p:spPr bwMode="auto">
                <a:xfrm>
                  <a:off x="1879" y="227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0" name="Rectangle 262"/>
                <p:cNvSpPr>
                  <a:spLocks noChangeArrowheads="1"/>
                </p:cNvSpPr>
                <p:nvPr/>
              </p:nvSpPr>
              <p:spPr bwMode="auto">
                <a:xfrm>
                  <a:off x="1879" y="231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1" name="Rectangle 263"/>
                <p:cNvSpPr>
                  <a:spLocks noChangeArrowheads="1"/>
                </p:cNvSpPr>
                <p:nvPr/>
              </p:nvSpPr>
              <p:spPr bwMode="auto">
                <a:xfrm>
                  <a:off x="1879" y="235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2" name="Rectangle 264"/>
                <p:cNvSpPr>
                  <a:spLocks noChangeArrowheads="1"/>
                </p:cNvSpPr>
                <p:nvPr/>
              </p:nvSpPr>
              <p:spPr bwMode="auto">
                <a:xfrm>
                  <a:off x="1879" y="238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3" name="Rectangle 265"/>
                <p:cNvSpPr>
                  <a:spLocks noChangeArrowheads="1"/>
                </p:cNvSpPr>
                <p:nvPr/>
              </p:nvSpPr>
              <p:spPr bwMode="auto">
                <a:xfrm>
                  <a:off x="1879" y="2428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4" name="Rectangle 266"/>
                <p:cNvSpPr>
                  <a:spLocks noChangeArrowheads="1"/>
                </p:cNvSpPr>
                <p:nvPr/>
              </p:nvSpPr>
              <p:spPr bwMode="auto">
                <a:xfrm>
                  <a:off x="1879" y="246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5" name="Rectangle 267"/>
                <p:cNvSpPr>
                  <a:spLocks noChangeArrowheads="1"/>
                </p:cNvSpPr>
                <p:nvPr/>
              </p:nvSpPr>
              <p:spPr bwMode="auto">
                <a:xfrm>
                  <a:off x="1879" y="250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6" name="Rectangle 268"/>
                <p:cNvSpPr>
                  <a:spLocks noChangeArrowheads="1"/>
                </p:cNvSpPr>
                <p:nvPr/>
              </p:nvSpPr>
              <p:spPr bwMode="auto">
                <a:xfrm>
                  <a:off x="1879" y="2546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7" name="Rectangle 269"/>
                <p:cNvSpPr>
                  <a:spLocks noChangeArrowheads="1"/>
                </p:cNvSpPr>
                <p:nvPr/>
              </p:nvSpPr>
              <p:spPr bwMode="auto">
                <a:xfrm>
                  <a:off x="1879" y="258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8" name="Rectangle 270"/>
                <p:cNvSpPr>
                  <a:spLocks noChangeArrowheads="1"/>
                </p:cNvSpPr>
                <p:nvPr/>
              </p:nvSpPr>
              <p:spPr bwMode="auto">
                <a:xfrm>
                  <a:off x="1879" y="262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9" name="Rectangle 271"/>
                <p:cNvSpPr>
                  <a:spLocks noChangeArrowheads="1"/>
                </p:cNvSpPr>
                <p:nvPr/>
              </p:nvSpPr>
              <p:spPr bwMode="auto">
                <a:xfrm>
                  <a:off x="1879" y="2664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0" name="Rectangle 272"/>
                <p:cNvSpPr>
                  <a:spLocks noChangeArrowheads="1"/>
                </p:cNvSpPr>
                <p:nvPr/>
              </p:nvSpPr>
              <p:spPr bwMode="auto">
                <a:xfrm>
                  <a:off x="1879" y="270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1" name="Rectangle 273"/>
                <p:cNvSpPr>
                  <a:spLocks noChangeArrowheads="1"/>
                </p:cNvSpPr>
                <p:nvPr/>
              </p:nvSpPr>
              <p:spPr bwMode="auto">
                <a:xfrm>
                  <a:off x="1879" y="274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2" name="Rectangle 274"/>
                <p:cNvSpPr>
                  <a:spLocks noChangeArrowheads="1"/>
                </p:cNvSpPr>
                <p:nvPr/>
              </p:nvSpPr>
              <p:spPr bwMode="auto">
                <a:xfrm>
                  <a:off x="1879" y="2782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3" name="Rectangle 275"/>
                <p:cNvSpPr>
                  <a:spLocks noChangeArrowheads="1"/>
                </p:cNvSpPr>
                <p:nvPr/>
              </p:nvSpPr>
              <p:spPr bwMode="auto">
                <a:xfrm>
                  <a:off x="1879" y="282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4" name="Rectangle 276"/>
                <p:cNvSpPr>
                  <a:spLocks noChangeArrowheads="1"/>
                </p:cNvSpPr>
                <p:nvPr/>
              </p:nvSpPr>
              <p:spPr bwMode="auto">
                <a:xfrm>
                  <a:off x="1879" y="286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5" name="Rectangle 277"/>
                <p:cNvSpPr>
                  <a:spLocks noChangeArrowheads="1"/>
                </p:cNvSpPr>
                <p:nvPr/>
              </p:nvSpPr>
              <p:spPr bwMode="auto">
                <a:xfrm>
                  <a:off x="1879" y="2900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6" name="Rectangle 278"/>
                <p:cNvSpPr>
                  <a:spLocks noChangeArrowheads="1"/>
                </p:cNvSpPr>
                <p:nvPr/>
              </p:nvSpPr>
              <p:spPr bwMode="auto">
                <a:xfrm>
                  <a:off x="1879" y="294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7" name="Rectangle 279"/>
                <p:cNvSpPr>
                  <a:spLocks noChangeArrowheads="1"/>
                </p:cNvSpPr>
                <p:nvPr/>
              </p:nvSpPr>
              <p:spPr bwMode="auto">
                <a:xfrm>
                  <a:off x="1879" y="297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8" name="Rectangle 280"/>
                <p:cNvSpPr>
                  <a:spLocks noChangeArrowheads="1"/>
                </p:cNvSpPr>
                <p:nvPr/>
              </p:nvSpPr>
              <p:spPr bwMode="auto">
                <a:xfrm>
                  <a:off x="1879" y="3018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9" name="Rectangle 281"/>
                <p:cNvSpPr>
                  <a:spLocks noChangeArrowheads="1"/>
                </p:cNvSpPr>
                <p:nvPr/>
              </p:nvSpPr>
              <p:spPr bwMode="auto">
                <a:xfrm>
                  <a:off x="1879" y="305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0" name="Rectangle 282"/>
                <p:cNvSpPr>
                  <a:spLocks noChangeArrowheads="1"/>
                </p:cNvSpPr>
                <p:nvPr/>
              </p:nvSpPr>
              <p:spPr bwMode="auto">
                <a:xfrm>
                  <a:off x="1879" y="309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1" name="Rectangle 283"/>
                <p:cNvSpPr>
                  <a:spLocks noChangeArrowheads="1"/>
                </p:cNvSpPr>
                <p:nvPr/>
              </p:nvSpPr>
              <p:spPr bwMode="auto">
                <a:xfrm>
                  <a:off x="1879" y="313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2" name="Rectangle 284"/>
                <p:cNvSpPr>
                  <a:spLocks noChangeArrowheads="1"/>
                </p:cNvSpPr>
                <p:nvPr/>
              </p:nvSpPr>
              <p:spPr bwMode="auto">
                <a:xfrm>
                  <a:off x="1879" y="317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3" name="Rectangle 285"/>
                <p:cNvSpPr>
                  <a:spLocks noChangeArrowheads="1"/>
                </p:cNvSpPr>
                <p:nvPr/>
              </p:nvSpPr>
              <p:spPr bwMode="auto">
                <a:xfrm>
                  <a:off x="1879" y="321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4" name="Rectangle 286"/>
                <p:cNvSpPr>
                  <a:spLocks noChangeArrowheads="1"/>
                </p:cNvSpPr>
                <p:nvPr/>
              </p:nvSpPr>
              <p:spPr bwMode="auto">
                <a:xfrm>
                  <a:off x="1879" y="325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5" name="Rectangle 287"/>
                <p:cNvSpPr>
                  <a:spLocks noChangeArrowheads="1"/>
                </p:cNvSpPr>
                <p:nvPr/>
              </p:nvSpPr>
              <p:spPr bwMode="auto">
                <a:xfrm>
                  <a:off x="1879" y="329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6" name="Rectangle 288"/>
                <p:cNvSpPr>
                  <a:spLocks noChangeArrowheads="1"/>
                </p:cNvSpPr>
                <p:nvPr/>
              </p:nvSpPr>
              <p:spPr bwMode="auto">
                <a:xfrm>
                  <a:off x="1879" y="333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7" name="Rectangle 289"/>
                <p:cNvSpPr>
                  <a:spLocks noChangeArrowheads="1"/>
                </p:cNvSpPr>
                <p:nvPr/>
              </p:nvSpPr>
              <p:spPr bwMode="auto">
                <a:xfrm>
                  <a:off x="1879" y="337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8" name="Rectangle 290"/>
                <p:cNvSpPr>
                  <a:spLocks noChangeArrowheads="1"/>
                </p:cNvSpPr>
                <p:nvPr/>
              </p:nvSpPr>
              <p:spPr bwMode="auto">
                <a:xfrm>
                  <a:off x="1879" y="341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9" name="Rectangle 291"/>
                <p:cNvSpPr>
                  <a:spLocks noChangeArrowheads="1"/>
                </p:cNvSpPr>
                <p:nvPr/>
              </p:nvSpPr>
              <p:spPr bwMode="auto">
                <a:xfrm>
                  <a:off x="1879" y="345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0" name="Rectangle 292"/>
                <p:cNvSpPr>
                  <a:spLocks noChangeArrowheads="1"/>
                </p:cNvSpPr>
                <p:nvPr/>
              </p:nvSpPr>
              <p:spPr bwMode="auto">
                <a:xfrm>
                  <a:off x="1879" y="349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1" name="Rectangle 293"/>
                <p:cNvSpPr>
                  <a:spLocks noChangeArrowheads="1"/>
                </p:cNvSpPr>
                <p:nvPr/>
              </p:nvSpPr>
              <p:spPr bwMode="auto">
                <a:xfrm>
                  <a:off x="1879" y="353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2" name="Rectangle 294"/>
                <p:cNvSpPr>
                  <a:spLocks noChangeArrowheads="1"/>
                </p:cNvSpPr>
                <p:nvPr/>
              </p:nvSpPr>
              <p:spPr bwMode="auto">
                <a:xfrm>
                  <a:off x="1879" y="356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3" name="Rectangle 295"/>
                <p:cNvSpPr>
                  <a:spLocks noChangeArrowheads="1"/>
                </p:cNvSpPr>
                <p:nvPr/>
              </p:nvSpPr>
              <p:spPr bwMode="auto">
                <a:xfrm>
                  <a:off x="1879" y="360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4" name="Rectangle 296"/>
                <p:cNvSpPr>
                  <a:spLocks noChangeArrowheads="1"/>
                </p:cNvSpPr>
                <p:nvPr/>
              </p:nvSpPr>
              <p:spPr bwMode="auto">
                <a:xfrm>
                  <a:off x="1879" y="364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5" name="Rectangle 297"/>
                <p:cNvSpPr>
                  <a:spLocks noChangeArrowheads="1"/>
                </p:cNvSpPr>
                <p:nvPr/>
              </p:nvSpPr>
              <p:spPr bwMode="auto">
                <a:xfrm>
                  <a:off x="1879" y="368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6" name="Rectangle 298"/>
                <p:cNvSpPr>
                  <a:spLocks noChangeArrowheads="1"/>
                </p:cNvSpPr>
                <p:nvPr/>
              </p:nvSpPr>
              <p:spPr bwMode="auto">
                <a:xfrm>
                  <a:off x="1879" y="372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218" name="Freeform 303"/>
              <p:cNvSpPr>
                <a:spLocks/>
              </p:cNvSpPr>
              <p:nvPr/>
            </p:nvSpPr>
            <p:spPr bwMode="auto">
              <a:xfrm>
                <a:off x="1066" y="3018"/>
                <a:ext cx="813" cy="250"/>
              </a:xfrm>
              <a:custGeom>
                <a:avLst/>
                <a:gdLst>
                  <a:gd name="T0" fmla="*/ 0 w 813"/>
                  <a:gd name="T1" fmla="*/ 0 h 250"/>
                  <a:gd name="T2" fmla="*/ 0 w 813"/>
                  <a:gd name="T3" fmla="*/ 250 h 250"/>
                  <a:gd name="T4" fmla="*/ 813 w 813"/>
                  <a:gd name="T5" fmla="*/ 250 h 2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13" h="250">
                    <a:moveTo>
                      <a:pt x="0" y="0"/>
                    </a:moveTo>
                    <a:lnTo>
                      <a:pt x="0" y="250"/>
                    </a:lnTo>
                    <a:lnTo>
                      <a:pt x="813" y="25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" name="Rectangle 306"/>
              <p:cNvSpPr>
                <a:spLocks noChangeArrowheads="1"/>
              </p:cNvSpPr>
              <p:nvPr/>
            </p:nvSpPr>
            <p:spPr bwMode="auto">
              <a:xfrm rot="5400000">
                <a:off x="1354" y="3043"/>
                <a:ext cx="1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2000">
                    <a:solidFill>
                      <a:srgbClr val="000000"/>
                    </a:solidFill>
                    <a:latin typeface="Symbol" charset="0"/>
                  </a:rPr>
                  <a:t>a</a:t>
                </a:r>
                <a:endParaRPr lang="en-GB"/>
              </a:p>
            </p:txBody>
          </p:sp>
          <p:sp>
            <p:nvSpPr>
              <p:cNvPr id="8220" name="Rectangle 307"/>
              <p:cNvSpPr>
                <a:spLocks noChangeArrowheads="1"/>
              </p:cNvSpPr>
              <p:nvPr/>
            </p:nvSpPr>
            <p:spPr bwMode="auto">
              <a:xfrm rot="5400000">
                <a:off x="1661" y="3458"/>
                <a:ext cx="6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2000">
                    <a:solidFill>
                      <a:srgbClr val="000000"/>
                    </a:solidFill>
                    <a:latin typeface="Symbol" charset="0"/>
                  </a:rPr>
                  <a:t>g</a:t>
                </a:r>
                <a:endParaRPr lang="en-GB"/>
              </a:p>
            </p:txBody>
          </p:sp>
          <p:sp>
            <p:nvSpPr>
              <p:cNvPr id="8221" name="Arc 316"/>
              <p:cNvSpPr>
                <a:spLocks/>
              </p:cNvSpPr>
              <p:nvPr/>
            </p:nvSpPr>
            <p:spPr bwMode="auto">
              <a:xfrm>
                <a:off x="1447" y="3268"/>
                <a:ext cx="433" cy="380"/>
              </a:xfrm>
              <a:custGeom>
                <a:avLst/>
                <a:gdLst>
                  <a:gd name="T0" fmla="*/ 0 w 21600"/>
                  <a:gd name="T1" fmla="*/ 380 h 21599"/>
                  <a:gd name="T2" fmla="*/ 432 w 21600"/>
                  <a:gd name="T3" fmla="*/ 0 h 21599"/>
                  <a:gd name="T4" fmla="*/ 433 w 21600"/>
                  <a:gd name="T5" fmla="*/ 380 h 215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99" fill="none" extrusionOk="0">
                    <a:moveTo>
                      <a:pt x="-1" y="21598"/>
                    </a:moveTo>
                    <a:cubicBezTo>
                      <a:pt x="-1" y="9688"/>
                      <a:pt x="9640" y="26"/>
                      <a:pt x="21550" y="-1"/>
                    </a:cubicBezTo>
                  </a:path>
                  <a:path w="21600" h="21599" stroke="0" extrusionOk="0">
                    <a:moveTo>
                      <a:pt x="-1" y="21598"/>
                    </a:moveTo>
                    <a:cubicBezTo>
                      <a:pt x="-1" y="9688"/>
                      <a:pt x="9640" y="26"/>
                      <a:pt x="21550" y="-1"/>
                    </a:cubicBezTo>
                    <a:lnTo>
                      <a:pt x="21600" y="21599"/>
                    </a:lnTo>
                    <a:lnTo>
                      <a:pt x="-1" y="21598"/>
                    </a:lnTo>
                    <a:close/>
                  </a:path>
                </a:pathLst>
              </a:cu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7845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564904"/>
            <a:ext cx="2160240" cy="357363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91680" y="188640"/>
            <a:ext cx="4764039" cy="3560247"/>
            <a:chOff x="1691680" y="188640"/>
            <a:chExt cx="4764039" cy="3560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7864" y="188640"/>
              <a:ext cx="3107855" cy="356024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91680" y="1196751"/>
              <a:ext cx="1440160" cy="130271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411760" y="2852936"/>
            <a:ext cx="6812385" cy="3544185"/>
            <a:chOff x="2555776" y="2852936"/>
            <a:chExt cx="6812385" cy="35441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8184" y="2852936"/>
              <a:ext cx="3139977" cy="354418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59832" y="5445224"/>
              <a:ext cx="2000979" cy="40347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55776" y="4077072"/>
              <a:ext cx="1584176" cy="954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25970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47" y="702977"/>
            <a:ext cx="906565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Metall. Mater. Trans. A 43 (2012) 833</a:t>
            </a:r>
          </a:p>
          <a:p>
            <a:r>
              <a:rPr lang="en-US" sz="4400" dirty="0" smtClean="0"/>
              <a:t>diffusion distance </a:t>
            </a:r>
            <a:r>
              <a:rPr lang="en-US" sz="4400" b="1" dirty="0" smtClean="0">
                <a:solidFill>
                  <a:srgbClr val="FF0000"/>
                </a:solidFill>
              </a:rPr>
              <a:t>0.03 nm</a:t>
            </a:r>
          </a:p>
          <a:p>
            <a:endParaRPr lang="en-US" sz="4400" dirty="0"/>
          </a:p>
          <a:p>
            <a:r>
              <a:rPr lang="en-US" sz="4400" dirty="0" smtClean="0"/>
              <a:t>Metall. Mater. Trans. A 46 (2015) 2347</a:t>
            </a:r>
          </a:p>
          <a:p>
            <a:r>
              <a:rPr lang="en-US" sz="4400" dirty="0" smtClean="0"/>
              <a:t>diffusion distance </a:t>
            </a:r>
            <a:r>
              <a:rPr lang="en-US" sz="4400" b="1" dirty="0" smtClean="0">
                <a:solidFill>
                  <a:srgbClr val="FF0000"/>
                </a:solidFill>
              </a:rPr>
              <a:t>0.002-0.04 nm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6146" y="5149069"/>
            <a:ext cx="73950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0000FF"/>
                </a:solidFill>
              </a:rPr>
              <a:t>how do we proceed?</a:t>
            </a:r>
            <a:endParaRPr lang="en-US" sz="6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74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361" y="838198"/>
            <a:ext cx="5967984" cy="516331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01343" y="906964"/>
            <a:ext cx="2486785" cy="796784"/>
            <a:chOff x="3801343" y="906964"/>
            <a:chExt cx="2486785" cy="796784"/>
          </a:xfrm>
        </p:grpSpPr>
        <p:sp>
          <p:nvSpPr>
            <p:cNvPr id="5" name="Oval 4"/>
            <p:cNvSpPr/>
            <p:nvPr/>
          </p:nvSpPr>
          <p:spPr bwMode="auto">
            <a:xfrm>
              <a:off x="5060761" y="906964"/>
              <a:ext cx="265387" cy="265364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3801343" y="1524442"/>
              <a:ext cx="179335" cy="17930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 flipV="1">
              <a:off x="3899673" y="1564575"/>
              <a:ext cx="2270350" cy="598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Oval 6"/>
            <p:cNvSpPr/>
            <p:nvPr/>
          </p:nvSpPr>
          <p:spPr bwMode="auto">
            <a:xfrm>
              <a:off x="6108793" y="1466453"/>
              <a:ext cx="179335" cy="17930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H="1">
              <a:off x="5161627" y="1129990"/>
              <a:ext cx="9478" cy="43385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49367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Network of Domain Walls in the Very Early Univers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85494" y="3895467"/>
            <a:ext cx="3506887" cy="2630165"/>
          </a:xfrm>
          <a:prstGeom prst="rect">
            <a:avLst/>
          </a:prstGeom>
        </p:spPr>
      </p:pic>
      <p:pic>
        <p:nvPicPr>
          <p:cNvPr id="10" name="spinodal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85494" y="509107"/>
            <a:ext cx="3789178" cy="28131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1889" y="301148"/>
            <a:ext cx="2371344" cy="566318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5400000">
            <a:off x="3920270" y="2850706"/>
            <a:ext cx="9599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time</a:t>
            </a:r>
            <a:endParaRPr lang="en-US" sz="3200" baseline="-25000" dirty="0">
              <a:latin typeface="Arial"/>
              <a:cs typeface="Arial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3999760" y="983681"/>
            <a:ext cx="0" cy="436902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559959" y="1580750"/>
            <a:ext cx="0" cy="3629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51650" y="887970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Cr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69106" y="5964332"/>
            <a:ext cx="1904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distance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81731" y="66059"/>
            <a:ext cx="1792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Yoshiyuki Saito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21133" y="3526135"/>
            <a:ext cx="167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Carlos Martins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934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7987" y="3291126"/>
            <a:ext cx="794265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0000FF"/>
                </a:solidFill>
                <a:latin typeface="Arial"/>
                <a:cs typeface="Arial"/>
              </a:rPr>
              <a:t>chemical interfacial energy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0000FF"/>
                </a:solidFill>
                <a:latin typeface="Arial"/>
                <a:cs typeface="Arial"/>
              </a:rPr>
              <a:t>larger with steeper gradients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FF0000"/>
                </a:solidFill>
                <a:latin typeface="Arial"/>
                <a:cs typeface="Arial"/>
              </a:rPr>
              <a:t>STEEP GRADIENTS RETARD DIFFUSION</a:t>
            </a:r>
            <a:endParaRPr lang="en-US" sz="3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4517" y="998155"/>
            <a:ext cx="8168991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Arial"/>
                <a:cs typeface="Arial"/>
              </a:rPr>
              <a:t>Most rapidly growing Fourier components have</a:t>
            </a:r>
            <a:r>
              <a:rPr lang="en-US" sz="3200" dirty="0">
                <a:latin typeface="Arial"/>
                <a:cs typeface="Arial"/>
              </a:rPr>
              <a:t> </a:t>
            </a:r>
            <a:r>
              <a:rPr lang="en-US" sz="3200" dirty="0" smtClean="0">
                <a:latin typeface="Arial"/>
                <a:cs typeface="Arial"/>
              </a:rPr>
              <a:t>infinitely small wavelength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562" y="2141762"/>
            <a:ext cx="1666945" cy="398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55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5" y="276413"/>
            <a:ext cx="8795907" cy="2002116"/>
          </a:xfrm>
          <a:prstGeom prst="rect">
            <a:avLst/>
          </a:prstGeom>
        </p:spPr>
      </p:pic>
      <p:pic>
        <p:nvPicPr>
          <p:cNvPr id="6" name="Picture 5" descr="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2" y="2509899"/>
            <a:ext cx="3790611" cy="6199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2408" y="3353918"/>
            <a:ext cx="8536222" cy="3398479"/>
            <a:chOff x="272408" y="3353918"/>
            <a:chExt cx="8536222" cy="3398479"/>
          </a:xfrm>
        </p:grpSpPr>
        <p:pic>
          <p:nvPicPr>
            <p:cNvPr id="7" name="Picture 6" descr="c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9889" y="4982883"/>
              <a:ext cx="1798741" cy="1769514"/>
            </a:xfrm>
            <a:prstGeom prst="rect">
              <a:avLst/>
            </a:prstGeom>
          </p:spPr>
        </p:pic>
        <p:pic>
          <p:nvPicPr>
            <p:cNvPr id="8" name="Picture 7" descr="b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08" y="3353918"/>
              <a:ext cx="8262784" cy="1524063"/>
            </a:xfrm>
            <a:prstGeom prst="rect">
              <a:avLst/>
            </a:prstGeom>
          </p:spPr>
        </p:pic>
      </p:grpSp>
      <p:cxnSp>
        <p:nvCxnSpPr>
          <p:cNvPr id="4" name="Straight Connector 3"/>
          <p:cNvCxnSpPr/>
          <p:nvPr/>
        </p:nvCxnSpPr>
        <p:spPr>
          <a:xfrm>
            <a:off x="2891023" y="3714049"/>
            <a:ext cx="914400" cy="9144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518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6"/>
          <a:stretch/>
        </p:blipFill>
        <p:spPr>
          <a:xfrm>
            <a:off x="368015" y="467330"/>
            <a:ext cx="7259456" cy="1534788"/>
          </a:xfrm>
          <a:prstGeom prst="rect">
            <a:avLst/>
          </a:prstGeom>
        </p:spPr>
      </p:pic>
      <p:pic>
        <p:nvPicPr>
          <p:cNvPr id="3" name="Picture 2" descr="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894" y="2397311"/>
            <a:ext cx="5498304" cy="1143747"/>
          </a:xfrm>
          <a:prstGeom prst="rect">
            <a:avLst/>
          </a:prstGeom>
        </p:spPr>
      </p:pic>
      <p:pic>
        <p:nvPicPr>
          <p:cNvPr id="4" name="Picture 3" descr="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92" y="4384786"/>
            <a:ext cx="7418607" cy="17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9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dient_energy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9552"/>
            <a:ext cx="5548923" cy="4910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7038" y="1923072"/>
            <a:ext cx="3915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I</a:t>
            </a:r>
            <a:r>
              <a:rPr lang="en-US" sz="2400" dirty="0" smtClean="0">
                <a:latin typeface="Arial"/>
                <a:cs typeface="Arial"/>
              </a:rPr>
              <a:t>mpossible to avoid partitioning </a:t>
            </a:r>
            <a:r>
              <a:rPr lang="en-US" sz="2400" dirty="0" err="1" smtClean="0">
                <a:latin typeface="Arial"/>
                <a:cs typeface="Arial"/>
              </a:rPr>
              <a:t>substitutional</a:t>
            </a:r>
            <a:r>
              <a:rPr lang="en-US" sz="2400" dirty="0" smtClean="0">
                <a:latin typeface="Arial"/>
                <a:cs typeface="Arial"/>
              </a:rPr>
              <a:t> solutes if local equilibrium is demanded. 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5" name="Picture 4" descr="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51" y="148963"/>
            <a:ext cx="7418607" cy="17336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906181" y="3694292"/>
            <a:ext cx="2736295" cy="2493531"/>
            <a:chOff x="7031038" y="4336557"/>
            <a:chExt cx="962816" cy="977900"/>
          </a:xfrm>
        </p:grpSpPr>
        <p:sp>
          <p:nvSpPr>
            <p:cNvPr id="9" name="Freeform 300"/>
            <p:cNvSpPr>
              <a:spLocks/>
            </p:cNvSpPr>
            <p:nvPr/>
          </p:nvSpPr>
          <p:spPr bwMode="auto">
            <a:xfrm>
              <a:off x="7031038" y="4336557"/>
              <a:ext cx="333375" cy="977900"/>
            </a:xfrm>
            <a:custGeom>
              <a:avLst/>
              <a:gdLst>
                <a:gd name="T0" fmla="*/ 0 w 210"/>
                <a:gd name="T1" fmla="*/ 616 h 616"/>
                <a:gd name="T2" fmla="*/ 210 w 210"/>
                <a:gd name="T3" fmla="*/ 616 h 616"/>
                <a:gd name="T4" fmla="*/ 210 w 210"/>
                <a:gd name="T5" fmla="*/ 0 h 6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" h="616">
                  <a:moveTo>
                    <a:pt x="0" y="616"/>
                  </a:moveTo>
                  <a:lnTo>
                    <a:pt x="210" y="616"/>
                  </a:lnTo>
                  <a:lnTo>
                    <a:pt x="21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301"/>
            <p:cNvSpPr>
              <a:spLocks noChangeShapeType="1"/>
            </p:cNvSpPr>
            <p:nvPr/>
          </p:nvSpPr>
          <p:spPr bwMode="auto">
            <a:xfrm>
              <a:off x="7514429" y="5293820"/>
              <a:ext cx="479425" cy="15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Arc 302"/>
            <p:cNvSpPr>
              <a:spLocks/>
            </p:cNvSpPr>
            <p:nvPr/>
          </p:nvSpPr>
          <p:spPr bwMode="auto">
            <a:xfrm>
              <a:off x="7364413" y="4336557"/>
              <a:ext cx="146050" cy="957263"/>
            </a:xfrm>
            <a:custGeom>
              <a:avLst/>
              <a:gdLst>
                <a:gd name="T0" fmla="*/ 92 w 21600"/>
                <a:gd name="T1" fmla="*/ 603 h 21600"/>
                <a:gd name="T2" fmla="*/ 0 w 21600"/>
                <a:gd name="T3" fmla="*/ 0 h 21600"/>
                <a:gd name="T4" fmla="*/ 92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308"/>
            <p:cNvSpPr>
              <a:spLocks noChangeArrowheads="1"/>
            </p:cNvSpPr>
            <p:nvPr/>
          </p:nvSpPr>
          <p:spPr bwMode="auto">
            <a:xfrm>
              <a:off x="7145338" y="4825507"/>
              <a:ext cx="1603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Symbol" charset="0"/>
                </a:rPr>
                <a:t>a</a:t>
              </a:r>
              <a:endParaRPr lang="en-GB"/>
            </a:p>
          </p:txBody>
        </p:sp>
        <p:sp>
          <p:nvSpPr>
            <p:cNvPr id="13" name="Rectangle 309"/>
            <p:cNvSpPr>
              <a:spLocks noChangeArrowheads="1"/>
            </p:cNvSpPr>
            <p:nvPr/>
          </p:nvSpPr>
          <p:spPr bwMode="auto">
            <a:xfrm>
              <a:off x="7666038" y="4784232"/>
              <a:ext cx="1047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Symbol" charset="0"/>
                </a:rPr>
                <a:t>g</a:t>
              </a: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93818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7077" y="1661360"/>
            <a:ext cx="76445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Current Opinion in Solid State and Materials Science, </a:t>
            </a:r>
          </a:p>
          <a:p>
            <a:r>
              <a:rPr lang="en-US" sz="4000" dirty="0" smtClean="0"/>
              <a:t>20 (2016) 396-400</a:t>
            </a:r>
          </a:p>
          <a:p>
            <a:endParaRPr lang="en-US" sz="4000" dirty="0"/>
          </a:p>
          <a:p>
            <a:r>
              <a:rPr lang="en-US" sz="4000" dirty="0" err="1" smtClean="0"/>
              <a:t>Physica</a:t>
            </a:r>
            <a:r>
              <a:rPr lang="en-US" sz="4000" dirty="0" smtClean="0"/>
              <a:t> Status Solidi (a)</a:t>
            </a:r>
          </a:p>
          <a:p>
            <a:r>
              <a:rPr lang="en-US" sz="4000" dirty="0" smtClean="0"/>
              <a:t>69 (1982) 745-750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48580" y="298850"/>
            <a:ext cx="8496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Conclusion 1</a:t>
            </a:r>
            <a:r>
              <a:rPr lang="en-US" sz="4000" dirty="0" smtClean="0"/>
              <a:t>: </a:t>
            </a:r>
            <a:r>
              <a:rPr lang="en-US" sz="4000" dirty="0" smtClean="0"/>
              <a:t>NPLE mode does not exist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82182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6" b="507"/>
          <a:stretch>
            <a:fillRect/>
          </a:stretch>
        </p:blipFill>
        <p:spPr bwMode="auto">
          <a:xfrm>
            <a:off x="1600200" y="236538"/>
            <a:ext cx="5337175" cy="6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298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reeform 2"/>
          <p:cNvSpPr>
            <a:spLocks/>
          </p:cNvSpPr>
          <p:nvPr/>
        </p:nvSpPr>
        <p:spPr bwMode="auto">
          <a:xfrm>
            <a:off x="-2130425" y="-2601913"/>
            <a:ext cx="34925" cy="34925"/>
          </a:xfrm>
          <a:custGeom>
            <a:avLst/>
            <a:gdLst>
              <a:gd name="T0" fmla="*/ 0 w 22"/>
              <a:gd name="T1" fmla="*/ 0 h 22"/>
              <a:gd name="T2" fmla="*/ 2147483647 w 22"/>
              <a:gd name="T3" fmla="*/ 0 h 22"/>
              <a:gd name="T4" fmla="*/ 2147483647 w 22"/>
              <a:gd name="T5" fmla="*/ 2147483647 h 22"/>
              <a:gd name="T6" fmla="*/ 2147483647 w 22"/>
              <a:gd name="T7" fmla="*/ 2147483647 h 22"/>
              <a:gd name="T8" fmla="*/ 2147483647 w 22"/>
              <a:gd name="T9" fmla="*/ 2147483647 h 22"/>
              <a:gd name="T10" fmla="*/ 0 w 22"/>
              <a:gd name="T11" fmla="*/ 2147483647 h 22"/>
              <a:gd name="T12" fmla="*/ 0 w 22"/>
              <a:gd name="T13" fmla="*/ 0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0" y="0"/>
                </a:moveTo>
                <a:lnTo>
                  <a:pt x="11" y="0"/>
                </a:lnTo>
                <a:lnTo>
                  <a:pt x="22" y="11"/>
                </a:lnTo>
                <a:lnTo>
                  <a:pt x="22" y="22"/>
                </a:lnTo>
                <a:lnTo>
                  <a:pt x="11" y="22"/>
                </a:lnTo>
                <a:lnTo>
                  <a:pt x="0" y="11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19" name="Freeform 3"/>
          <p:cNvSpPr>
            <a:spLocks/>
          </p:cNvSpPr>
          <p:nvPr/>
        </p:nvSpPr>
        <p:spPr bwMode="auto">
          <a:xfrm>
            <a:off x="-2130425" y="-2601913"/>
            <a:ext cx="34925" cy="34925"/>
          </a:xfrm>
          <a:custGeom>
            <a:avLst/>
            <a:gdLst>
              <a:gd name="T0" fmla="*/ 0 w 22"/>
              <a:gd name="T1" fmla="*/ 0 h 22"/>
              <a:gd name="T2" fmla="*/ 2147483647 w 22"/>
              <a:gd name="T3" fmla="*/ 0 h 22"/>
              <a:gd name="T4" fmla="*/ 2147483647 w 22"/>
              <a:gd name="T5" fmla="*/ 2147483647 h 22"/>
              <a:gd name="T6" fmla="*/ 2147483647 w 22"/>
              <a:gd name="T7" fmla="*/ 2147483647 h 22"/>
              <a:gd name="T8" fmla="*/ 2147483647 w 22"/>
              <a:gd name="T9" fmla="*/ 2147483647 h 22"/>
              <a:gd name="T10" fmla="*/ 0 w 22"/>
              <a:gd name="T11" fmla="*/ 2147483647 h 22"/>
              <a:gd name="T12" fmla="*/ 0 w 22"/>
              <a:gd name="T13" fmla="*/ 0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"/>
              <a:gd name="T22" fmla="*/ 0 h 22"/>
              <a:gd name="T23" fmla="*/ 22 w 22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" h="22">
                <a:moveTo>
                  <a:pt x="0" y="0"/>
                </a:moveTo>
                <a:lnTo>
                  <a:pt x="11" y="0"/>
                </a:lnTo>
                <a:lnTo>
                  <a:pt x="22" y="11"/>
                </a:lnTo>
                <a:lnTo>
                  <a:pt x="22" y="22"/>
                </a:lnTo>
                <a:lnTo>
                  <a:pt x="11" y="22"/>
                </a:lnTo>
                <a:lnTo>
                  <a:pt x="0" y="11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0" name="Line 4"/>
          <p:cNvSpPr>
            <a:spLocks noChangeShapeType="1"/>
          </p:cNvSpPr>
          <p:nvPr/>
        </p:nvSpPr>
        <p:spPr bwMode="auto">
          <a:xfrm>
            <a:off x="2976563" y="2593975"/>
            <a:ext cx="106362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Line 5"/>
          <p:cNvSpPr>
            <a:spLocks noChangeShapeType="1"/>
          </p:cNvSpPr>
          <p:nvPr/>
        </p:nvSpPr>
        <p:spPr bwMode="auto">
          <a:xfrm>
            <a:off x="4097338" y="4143375"/>
            <a:ext cx="107950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H="1" flipV="1">
            <a:off x="4044950" y="3946525"/>
            <a:ext cx="106363" cy="179388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>
            <a:off x="3563938" y="4160838"/>
            <a:ext cx="106362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Line 8"/>
          <p:cNvSpPr>
            <a:spLocks noChangeShapeType="1"/>
          </p:cNvSpPr>
          <p:nvPr/>
        </p:nvSpPr>
        <p:spPr bwMode="auto">
          <a:xfrm flipH="1" flipV="1">
            <a:off x="3509963" y="3965575"/>
            <a:ext cx="107950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5" name="Line 9"/>
          <p:cNvSpPr>
            <a:spLocks noChangeShapeType="1"/>
          </p:cNvSpPr>
          <p:nvPr/>
        </p:nvSpPr>
        <p:spPr bwMode="auto">
          <a:xfrm>
            <a:off x="3082925" y="4160838"/>
            <a:ext cx="107950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6" name="Line 10"/>
          <p:cNvSpPr>
            <a:spLocks noChangeShapeType="1"/>
          </p:cNvSpPr>
          <p:nvPr/>
        </p:nvSpPr>
        <p:spPr bwMode="auto">
          <a:xfrm flipH="1" flipV="1">
            <a:off x="3030538" y="3965575"/>
            <a:ext cx="106362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2566988" y="4178300"/>
            <a:ext cx="106362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8" name="Line 12"/>
          <p:cNvSpPr>
            <a:spLocks noChangeShapeType="1"/>
          </p:cNvSpPr>
          <p:nvPr/>
        </p:nvSpPr>
        <p:spPr bwMode="auto">
          <a:xfrm flipH="1" flipV="1">
            <a:off x="2514600" y="3983038"/>
            <a:ext cx="106363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9" name="Line 13"/>
          <p:cNvSpPr>
            <a:spLocks noChangeShapeType="1"/>
          </p:cNvSpPr>
          <p:nvPr/>
        </p:nvSpPr>
        <p:spPr bwMode="auto">
          <a:xfrm>
            <a:off x="3440113" y="2613025"/>
            <a:ext cx="106362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0" name="Line 14"/>
          <p:cNvSpPr>
            <a:spLocks noChangeShapeType="1"/>
          </p:cNvSpPr>
          <p:nvPr/>
        </p:nvSpPr>
        <p:spPr bwMode="auto">
          <a:xfrm flipH="1" flipV="1">
            <a:off x="3386138" y="2416175"/>
            <a:ext cx="106362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1" name="Line 15"/>
          <p:cNvSpPr>
            <a:spLocks noChangeShapeType="1"/>
          </p:cNvSpPr>
          <p:nvPr/>
        </p:nvSpPr>
        <p:spPr bwMode="auto">
          <a:xfrm>
            <a:off x="2549525" y="2593975"/>
            <a:ext cx="106363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2" name="Line 16"/>
          <p:cNvSpPr>
            <a:spLocks noChangeShapeType="1"/>
          </p:cNvSpPr>
          <p:nvPr/>
        </p:nvSpPr>
        <p:spPr bwMode="auto">
          <a:xfrm flipH="1" flipV="1">
            <a:off x="2495550" y="2398713"/>
            <a:ext cx="107950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3" name="Line 17"/>
          <p:cNvSpPr>
            <a:spLocks noChangeShapeType="1"/>
          </p:cNvSpPr>
          <p:nvPr/>
        </p:nvSpPr>
        <p:spPr bwMode="auto">
          <a:xfrm flipH="1" flipV="1">
            <a:off x="2922588" y="2398713"/>
            <a:ext cx="107950" cy="1778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4" name="Rectangle 18"/>
          <p:cNvSpPr>
            <a:spLocks noChangeArrowheads="1"/>
          </p:cNvSpPr>
          <p:nvPr/>
        </p:nvSpPr>
        <p:spPr bwMode="auto">
          <a:xfrm>
            <a:off x="1614488" y="466725"/>
            <a:ext cx="6675437" cy="4843463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b="0"/>
          </a:p>
        </p:txBody>
      </p:sp>
      <p:sp>
        <p:nvSpPr>
          <p:cNvPr id="60435" name="Line 19"/>
          <p:cNvSpPr>
            <a:spLocks noChangeShapeType="1"/>
          </p:cNvSpPr>
          <p:nvPr/>
        </p:nvSpPr>
        <p:spPr bwMode="auto">
          <a:xfrm>
            <a:off x="2655888" y="690563"/>
            <a:ext cx="1957387" cy="4324350"/>
          </a:xfrm>
          <a:prstGeom prst="line">
            <a:avLst/>
          </a:prstGeom>
          <a:noFill/>
          <a:ln w="34925">
            <a:solidFill>
              <a:srgbClr val="FF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6" name="Line 20"/>
          <p:cNvSpPr>
            <a:spLocks noChangeShapeType="1"/>
          </p:cNvSpPr>
          <p:nvPr/>
        </p:nvSpPr>
        <p:spPr bwMode="auto">
          <a:xfrm>
            <a:off x="2763838" y="601663"/>
            <a:ext cx="5356225" cy="4181475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0437" name="Group 21"/>
          <p:cNvGrpSpPr>
            <a:grpSpLocks/>
          </p:cNvGrpSpPr>
          <p:nvPr/>
        </p:nvGrpSpPr>
        <p:grpSpPr bwMode="auto">
          <a:xfrm>
            <a:off x="2584450" y="1189038"/>
            <a:ext cx="19050" cy="4111625"/>
            <a:chOff x="1628" y="749"/>
            <a:chExt cx="12" cy="2590"/>
          </a:xfrm>
        </p:grpSpPr>
        <p:sp>
          <p:nvSpPr>
            <p:cNvPr id="60494" name="Rectangle 22"/>
            <p:cNvSpPr>
              <a:spLocks noChangeArrowheads="1"/>
            </p:cNvSpPr>
            <p:nvPr/>
          </p:nvSpPr>
          <p:spPr bwMode="auto">
            <a:xfrm>
              <a:off x="1628" y="3305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495" name="Rectangle 23"/>
            <p:cNvSpPr>
              <a:spLocks noChangeArrowheads="1"/>
            </p:cNvSpPr>
            <p:nvPr/>
          </p:nvSpPr>
          <p:spPr bwMode="auto">
            <a:xfrm>
              <a:off x="1628" y="3238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496" name="Rectangle 24"/>
            <p:cNvSpPr>
              <a:spLocks noChangeArrowheads="1"/>
            </p:cNvSpPr>
            <p:nvPr/>
          </p:nvSpPr>
          <p:spPr bwMode="auto">
            <a:xfrm>
              <a:off x="1628" y="3170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497" name="Rectangle 25"/>
            <p:cNvSpPr>
              <a:spLocks noChangeArrowheads="1"/>
            </p:cNvSpPr>
            <p:nvPr/>
          </p:nvSpPr>
          <p:spPr bwMode="auto">
            <a:xfrm>
              <a:off x="1628" y="3103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498" name="Rectangle 26"/>
            <p:cNvSpPr>
              <a:spLocks noChangeArrowheads="1"/>
            </p:cNvSpPr>
            <p:nvPr/>
          </p:nvSpPr>
          <p:spPr bwMode="auto">
            <a:xfrm>
              <a:off x="1628" y="3036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499" name="Rectangle 27"/>
            <p:cNvSpPr>
              <a:spLocks noChangeArrowheads="1"/>
            </p:cNvSpPr>
            <p:nvPr/>
          </p:nvSpPr>
          <p:spPr bwMode="auto">
            <a:xfrm>
              <a:off x="1628" y="2969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00" name="Rectangle 28"/>
            <p:cNvSpPr>
              <a:spLocks noChangeArrowheads="1"/>
            </p:cNvSpPr>
            <p:nvPr/>
          </p:nvSpPr>
          <p:spPr bwMode="auto">
            <a:xfrm>
              <a:off x="1628" y="2901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01" name="Rectangle 29"/>
            <p:cNvSpPr>
              <a:spLocks noChangeArrowheads="1"/>
            </p:cNvSpPr>
            <p:nvPr/>
          </p:nvSpPr>
          <p:spPr bwMode="auto">
            <a:xfrm>
              <a:off x="1628" y="2834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02" name="Rectangle 30"/>
            <p:cNvSpPr>
              <a:spLocks noChangeArrowheads="1"/>
            </p:cNvSpPr>
            <p:nvPr/>
          </p:nvSpPr>
          <p:spPr bwMode="auto">
            <a:xfrm>
              <a:off x="1628" y="2767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03" name="Rectangle 31"/>
            <p:cNvSpPr>
              <a:spLocks noChangeArrowheads="1"/>
            </p:cNvSpPr>
            <p:nvPr/>
          </p:nvSpPr>
          <p:spPr bwMode="auto">
            <a:xfrm>
              <a:off x="1628" y="2699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04" name="Rectangle 32"/>
            <p:cNvSpPr>
              <a:spLocks noChangeArrowheads="1"/>
            </p:cNvSpPr>
            <p:nvPr/>
          </p:nvSpPr>
          <p:spPr bwMode="auto">
            <a:xfrm>
              <a:off x="1628" y="2632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05" name="Rectangle 33"/>
            <p:cNvSpPr>
              <a:spLocks noChangeArrowheads="1"/>
            </p:cNvSpPr>
            <p:nvPr/>
          </p:nvSpPr>
          <p:spPr bwMode="auto">
            <a:xfrm>
              <a:off x="1628" y="2565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06" name="Rectangle 34"/>
            <p:cNvSpPr>
              <a:spLocks noChangeArrowheads="1"/>
            </p:cNvSpPr>
            <p:nvPr/>
          </p:nvSpPr>
          <p:spPr bwMode="auto">
            <a:xfrm>
              <a:off x="1628" y="2498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07" name="Rectangle 35"/>
            <p:cNvSpPr>
              <a:spLocks noChangeArrowheads="1"/>
            </p:cNvSpPr>
            <p:nvPr/>
          </p:nvSpPr>
          <p:spPr bwMode="auto">
            <a:xfrm>
              <a:off x="1628" y="2430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08" name="Rectangle 36"/>
            <p:cNvSpPr>
              <a:spLocks noChangeArrowheads="1"/>
            </p:cNvSpPr>
            <p:nvPr/>
          </p:nvSpPr>
          <p:spPr bwMode="auto">
            <a:xfrm>
              <a:off x="1628" y="2363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09" name="Rectangle 37"/>
            <p:cNvSpPr>
              <a:spLocks noChangeArrowheads="1"/>
            </p:cNvSpPr>
            <p:nvPr/>
          </p:nvSpPr>
          <p:spPr bwMode="auto">
            <a:xfrm>
              <a:off x="1628" y="2296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10" name="Rectangle 38"/>
            <p:cNvSpPr>
              <a:spLocks noChangeArrowheads="1"/>
            </p:cNvSpPr>
            <p:nvPr/>
          </p:nvSpPr>
          <p:spPr bwMode="auto">
            <a:xfrm>
              <a:off x="1628" y="2229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11" name="Rectangle 39"/>
            <p:cNvSpPr>
              <a:spLocks noChangeArrowheads="1"/>
            </p:cNvSpPr>
            <p:nvPr/>
          </p:nvSpPr>
          <p:spPr bwMode="auto">
            <a:xfrm>
              <a:off x="1628" y="2161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12" name="Rectangle 40"/>
            <p:cNvSpPr>
              <a:spLocks noChangeArrowheads="1"/>
            </p:cNvSpPr>
            <p:nvPr/>
          </p:nvSpPr>
          <p:spPr bwMode="auto">
            <a:xfrm>
              <a:off x="1628" y="2094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13" name="Rectangle 41"/>
            <p:cNvSpPr>
              <a:spLocks noChangeArrowheads="1"/>
            </p:cNvSpPr>
            <p:nvPr/>
          </p:nvSpPr>
          <p:spPr bwMode="auto">
            <a:xfrm>
              <a:off x="1628" y="2027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14" name="Rectangle 42"/>
            <p:cNvSpPr>
              <a:spLocks noChangeArrowheads="1"/>
            </p:cNvSpPr>
            <p:nvPr/>
          </p:nvSpPr>
          <p:spPr bwMode="auto">
            <a:xfrm>
              <a:off x="1628" y="1960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15" name="Rectangle 43"/>
            <p:cNvSpPr>
              <a:spLocks noChangeArrowheads="1"/>
            </p:cNvSpPr>
            <p:nvPr/>
          </p:nvSpPr>
          <p:spPr bwMode="auto">
            <a:xfrm>
              <a:off x="1628" y="1892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16" name="Rectangle 44"/>
            <p:cNvSpPr>
              <a:spLocks noChangeArrowheads="1"/>
            </p:cNvSpPr>
            <p:nvPr/>
          </p:nvSpPr>
          <p:spPr bwMode="auto">
            <a:xfrm>
              <a:off x="1628" y="1825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17" name="Rectangle 45"/>
            <p:cNvSpPr>
              <a:spLocks noChangeArrowheads="1"/>
            </p:cNvSpPr>
            <p:nvPr/>
          </p:nvSpPr>
          <p:spPr bwMode="auto">
            <a:xfrm>
              <a:off x="1628" y="1758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18" name="Rectangle 46"/>
            <p:cNvSpPr>
              <a:spLocks noChangeArrowheads="1"/>
            </p:cNvSpPr>
            <p:nvPr/>
          </p:nvSpPr>
          <p:spPr bwMode="auto">
            <a:xfrm>
              <a:off x="1628" y="1690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19" name="Rectangle 47"/>
            <p:cNvSpPr>
              <a:spLocks noChangeArrowheads="1"/>
            </p:cNvSpPr>
            <p:nvPr/>
          </p:nvSpPr>
          <p:spPr bwMode="auto">
            <a:xfrm>
              <a:off x="1628" y="1623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20" name="Rectangle 48"/>
            <p:cNvSpPr>
              <a:spLocks noChangeArrowheads="1"/>
            </p:cNvSpPr>
            <p:nvPr/>
          </p:nvSpPr>
          <p:spPr bwMode="auto">
            <a:xfrm>
              <a:off x="1628" y="1556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21" name="Rectangle 49"/>
            <p:cNvSpPr>
              <a:spLocks noChangeArrowheads="1"/>
            </p:cNvSpPr>
            <p:nvPr/>
          </p:nvSpPr>
          <p:spPr bwMode="auto">
            <a:xfrm>
              <a:off x="1628" y="1489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22" name="Rectangle 50"/>
            <p:cNvSpPr>
              <a:spLocks noChangeArrowheads="1"/>
            </p:cNvSpPr>
            <p:nvPr/>
          </p:nvSpPr>
          <p:spPr bwMode="auto">
            <a:xfrm>
              <a:off x="1628" y="1421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23" name="Rectangle 51"/>
            <p:cNvSpPr>
              <a:spLocks noChangeArrowheads="1"/>
            </p:cNvSpPr>
            <p:nvPr/>
          </p:nvSpPr>
          <p:spPr bwMode="auto">
            <a:xfrm>
              <a:off x="1628" y="1354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24" name="Rectangle 52"/>
            <p:cNvSpPr>
              <a:spLocks noChangeArrowheads="1"/>
            </p:cNvSpPr>
            <p:nvPr/>
          </p:nvSpPr>
          <p:spPr bwMode="auto">
            <a:xfrm>
              <a:off x="1628" y="1287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25" name="Rectangle 53"/>
            <p:cNvSpPr>
              <a:spLocks noChangeArrowheads="1"/>
            </p:cNvSpPr>
            <p:nvPr/>
          </p:nvSpPr>
          <p:spPr bwMode="auto">
            <a:xfrm>
              <a:off x="1628" y="1220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26" name="Rectangle 54"/>
            <p:cNvSpPr>
              <a:spLocks noChangeArrowheads="1"/>
            </p:cNvSpPr>
            <p:nvPr/>
          </p:nvSpPr>
          <p:spPr bwMode="auto">
            <a:xfrm>
              <a:off x="1628" y="1152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27" name="Rectangle 55"/>
            <p:cNvSpPr>
              <a:spLocks noChangeArrowheads="1"/>
            </p:cNvSpPr>
            <p:nvPr/>
          </p:nvSpPr>
          <p:spPr bwMode="auto">
            <a:xfrm>
              <a:off x="1628" y="1085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28" name="Rectangle 56"/>
            <p:cNvSpPr>
              <a:spLocks noChangeArrowheads="1"/>
            </p:cNvSpPr>
            <p:nvPr/>
          </p:nvSpPr>
          <p:spPr bwMode="auto">
            <a:xfrm>
              <a:off x="1628" y="1018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29" name="Rectangle 57"/>
            <p:cNvSpPr>
              <a:spLocks noChangeArrowheads="1"/>
            </p:cNvSpPr>
            <p:nvPr/>
          </p:nvSpPr>
          <p:spPr bwMode="auto">
            <a:xfrm>
              <a:off x="1628" y="950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30" name="Rectangle 58"/>
            <p:cNvSpPr>
              <a:spLocks noChangeArrowheads="1"/>
            </p:cNvSpPr>
            <p:nvPr/>
          </p:nvSpPr>
          <p:spPr bwMode="auto">
            <a:xfrm>
              <a:off x="1628" y="883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31" name="Rectangle 59"/>
            <p:cNvSpPr>
              <a:spLocks noChangeArrowheads="1"/>
            </p:cNvSpPr>
            <p:nvPr/>
          </p:nvSpPr>
          <p:spPr bwMode="auto">
            <a:xfrm>
              <a:off x="1628" y="816"/>
              <a:ext cx="12" cy="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  <p:sp>
          <p:nvSpPr>
            <p:cNvPr id="60532" name="Rectangle 60"/>
            <p:cNvSpPr>
              <a:spLocks noChangeArrowheads="1"/>
            </p:cNvSpPr>
            <p:nvPr/>
          </p:nvSpPr>
          <p:spPr bwMode="auto">
            <a:xfrm>
              <a:off x="1628" y="749"/>
              <a:ext cx="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b="0"/>
            </a:p>
          </p:txBody>
        </p:sp>
      </p:grpSp>
      <p:sp>
        <p:nvSpPr>
          <p:cNvPr id="60438" name="Freeform 61"/>
          <p:cNvSpPr>
            <a:spLocks/>
          </p:cNvSpPr>
          <p:nvPr/>
        </p:nvSpPr>
        <p:spPr bwMode="auto">
          <a:xfrm>
            <a:off x="2425700" y="2327275"/>
            <a:ext cx="338138" cy="444500"/>
          </a:xfrm>
          <a:custGeom>
            <a:avLst/>
            <a:gdLst>
              <a:gd name="T0" fmla="*/ 2147483647 w 213"/>
              <a:gd name="T1" fmla="*/ 2147483647 h 280"/>
              <a:gd name="T2" fmla="*/ 2147483647 w 213"/>
              <a:gd name="T3" fmla="*/ 2147483647 h 280"/>
              <a:gd name="T4" fmla="*/ 2147483647 w 213"/>
              <a:gd name="T5" fmla="*/ 2147483647 h 280"/>
              <a:gd name="T6" fmla="*/ 2147483647 w 213"/>
              <a:gd name="T7" fmla="*/ 2147483647 h 280"/>
              <a:gd name="T8" fmla="*/ 2147483647 w 213"/>
              <a:gd name="T9" fmla="*/ 2147483647 h 280"/>
              <a:gd name="T10" fmla="*/ 2147483647 w 213"/>
              <a:gd name="T11" fmla="*/ 2147483647 h 280"/>
              <a:gd name="T12" fmla="*/ 2147483647 w 213"/>
              <a:gd name="T13" fmla="*/ 2147483647 h 280"/>
              <a:gd name="T14" fmla="*/ 2147483647 w 213"/>
              <a:gd name="T15" fmla="*/ 2147483647 h 280"/>
              <a:gd name="T16" fmla="*/ 2147483647 w 213"/>
              <a:gd name="T17" fmla="*/ 2147483647 h 280"/>
              <a:gd name="T18" fmla="*/ 2147483647 w 213"/>
              <a:gd name="T19" fmla="*/ 2147483647 h 280"/>
              <a:gd name="T20" fmla="*/ 2147483647 w 213"/>
              <a:gd name="T21" fmla="*/ 2147483647 h 280"/>
              <a:gd name="T22" fmla="*/ 2147483647 w 213"/>
              <a:gd name="T23" fmla="*/ 2147483647 h 280"/>
              <a:gd name="T24" fmla="*/ 2147483647 w 213"/>
              <a:gd name="T25" fmla="*/ 2147483647 h 280"/>
              <a:gd name="T26" fmla="*/ 0 w 213"/>
              <a:gd name="T27" fmla="*/ 2147483647 h 280"/>
              <a:gd name="T28" fmla="*/ 0 w 213"/>
              <a:gd name="T29" fmla="*/ 2147483647 h 280"/>
              <a:gd name="T30" fmla="*/ 2147483647 w 213"/>
              <a:gd name="T31" fmla="*/ 2147483647 h 280"/>
              <a:gd name="T32" fmla="*/ 2147483647 w 213"/>
              <a:gd name="T33" fmla="*/ 2147483647 h 280"/>
              <a:gd name="T34" fmla="*/ 2147483647 w 213"/>
              <a:gd name="T35" fmla="*/ 2147483647 h 280"/>
              <a:gd name="T36" fmla="*/ 2147483647 w 213"/>
              <a:gd name="T37" fmla="*/ 2147483647 h 280"/>
              <a:gd name="T38" fmla="*/ 2147483647 w 213"/>
              <a:gd name="T39" fmla="*/ 2147483647 h 280"/>
              <a:gd name="T40" fmla="*/ 2147483647 w 213"/>
              <a:gd name="T41" fmla="*/ 2147483647 h 280"/>
              <a:gd name="T42" fmla="*/ 2147483647 w 213"/>
              <a:gd name="T43" fmla="*/ 2147483647 h 280"/>
              <a:gd name="T44" fmla="*/ 2147483647 w 213"/>
              <a:gd name="T45" fmla="*/ 2147483647 h 280"/>
              <a:gd name="T46" fmla="*/ 2147483647 w 213"/>
              <a:gd name="T47" fmla="*/ 0 h 280"/>
              <a:gd name="T48" fmla="*/ 2147483647 w 213"/>
              <a:gd name="T49" fmla="*/ 2147483647 h 28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3"/>
              <a:gd name="T76" fmla="*/ 0 h 280"/>
              <a:gd name="T77" fmla="*/ 213 w 213"/>
              <a:gd name="T78" fmla="*/ 280 h 28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3" h="280">
                <a:moveTo>
                  <a:pt x="201" y="11"/>
                </a:moveTo>
                <a:lnTo>
                  <a:pt x="213" y="23"/>
                </a:lnTo>
                <a:lnTo>
                  <a:pt x="213" y="45"/>
                </a:lnTo>
                <a:lnTo>
                  <a:pt x="213" y="79"/>
                </a:lnTo>
                <a:lnTo>
                  <a:pt x="201" y="112"/>
                </a:lnTo>
                <a:lnTo>
                  <a:pt x="179" y="146"/>
                </a:lnTo>
                <a:lnTo>
                  <a:pt x="156" y="180"/>
                </a:lnTo>
                <a:lnTo>
                  <a:pt x="134" y="213"/>
                </a:lnTo>
                <a:lnTo>
                  <a:pt x="100" y="247"/>
                </a:lnTo>
                <a:lnTo>
                  <a:pt x="78" y="258"/>
                </a:lnTo>
                <a:lnTo>
                  <a:pt x="56" y="269"/>
                </a:lnTo>
                <a:lnTo>
                  <a:pt x="33" y="280"/>
                </a:lnTo>
                <a:lnTo>
                  <a:pt x="11" y="269"/>
                </a:lnTo>
                <a:lnTo>
                  <a:pt x="0" y="258"/>
                </a:lnTo>
                <a:lnTo>
                  <a:pt x="0" y="236"/>
                </a:lnTo>
                <a:lnTo>
                  <a:pt x="11" y="202"/>
                </a:lnTo>
                <a:lnTo>
                  <a:pt x="11" y="180"/>
                </a:lnTo>
                <a:lnTo>
                  <a:pt x="33" y="146"/>
                </a:lnTo>
                <a:lnTo>
                  <a:pt x="56" y="101"/>
                </a:lnTo>
                <a:lnTo>
                  <a:pt x="78" y="67"/>
                </a:lnTo>
                <a:lnTo>
                  <a:pt x="112" y="45"/>
                </a:lnTo>
                <a:lnTo>
                  <a:pt x="134" y="23"/>
                </a:lnTo>
                <a:lnTo>
                  <a:pt x="168" y="11"/>
                </a:lnTo>
                <a:lnTo>
                  <a:pt x="190" y="0"/>
                </a:lnTo>
                <a:lnTo>
                  <a:pt x="201" y="11"/>
                </a:lnTo>
                <a:close/>
              </a:path>
            </a:pathLst>
          </a:custGeom>
          <a:solidFill>
            <a:srgbClr val="00DD00"/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0439" name="Group 62"/>
          <p:cNvGrpSpPr>
            <a:grpSpLocks/>
          </p:cNvGrpSpPr>
          <p:nvPr/>
        </p:nvGrpSpPr>
        <p:grpSpPr bwMode="auto">
          <a:xfrm>
            <a:off x="2317750" y="2327275"/>
            <a:ext cx="214313" cy="125413"/>
            <a:chOff x="1460" y="1466"/>
            <a:chExt cx="135" cy="79"/>
          </a:xfrm>
        </p:grpSpPr>
        <p:sp>
          <p:nvSpPr>
            <p:cNvPr id="60492" name="Line 63"/>
            <p:cNvSpPr>
              <a:spLocks noChangeShapeType="1"/>
            </p:cNvSpPr>
            <p:nvPr/>
          </p:nvSpPr>
          <p:spPr bwMode="auto">
            <a:xfrm flipH="1" flipV="1">
              <a:off x="1528" y="1500"/>
              <a:ext cx="67" cy="3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93" name="Freeform 64"/>
            <p:cNvSpPr>
              <a:spLocks/>
            </p:cNvSpPr>
            <p:nvPr/>
          </p:nvSpPr>
          <p:spPr bwMode="auto">
            <a:xfrm>
              <a:off x="1460" y="1466"/>
              <a:ext cx="101" cy="79"/>
            </a:xfrm>
            <a:custGeom>
              <a:avLst/>
              <a:gdLst>
                <a:gd name="T0" fmla="*/ 68 w 101"/>
                <a:gd name="T1" fmla="*/ 34 h 79"/>
                <a:gd name="T2" fmla="*/ 101 w 101"/>
                <a:gd name="T3" fmla="*/ 11 h 79"/>
                <a:gd name="T4" fmla="*/ 0 w 101"/>
                <a:gd name="T5" fmla="*/ 0 h 79"/>
                <a:gd name="T6" fmla="*/ 68 w 101"/>
                <a:gd name="T7" fmla="*/ 79 h 79"/>
                <a:gd name="T8" fmla="*/ 68 w 101"/>
                <a:gd name="T9" fmla="*/ 34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79"/>
                <a:gd name="T17" fmla="*/ 101 w 101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79">
                  <a:moveTo>
                    <a:pt x="68" y="34"/>
                  </a:moveTo>
                  <a:lnTo>
                    <a:pt x="101" y="11"/>
                  </a:lnTo>
                  <a:lnTo>
                    <a:pt x="0" y="0"/>
                  </a:lnTo>
                  <a:lnTo>
                    <a:pt x="68" y="79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440" name="Group 65"/>
          <p:cNvGrpSpPr>
            <a:grpSpLocks/>
          </p:cNvGrpSpPr>
          <p:nvPr/>
        </p:nvGrpSpPr>
        <p:grpSpPr bwMode="auto">
          <a:xfrm>
            <a:off x="2620963" y="2790825"/>
            <a:ext cx="123825" cy="160338"/>
            <a:chOff x="1651" y="1758"/>
            <a:chExt cx="78" cy="101"/>
          </a:xfrm>
        </p:grpSpPr>
        <p:sp>
          <p:nvSpPr>
            <p:cNvPr id="60490" name="Line 66"/>
            <p:cNvSpPr>
              <a:spLocks noChangeShapeType="1"/>
            </p:cNvSpPr>
            <p:nvPr/>
          </p:nvSpPr>
          <p:spPr bwMode="auto">
            <a:xfrm>
              <a:off x="1684" y="1758"/>
              <a:ext cx="12" cy="3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91" name="Freeform 67"/>
            <p:cNvSpPr>
              <a:spLocks/>
            </p:cNvSpPr>
            <p:nvPr/>
          </p:nvSpPr>
          <p:spPr bwMode="auto">
            <a:xfrm>
              <a:off x="1651" y="1758"/>
              <a:ext cx="78" cy="101"/>
            </a:xfrm>
            <a:custGeom>
              <a:avLst/>
              <a:gdLst>
                <a:gd name="T0" fmla="*/ 45 w 78"/>
                <a:gd name="T1" fmla="*/ 33 h 101"/>
                <a:gd name="T2" fmla="*/ 0 w 78"/>
                <a:gd name="T3" fmla="*/ 22 h 101"/>
                <a:gd name="T4" fmla="*/ 78 w 78"/>
                <a:gd name="T5" fmla="*/ 101 h 101"/>
                <a:gd name="T6" fmla="*/ 78 w 78"/>
                <a:gd name="T7" fmla="*/ 0 h 101"/>
                <a:gd name="T8" fmla="*/ 45 w 78"/>
                <a:gd name="T9" fmla="*/ 33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101"/>
                <a:gd name="T17" fmla="*/ 78 w 78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101">
                  <a:moveTo>
                    <a:pt x="45" y="33"/>
                  </a:moveTo>
                  <a:lnTo>
                    <a:pt x="0" y="22"/>
                  </a:lnTo>
                  <a:lnTo>
                    <a:pt x="78" y="101"/>
                  </a:lnTo>
                  <a:lnTo>
                    <a:pt x="78" y="0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41" name="Freeform 68"/>
          <p:cNvSpPr>
            <a:spLocks/>
          </p:cNvSpPr>
          <p:nvPr/>
        </p:nvSpPr>
        <p:spPr bwMode="auto">
          <a:xfrm>
            <a:off x="2852738" y="2327275"/>
            <a:ext cx="338137" cy="444500"/>
          </a:xfrm>
          <a:custGeom>
            <a:avLst/>
            <a:gdLst>
              <a:gd name="T0" fmla="*/ 2147483647 w 213"/>
              <a:gd name="T1" fmla="*/ 2147483647 h 280"/>
              <a:gd name="T2" fmla="*/ 2147483647 w 213"/>
              <a:gd name="T3" fmla="*/ 2147483647 h 280"/>
              <a:gd name="T4" fmla="*/ 2147483647 w 213"/>
              <a:gd name="T5" fmla="*/ 2147483647 h 280"/>
              <a:gd name="T6" fmla="*/ 2147483647 w 213"/>
              <a:gd name="T7" fmla="*/ 2147483647 h 280"/>
              <a:gd name="T8" fmla="*/ 2147483647 w 213"/>
              <a:gd name="T9" fmla="*/ 2147483647 h 280"/>
              <a:gd name="T10" fmla="*/ 2147483647 w 213"/>
              <a:gd name="T11" fmla="*/ 2147483647 h 280"/>
              <a:gd name="T12" fmla="*/ 2147483647 w 213"/>
              <a:gd name="T13" fmla="*/ 2147483647 h 280"/>
              <a:gd name="T14" fmla="*/ 2147483647 w 213"/>
              <a:gd name="T15" fmla="*/ 2147483647 h 280"/>
              <a:gd name="T16" fmla="*/ 2147483647 w 213"/>
              <a:gd name="T17" fmla="*/ 2147483647 h 280"/>
              <a:gd name="T18" fmla="*/ 2147483647 w 213"/>
              <a:gd name="T19" fmla="*/ 2147483647 h 280"/>
              <a:gd name="T20" fmla="*/ 2147483647 w 213"/>
              <a:gd name="T21" fmla="*/ 2147483647 h 280"/>
              <a:gd name="T22" fmla="*/ 2147483647 w 213"/>
              <a:gd name="T23" fmla="*/ 2147483647 h 280"/>
              <a:gd name="T24" fmla="*/ 2147483647 w 213"/>
              <a:gd name="T25" fmla="*/ 2147483647 h 280"/>
              <a:gd name="T26" fmla="*/ 0 w 213"/>
              <a:gd name="T27" fmla="*/ 2147483647 h 280"/>
              <a:gd name="T28" fmla="*/ 0 w 213"/>
              <a:gd name="T29" fmla="*/ 2147483647 h 280"/>
              <a:gd name="T30" fmla="*/ 2147483647 w 213"/>
              <a:gd name="T31" fmla="*/ 2147483647 h 280"/>
              <a:gd name="T32" fmla="*/ 2147483647 w 213"/>
              <a:gd name="T33" fmla="*/ 2147483647 h 280"/>
              <a:gd name="T34" fmla="*/ 2147483647 w 213"/>
              <a:gd name="T35" fmla="*/ 2147483647 h 280"/>
              <a:gd name="T36" fmla="*/ 2147483647 w 213"/>
              <a:gd name="T37" fmla="*/ 2147483647 h 280"/>
              <a:gd name="T38" fmla="*/ 2147483647 w 213"/>
              <a:gd name="T39" fmla="*/ 2147483647 h 280"/>
              <a:gd name="T40" fmla="*/ 2147483647 w 213"/>
              <a:gd name="T41" fmla="*/ 2147483647 h 280"/>
              <a:gd name="T42" fmla="*/ 2147483647 w 213"/>
              <a:gd name="T43" fmla="*/ 2147483647 h 280"/>
              <a:gd name="T44" fmla="*/ 2147483647 w 213"/>
              <a:gd name="T45" fmla="*/ 2147483647 h 280"/>
              <a:gd name="T46" fmla="*/ 2147483647 w 213"/>
              <a:gd name="T47" fmla="*/ 0 h 280"/>
              <a:gd name="T48" fmla="*/ 2147483647 w 213"/>
              <a:gd name="T49" fmla="*/ 2147483647 h 28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3"/>
              <a:gd name="T76" fmla="*/ 0 h 280"/>
              <a:gd name="T77" fmla="*/ 213 w 213"/>
              <a:gd name="T78" fmla="*/ 280 h 28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3" h="280">
                <a:moveTo>
                  <a:pt x="201" y="11"/>
                </a:moveTo>
                <a:lnTo>
                  <a:pt x="213" y="23"/>
                </a:lnTo>
                <a:lnTo>
                  <a:pt x="213" y="45"/>
                </a:lnTo>
                <a:lnTo>
                  <a:pt x="213" y="79"/>
                </a:lnTo>
                <a:lnTo>
                  <a:pt x="201" y="112"/>
                </a:lnTo>
                <a:lnTo>
                  <a:pt x="179" y="146"/>
                </a:lnTo>
                <a:lnTo>
                  <a:pt x="157" y="180"/>
                </a:lnTo>
                <a:lnTo>
                  <a:pt x="134" y="213"/>
                </a:lnTo>
                <a:lnTo>
                  <a:pt x="100" y="247"/>
                </a:lnTo>
                <a:lnTo>
                  <a:pt x="78" y="258"/>
                </a:lnTo>
                <a:lnTo>
                  <a:pt x="56" y="269"/>
                </a:lnTo>
                <a:lnTo>
                  <a:pt x="33" y="280"/>
                </a:lnTo>
                <a:lnTo>
                  <a:pt x="11" y="269"/>
                </a:lnTo>
                <a:lnTo>
                  <a:pt x="0" y="258"/>
                </a:lnTo>
                <a:lnTo>
                  <a:pt x="0" y="236"/>
                </a:lnTo>
                <a:lnTo>
                  <a:pt x="11" y="202"/>
                </a:lnTo>
                <a:lnTo>
                  <a:pt x="11" y="180"/>
                </a:lnTo>
                <a:lnTo>
                  <a:pt x="33" y="146"/>
                </a:lnTo>
                <a:lnTo>
                  <a:pt x="56" y="101"/>
                </a:lnTo>
                <a:lnTo>
                  <a:pt x="78" y="67"/>
                </a:lnTo>
                <a:lnTo>
                  <a:pt x="112" y="45"/>
                </a:lnTo>
                <a:lnTo>
                  <a:pt x="134" y="23"/>
                </a:lnTo>
                <a:lnTo>
                  <a:pt x="168" y="11"/>
                </a:lnTo>
                <a:lnTo>
                  <a:pt x="190" y="0"/>
                </a:lnTo>
                <a:lnTo>
                  <a:pt x="201" y="11"/>
                </a:lnTo>
                <a:close/>
              </a:path>
            </a:pathLst>
          </a:custGeom>
          <a:solidFill>
            <a:srgbClr val="00DD00"/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0442" name="Group 69"/>
          <p:cNvGrpSpPr>
            <a:grpSpLocks/>
          </p:cNvGrpSpPr>
          <p:nvPr/>
        </p:nvGrpSpPr>
        <p:grpSpPr bwMode="auto">
          <a:xfrm>
            <a:off x="2744788" y="2327275"/>
            <a:ext cx="214312" cy="125413"/>
            <a:chOff x="1729" y="1466"/>
            <a:chExt cx="135" cy="79"/>
          </a:xfrm>
        </p:grpSpPr>
        <p:sp>
          <p:nvSpPr>
            <p:cNvPr id="60488" name="Line 70"/>
            <p:cNvSpPr>
              <a:spLocks noChangeShapeType="1"/>
            </p:cNvSpPr>
            <p:nvPr/>
          </p:nvSpPr>
          <p:spPr bwMode="auto">
            <a:xfrm flipH="1" flipV="1">
              <a:off x="1797" y="1500"/>
              <a:ext cx="67" cy="3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89" name="Freeform 71"/>
            <p:cNvSpPr>
              <a:spLocks/>
            </p:cNvSpPr>
            <p:nvPr/>
          </p:nvSpPr>
          <p:spPr bwMode="auto">
            <a:xfrm>
              <a:off x="1729" y="1466"/>
              <a:ext cx="101" cy="79"/>
            </a:xfrm>
            <a:custGeom>
              <a:avLst/>
              <a:gdLst>
                <a:gd name="T0" fmla="*/ 68 w 101"/>
                <a:gd name="T1" fmla="*/ 34 h 79"/>
                <a:gd name="T2" fmla="*/ 101 w 101"/>
                <a:gd name="T3" fmla="*/ 11 h 79"/>
                <a:gd name="T4" fmla="*/ 0 w 101"/>
                <a:gd name="T5" fmla="*/ 0 h 79"/>
                <a:gd name="T6" fmla="*/ 68 w 101"/>
                <a:gd name="T7" fmla="*/ 79 h 79"/>
                <a:gd name="T8" fmla="*/ 68 w 101"/>
                <a:gd name="T9" fmla="*/ 34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79"/>
                <a:gd name="T17" fmla="*/ 101 w 101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79">
                  <a:moveTo>
                    <a:pt x="68" y="34"/>
                  </a:moveTo>
                  <a:lnTo>
                    <a:pt x="101" y="11"/>
                  </a:lnTo>
                  <a:lnTo>
                    <a:pt x="0" y="0"/>
                  </a:lnTo>
                  <a:lnTo>
                    <a:pt x="68" y="79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443" name="Group 72"/>
          <p:cNvGrpSpPr>
            <a:grpSpLocks/>
          </p:cNvGrpSpPr>
          <p:nvPr/>
        </p:nvGrpSpPr>
        <p:grpSpPr bwMode="auto">
          <a:xfrm>
            <a:off x="3048000" y="2790825"/>
            <a:ext cx="123825" cy="160338"/>
            <a:chOff x="1920" y="1758"/>
            <a:chExt cx="78" cy="101"/>
          </a:xfrm>
        </p:grpSpPr>
        <p:sp>
          <p:nvSpPr>
            <p:cNvPr id="60486" name="Line 73"/>
            <p:cNvSpPr>
              <a:spLocks noChangeShapeType="1"/>
            </p:cNvSpPr>
            <p:nvPr/>
          </p:nvSpPr>
          <p:spPr bwMode="auto">
            <a:xfrm>
              <a:off x="1954" y="1758"/>
              <a:ext cx="11" cy="3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87" name="Freeform 74"/>
            <p:cNvSpPr>
              <a:spLocks/>
            </p:cNvSpPr>
            <p:nvPr/>
          </p:nvSpPr>
          <p:spPr bwMode="auto">
            <a:xfrm>
              <a:off x="1920" y="1758"/>
              <a:ext cx="78" cy="101"/>
            </a:xfrm>
            <a:custGeom>
              <a:avLst/>
              <a:gdLst>
                <a:gd name="T0" fmla="*/ 45 w 78"/>
                <a:gd name="T1" fmla="*/ 33 h 101"/>
                <a:gd name="T2" fmla="*/ 0 w 78"/>
                <a:gd name="T3" fmla="*/ 22 h 101"/>
                <a:gd name="T4" fmla="*/ 78 w 78"/>
                <a:gd name="T5" fmla="*/ 101 h 101"/>
                <a:gd name="T6" fmla="*/ 78 w 78"/>
                <a:gd name="T7" fmla="*/ 0 h 101"/>
                <a:gd name="T8" fmla="*/ 45 w 78"/>
                <a:gd name="T9" fmla="*/ 33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101"/>
                <a:gd name="T17" fmla="*/ 78 w 78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101">
                  <a:moveTo>
                    <a:pt x="45" y="33"/>
                  </a:moveTo>
                  <a:lnTo>
                    <a:pt x="0" y="22"/>
                  </a:lnTo>
                  <a:lnTo>
                    <a:pt x="78" y="101"/>
                  </a:lnTo>
                  <a:lnTo>
                    <a:pt x="78" y="0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44" name="Freeform 75"/>
          <p:cNvSpPr>
            <a:spLocks/>
          </p:cNvSpPr>
          <p:nvPr/>
        </p:nvSpPr>
        <p:spPr bwMode="auto">
          <a:xfrm>
            <a:off x="3314700" y="2344738"/>
            <a:ext cx="338138" cy="446087"/>
          </a:xfrm>
          <a:custGeom>
            <a:avLst/>
            <a:gdLst>
              <a:gd name="T0" fmla="*/ 2147483647 w 213"/>
              <a:gd name="T1" fmla="*/ 2147483647 h 281"/>
              <a:gd name="T2" fmla="*/ 2147483647 w 213"/>
              <a:gd name="T3" fmla="*/ 2147483647 h 281"/>
              <a:gd name="T4" fmla="*/ 2147483647 w 213"/>
              <a:gd name="T5" fmla="*/ 2147483647 h 281"/>
              <a:gd name="T6" fmla="*/ 2147483647 w 213"/>
              <a:gd name="T7" fmla="*/ 2147483647 h 281"/>
              <a:gd name="T8" fmla="*/ 2147483647 w 213"/>
              <a:gd name="T9" fmla="*/ 2147483647 h 281"/>
              <a:gd name="T10" fmla="*/ 2147483647 w 213"/>
              <a:gd name="T11" fmla="*/ 2147483647 h 281"/>
              <a:gd name="T12" fmla="*/ 2147483647 w 213"/>
              <a:gd name="T13" fmla="*/ 2147483647 h 281"/>
              <a:gd name="T14" fmla="*/ 2147483647 w 213"/>
              <a:gd name="T15" fmla="*/ 2147483647 h 281"/>
              <a:gd name="T16" fmla="*/ 2147483647 w 213"/>
              <a:gd name="T17" fmla="*/ 2147483647 h 281"/>
              <a:gd name="T18" fmla="*/ 2147483647 w 213"/>
              <a:gd name="T19" fmla="*/ 2147483647 h 281"/>
              <a:gd name="T20" fmla="*/ 2147483647 w 213"/>
              <a:gd name="T21" fmla="*/ 2147483647 h 281"/>
              <a:gd name="T22" fmla="*/ 2147483647 w 213"/>
              <a:gd name="T23" fmla="*/ 2147483647 h 281"/>
              <a:gd name="T24" fmla="*/ 2147483647 w 213"/>
              <a:gd name="T25" fmla="*/ 2147483647 h 281"/>
              <a:gd name="T26" fmla="*/ 0 w 213"/>
              <a:gd name="T27" fmla="*/ 2147483647 h 281"/>
              <a:gd name="T28" fmla="*/ 0 w 213"/>
              <a:gd name="T29" fmla="*/ 2147483647 h 281"/>
              <a:gd name="T30" fmla="*/ 2147483647 w 213"/>
              <a:gd name="T31" fmla="*/ 2147483647 h 281"/>
              <a:gd name="T32" fmla="*/ 2147483647 w 213"/>
              <a:gd name="T33" fmla="*/ 2147483647 h 281"/>
              <a:gd name="T34" fmla="*/ 2147483647 w 213"/>
              <a:gd name="T35" fmla="*/ 2147483647 h 281"/>
              <a:gd name="T36" fmla="*/ 2147483647 w 213"/>
              <a:gd name="T37" fmla="*/ 2147483647 h 281"/>
              <a:gd name="T38" fmla="*/ 2147483647 w 213"/>
              <a:gd name="T39" fmla="*/ 2147483647 h 281"/>
              <a:gd name="T40" fmla="*/ 2147483647 w 213"/>
              <a:gd name="T41" fmla="*/ 2147483647 h 281"/>
              <a:gd name="T42" fmla="*/ 2147483647 w 213"/>
              <a:gd name="T43" fmla="*/ 2147483647 h 281"/>
              <a:gd name="T44" fmla="*/ 2147483647 w 213"/>
              <a:gd name="T45" fmla="*/ 2147483647 h 281"/>
              <a:gd name="T46" fmla="*/ 2147483647 w 213"/>
              <a:gd name="T47" fmla="*/ 0 h 281"/>
              <a:gd name="T48" fmla="*/ 2147483647 w 213"/>
              <a:gd name="T49" fmla="*/ 2147483647 h 28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3"/>
              <a:gd name="T76" fmla="*/ 0 h 281"/>
              <a:gd name="T77" fmla="*/ 213 w 213"/>
              <a:gd name="T78" fmla="*/ 281 h 28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3" h="281">
                <a:moveTo>
                  <a:pt x="202" y="12"/>
                </a:moveTo>
                <a:lnTo>
                  <a:pt x="213" y="23"/>
                </a:lnTo>
                <a:lnTo>
                  <a:pt x="213" y="45"/>
                </a:lnTo>
                <a:lnTo>
                  <a:pt x="213" y="79"/>
                </a:lnTo>
                <a:lnTo>
                  <a:pt x="202" y="113"/>
                </a:lnTo>
                <a:lnTo>
                  <a:pt x="179" y="146"/>
                </a:lnTo>
                <a:lnTo>
                  <a:pt x="157" y="180"/>
                </a:lnTo>
                <a:lnTo>
                  <a:pt x="135" y="213"/>
                </a:lnTo>
                <a:lnTo>
                  <a:pt x="101" y="247"/>
                </a:lnTo>
                <a:lnTo>
                  <a:pt x="79" y="258"/>
                </a:lnTo>
                <a:lnTo>
                  <a:pt x="56" y="269"/>
                </a:lnTo>
                <a:lnTo>
                  <a:pt x="34" y="281"/>
                </a:lnTo>
                <a:lnTo>
                  <a:pt x="11" y="269"/>
                </a:lnTo>
                <a:lnTo>
                  <a:pt x="0" y="258"/>
                </a:lnTo>
                <a:lnTo>
                  <a:pt x="0" y="236"/>
                </a:lnTo>
                <a:lnTo>
                  <a:pt x="11" y="202"/>
                </a:lnTo>
                <a:lnTo>
                  <a:pt x="11" y="180"/>
                </a:lnTo>
                <a:lnTo>
                  <a:pt x="34" y="146"/>
                </a:lnTo>
                <a:lnTo>
                  <a:pt x="56" y="101"/>
                </a:lnTo>
                <a:lnTo>
                  <a:pt x="79" y="68"/>
                </a:lnTo>
                <a:lnTo>
                  <a:pt x="112" y="45"/>
                </a:lnTo>
                <a:lnTo>
                  <a:pt x="135" y="23"/>
                </a:lnTo>
                <a:lnTo>
                  <a:pt x="168" y="12"/>
                </a:lnTo>
                <a:lnTo>
                  <a:pt x="191" y="0"/>
                </a:lnTo>
                <a:lnTo>
                  <a:pt x="202" y="12"/>
                </a:lnTo>
                <a:close/>
              </a:path>
            </a:pathLst>
          </a:custGeom>
          <a:solidFill>
            <a:srgbClr val="00DD00"/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0445" name="Group 76"/>
          <p:cNvGrpSpPr>
            <a:grpSpLocks/>
          </p:cNvGrpSpPr>
          <p:nvPr/>
        </p:nvGrpSpPr>
        <p:grpSpPr bwMode="auto">
          <a:xfrm>
            <a:off x="3208338" y="2344738"/>
            <a:ext cx="212725" cy="125412"/>
            <a:chOff x="2021" y="1477"/>
            <a:chExt cx="134" cy="79"/>
          </a:xfrm>
        </p:grpSpPr>
        <p:sp>
          <p:nvSpPr>
            <p:cNvPr id="60484" name="Line 77"/>
            <p:cNvSpPr>
              <a:spLocks noChangeShapeType="1"/>
            </p:cNvSpPr>
            <p:nvPr/>
          </p:nvSpPr>
          <p:spPr bwMode="auto">
            <a:xfrm flipH="1" flipV="1">
              <a:off x="2088" y="1511"/>
              <a:ext cx="67" cy="3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85" name="Freeform 78"/>
            <p:cNvSpPr>
              <a:spLocks/>
            </p:cNvSpPr>
            <p:nvPr/>
          </p:nvSpPr>
          <p:spPr bwMode="auto">
            <a:xfrm>
              <a:off x="2021" y="1477"/>
              <a:ext cx="101" cy="79"/>
            </a:xfrm>
            <a:custGeom>
              <a:avLst/>
              <a:gdLst>
                <a:gd name="T0" fmla="*/ 67 w 101"/>
                <a:gd name="T1" fmla="*/ 34 h 79"/>
                <a:gd name="T2" fmla="*/ 101 w 101"/>
                <a:gd name="T3" fmla="*/ 12 h 79"/>
                <a:gd name="T4" fmla="*/ 0 w 101"/>
                <a:gd name="T5" fmla="*/ 0 h 79"/>
                <a:gd name="T6" fmla="*/ 67 w 101"/>
                <a:gd name="T7" fmla="*/ 79 h 79"/>
                <a:gd name="T8" fmla="*/ 67 w 101"/>
                <a:gd name="T9" fmla="*/ 34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79"/>
                <a:gd name="T17" fmla="*/ 101 w 101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79">
                  <a:moveTo>
                    <a:pt x="67" y="34"/>
                  </a:moveTo>
                  <a:lnTo>
                    <a:pt x="101" y="12"/>
                  </a:lnTo>
                  <a:lnTo>
                    <a:pt x="0" y="0"/>
                  </a:lnTo>
                  <a:lnTo>
                    <a:pt x="67" y="79"/>
                  </a:lnTo>
                  <a:lnTo>
                    <a:pt x="67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446" name="Group 79"/>
          <p:cNvGrpSpPr>
            <a:grpSpLocks/>
          </p:cNvGrpSpPr>
          <p:nvPr/>
        </p:nvGrpSpPr>
        <p:grpSpPr bwMode="auto">
          <a:xfrm>
            <a:off x="3509963" y="2808288"/>
            <a:ext cx="125412" cy="160337"/>
            <a:chOff x="2211" y="1769"/>
            <a:chExt cx="79" cy="101"/>
          </a:xfrm>
        </p:grpSpPr>
        <p:sp>
          <p:nvSpPr>
            <p:cNvPr id="60482" name="Line 80"/>
            <p:cNvSpPr>
              <a:spLocks noChangeShapeType="1"/>
            </p:cNvSpPr>
            <p:nvPr/>
          </p:nvSpPr>
          <p:spPr bwMode="auto">
            <a:xfrm>
              <a:off x="2245" y="1769"/>
              <a:ext cx="11" cy="3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83" name="Freeform 81"/>
            <p:cNvSpPr>
              <a:spLocks/>
            </p:cNvSpPr>
            <p:nvPr/>
          </p:nvSpPr>
          <p:spPr bwMode="auto">
            <a:xfrm>
              <a:off x="2211" y="1769"/>
              <a:ext cx="79" cy="101"/>
            </a:xfrm>
            <a:custGeom>
              <a:avLst/>
              <a:gdLst>
                <a:gd name="T0" fmla="*/ 45 w 79"/>
                <a:gd name="T1" fmla="*/ 34 h 101"/>
                <a:gd name="T2" fmla="*/ 0 w 79"/>
                <a:gd name="T3" fmla="*/ 22 h 101"/>
                <a:gd name="T4" fmla="*/ 79 w 79"/>
                <a:gd name="T5" fmla="*/ 101 h 101"/>
                <a:gd name="T6" fmla="*/ 79 w 79"/>
                <a:gd name="T7" fmla="*/ 0 h 101"/>
                <a:gd name="T8" fmla="*/ 45 w 79"/>
                <a:gd name="T9" fmla="*/ 34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01"/>
                <a:gd name="T17" fmla="*/ 79 w 79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01">
                  <a:moveTo>
                    <a:pt x="45" y="34"/>
                  </a:moveTo>
                  <a:lnTo>
                    <a:pt x="0" y="22"/>
                  </a:lnTo>
                  <a:lnTo>
                    <a:pt x="79" y="101"/>
                  </a:lnTo>
                  <a:lnTo>
                    <a:pt x="79" y="0"/>
                  </a:lnTo>
                  <a:lnTo>
                    <a:pt x="45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47" name="Freeform 82"/>
          <p:cNvSpPr>
            <a:spLocks/>
          </p:cNvSpPr>
          <p:nvPr/>
        </p:nvSpPr>
        <p:spPr bwMode="auto">
          <a:xfrm>
            <a:off x="2443163" y="3911600"/>
            <a:ext cx="338137" cy="444500"/>
          </a:xfrm>
          <a:custGeom>
            <a:avLst/>
            <a:gdLst>
              <a:gd name="T0" fmla="*/ 2147483647 w 213"/>
              <a:gd name="T1" fmla="*/ 2147483647 h 280"/>
              <a:gd name="T2" fmla="*/ 2147483647 w 213"/>
              <a:gd name="T3" fmla="*/ 2147483647 h 280"/>
              <a:gd name="T4" fmla="*/ 2147483647 w 213"/>
              <a:gd name="T5" fmla="*/ 2147483647 h 280"/>
              <a:gd name="T6" fmla="*/ 2147483647 w 213"/>
              <a:gd name="T7" fmla="*/ 2147483647 h 280"/>
              <a:gd name="T8" fmla="*/ 2147483647 w 213"/>
              <a:gd name="T9" fmla="*/ 2147483647 h 280"/>
              <a:gd name="T10" fmla="*/ 2147483647 w 213"/>
              <a:gd name="T11" fmla="*/ 2147483647 h 280"/>
              <a:gd name="T12" fmla="*/ 2147483647 w 213"/>
              <a:gd name="T13" fmla="*/ 2147483647 h 280"/>
              <a:gd name="T14" fmla="*/ 2147483647 w 213"/>
              <a:gd name="T15" fmla="*/ 2147483647 h 280"/>
              <a:gd name="T16" fmla="*/ 2147483647 w 213"/>
              <a:gd name="T17" fmla="*/ 2147483647 h 280"/>
              <a:gd name="T18" fmla="*/ 2147483647 w 213"/>
              <a:gd name="T19" fmla="*/ 2147483647 h 280"/>
              <a:gd name="T20" fmla="*/ 2147483647 w 213"/>
              <a:gd name="T21" fmla="*/ 2147483647 h 280"/>
              <a:gd name="T22" fmla="*/ 2147483647 w 213"/>
              <a:gd name="T23" fmla="*/ 2147483647 h 280"/>
              <a:gd name="T24" fmla="*/ 2147483647 w 213"/>
              <a:gd name="T25" fmla="*/ 2147483647 h 280"/>
              <a:gd name="T26" fmla="*/ 0 w 213"/>
              <a:gd name="T27" fmla="*/ 2147483647 h 280"/>
              <a:gd name="T28" fmla="*/ 0 w 213"/>
              <a:gd name="T29" fmla="*/ 2147483647 h 280"/>
              <a:gd name="T30" fmla="*/ 2147483647 w 213"/>
              <a:gd name="T31" fmla="*/ 2147483647 h 280"/>
              <a:gd name="T32" fmla="*/ 2147483647 w 213"/>
              <a:gd name="T33" fmla="*/ 2147483647 h 280"/>
              <a:gd name="T34" fmla="*/ 2147483647 w 213"/>
              <a:gd name="T35" fmla="*/ 2147483647 h 280"/>
              <a:gd name="T36" fmla="*/ 2147483647 w 213"/>
              <a:gd name="T37" fmla="*/ 2147483647 h 280"/>
              <a:gd name="T38" fmla="*/ 2147483647 w 213"/>
              <a:gd name="T39" fmla="*/ 2147483647 h 280"/>
              <a:gd name="T40" fmla="*/ 2147483647 w 213"/>
              <a:gd name="T41" fmla="*/ 2147483647 h 280"/>
              <a:gd name="T42" fmla="*/ 2147483647 w 213"/>
              <a:gd name="T43" fmla="*/ 2147483647 h 280"/>
              <a:gd name="T44" fmla="*/ 2147483647 w 213"/>
              <a:gd name="T45" fmla="*/ 2147483647 h 280"/>
              <a:gd name="T46" fmla="*/ 2147483647 w 213"/>
              <a:gd name="T47" fmla="*/ 0 h 280"/>
              <a:gd name="T48" fmla="*/ 2147483647 w 213"/>
              <a:gd name="T49" fmla="*/ 2147483647 h 28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3"/>
              <a:gd name="T76" fmla="*/ 0 h 280"/>
              <a:gd name="T77" fmla="*/ 213 w 213"/>
              <a:gd name="T78" fmla="*/ 280 h 28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3" h="280">
                <a:moveTo>
                  <a:pt x="202" y="11"/>
                </a:moveTo>
                <a:lnTo>
                  <a:pt x="213" y="22"/>
                </a:lnTo>
                <a:lnTo>
                  <a:pt x="213" y="45"/>
                </a:lnTo>
                <a:lnTo>
                  <a:pt x="213" y="79"/>
                </a:lnTo>
                <a:lnTo>
                  <a:pt x="202" y="112"/>
                </a:lnTo>
                <a:lnTo>
                  <a:pt x="179" y="146"/>
                </a:lnTo>
                <a:lnTo>
                  <a:pt x="157" y="179"/>
                </a:lnTo>
                <a:lnTo>
                  <a:pt x="134" y="213"/>
                </a:lnTo>
                <a:lnTo>
                  <a:pt x="101" y="247"/>
                </a:lnTo>
                <a:lnTo>
                  <a:pt x="78" y="258"/>
                </a:lnTo>
                <a:lnTo>
                  <a:pt x="56" y="269"/>
                </a:lnTo>
                <a:lnTo>
                  <a:pt x="33" y="280"/>
                </a:lnTo>
                <a:lnTo>
                  <a:pt x="11" y="269"/>
                </a:lnTo>
                <a:lnTo>
                  <a:pt x="0" y="258"/>
                </a:lnTo>
                <a:lnTo>
                  <a:pt x="0" y="235"/>
                </a:lnTo>
                <a:lnTo>
                  <a:pt x="11" y="202"/>
                </a:lnTo>
                <a:lnTo>
                  <a:pt x="11" y="179"/>
                </a:lnTo>
                <a:lnTo>
                  <a:pt x="33" y="146"/>
                </a:lnTo>
                <a:lnTo>
                  <a:pt x="56" y="101"/>
                </a:lnTo>
                <a:lnTo>
                  <a:pt x="78" y="67"/>
                </a:lnTo>
                <a:lnTo>
                  <a:pt x="112" y="45"/>
                </a:lnTo>
                <a:lnTo>
                  <a:pt x="134" y="22"/>
                </a:lnTo>
                <a:lnTo>
                  <a:pt x="168" y="11"/>
                </a:lnTo>
                <a:lnTo>
                  <a:pt x="190" y="0"/>
                </a:lnTo>
                <a:lnTo>
                  <a:pt x="202" y="11"/>
                </a:lnTo>
                <a:close/>
              </a:path>
            </a:pathLst>
          </a:custGeom>
          <a:solidFill>
            <a:srgbClr val="00DD00"/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0448" name="Group 83"/>
          <p:cNvGrpSpPr>
            <a:grpSpLocks/>
          </p:cNvGrpSpPr>
          <p:nvPr/>
        </p:nvGrpSpPr>
        <p:grpSpPr bwMode="auto">
          <a:xfrm>
            <a:off x="2335213" y="3911600"/>
            <a:ext cx="214312" cy="125413"/>
            <a:chOff x="1471" y="2464"/>
            <a:chExt cx="135" cy="79"/>
          </a:xfrm>
        </p:grpSpPr>
        <p:sp>
          <p:nvSpPr>
            <p:cNvPr id="60480" name="Line 84"/>
            <p:cNvSpPr>
              <a:spLocks noChangeShapeType="1"/>
            </p:cNvSpPr>
            <p:nvPr/>
          </p:nvSpPr>
          <p:spPr bwMode="auto">
            <a:xfrm flipH="1" flipV="1">
              <a:off x="1539" y="2498"/>
              <a:ext cx="67" cy="3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81" name="Freeform 85"/>
            <p:cNvSpPr>
              <a:spLocks/>
            </p:cNvSpPr>
            <p:nvPr/>
          </p:nvSpPr>
          <p:spPr bwMode="auto">
            <a:xfrm>
              <a:off x="1471" y="2464"/>
              <a:ext cx="101" cy="79"/>
            </a:xfrm>
            <a:custGeom>
              <a:avLst/>
              <a:gdLst>
                <a:gd name="T0" fmla="*/ 68 w 101"/>
                <a:gd name="T1" fmla="*/ 34 h 79"/>
                <a:gd name="T2" fmla="*/ 101 w 101"/>
                <a:gd name="T3" fmla="*/ 11 h 79"/>
                <a:gd name="T4" fmla="*/ 0 w 101"/>
                <a:gd name="T5" fmla="*/ 0 h 79"/>
                <a:gd name="T6" fmla="*/ 68 w 101"/>
                <a:gd name="T7" fmla="*/ 79 h 79"/>
                <a:gd name="T8" fmla="*/ 68 w 101"/>
                <a:gd name="T9" fmla="*/ 34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79"/>
                <a:gd name="T17" fmla="*/ 101 w 101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79">
                  <a:moveTo>
                    <a:pt x="68" y="34"/>
                  </a:moveTo>
                  <a:lnTo>
                    <a:pt x="101" y="11"/>
                  </a:lnTo>
                  <a:lnTo>
                    <a:pt x="0" y="0"/>
                  </a:lnTo>
                  <a:lnTo>
                    <a:pt x="68" y="79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449" name="Group 86"/>
          <p:cNvGrpSpPr>
            <a:grpSpLocks/>
          </p:cNvGrpSpPr>
          <p:nvPr/>
        </p:nvGrpSpPr>
        <p:grpSpPr bwMode="auto">
          <a:xfrm>
            <a:off x="2638425" y="4375150"/>
            <a:ext cx="125413" cy="158750"/>
            <a:chOff x="1662" y="2756"/>
            <a:chExt cx="79" cy="100"/>
          </a:xfrm>
        </p:grpSpPr>
        <p:sp>
          <p:nvSpPr>
            <p:cNvPr id="60478" name="Line 87"/>
            <p:cNvSpPr>
              <a:spLocks noChangeShapeType="1"/>
            </p:cNvSpPr>
            <p:nvPr/>
          </p:nvSpPr>
          <p:spPr bwMode="auto">
            <a:xfrm>
              <a:off x="1696" y="2756"/>
              <a:ext cx="11" cy="3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79" name="Freeform 88"/>
            <p:cNvSpPr>
              <a:spLocks/>
            </p:cNvSpPr>
            <p:nvPr/>
          </p:nvSpPr>
          <p:spPr bwMode="auto">
            <a:xfrm>
              <a:off x="1662" y="2756"/>
              <a:ext cx="79" cy="100"/>
            </a:xfrm>
            <a:custGeom>
              <a:avLst/>
              <a:gdLst>
                <a:gd name="T0" fmla="*/ 45 w 79"/>
                <a:gd name="T1" fmla="*/ 33 h 100"/>
                <a:gd name="T2" fmla="*/ 0 w 79"/>
                <a:gd name="T3" fmla="*/ 22 h 100"/>
                <a:gd name="T4" fmla="*/ 79 w 79"/>
                <a:gd name="T5" fmla="*/ 100 h 100"/>
                <a:gd name="T6" fmla="*/ 79 w 79"/>
                <a:gd name="T7" fmla="*/ 0 h 100"/>
                <a:gd name="T8" fmla="*/ 45 w 79"/>
                <a:gd name="T9" fmla="*/ 33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00"/>
                <a:gd name="T17" fmla="*/ 79 w 79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00">
                  <a:moveTo>
                    <a:pt x="45" y="33"/>
                  </a:moveTo>
                  <a:lnTo>
                    <a:pt x="0" y="22"/>
                  </a:lnTo>
                  <a:lnTo>
                    <a:pt x="79" y="100"/>
                  </a:lnTo>
                  <a:lnTo>
                    <a:pt x="79" y="0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50" name="Freeform 89"/>
          <p:cNvSpPr>
            <a:spLocks/>
          </p:cNvSpPr>
          <p:nvPr/>
        </p:nvSpPr>
        <p:spPr bwMode="auto">
          <a:xfrm>
            <a:off x="2959100" y="3894138"/>
            <a:ext cx="338138" cy="444500"/>
          </a:xfrm>
          <a:custGeom>
            <a:avLst/>
            <a:gdLst>
              <a:gd name="T0" fmla="*/ 2147483647 w 213"/>
              <a:gd name="T1" fmla="*/ 2147483647 h 280"/>
              <a:gd name="T2" fmla="*/ 2147483647 w 213"/>
              <a:gd name="T3" fmla="*/ 2147483647 h 280"/>
              <a:gd name="T4" fmla="*/ 2147483647 w 213"/>
              <a:gd name="T5" fmla="*/ 2147483647 h 280"/>
              <a:gd name="T6" fmla="*/ 2147483647 w 213"/>
              <a:gd name="T7" fmla="*/ 2147483647 h 280"/>
              <a:gd name="T8" fmla="*/ 2147483647 w 213"/>
              <a:gd name="T9" fmla="*/ 2147483647 h 280"/>
              <a:gd name="T10" fmla="*/ 2147483647 w 213"/>
              <a:gd name="T11" fmla="*/ 2147483647 h 280"/>
              <a:gd name="T12" fmla="*/ 2147483647 w 213"/>
              <a:gd name="T13" fmla="*/ 2147483647 h 280"/>
              <a:gd name="T14" fmla="*/ 2147483647 w 213"/>
              <a:gd name="T15" fmla="*/ 2147483647 h 280"/>
              <a:gd name="T16" fmla="*/ 2147483647 w 213"/>
              <a:gd name="T17" fmla="*/ 2147483647 h 280"/>
              <a:gd name="T18" fmla="*/ 2147483647 w 213"/>
              <a:gd name="T19" fmla="*/ 2147483647 h 280"/>
              <a:gd name="T20" fmla="*/ 2147483647 w 213"/>
              <a:gd name="T21" fmla="*/ 2147483647 h 280"/>
              <a:gd name="T22" fmla="*/ 2147483647 w 213"/>
              <a:gd name="T23" fmla="*/ 2147483647 h 280"/>
              <a:gd name="T24" fmla="*/ 2147483647 w 213"/>
              <a:gd name="T25" fmla="*/ 2147483647 h 280"/>
              <a:gd name="T26" fmla="*/ 0 w 213"/>
              <a:gd name="T27" fmla="*/ 2147483647 h 280"/>
              <a:gd name="T28" fmla="*/ 0 w 213"/>
              <a:gd name="T29" fmla="*/ 2147483647 h 280"/>
              <a:gd name="T30" fmla="*/ 2147483647 w 213"/>
              <a:gd name="T31" fmla="*/ 2147483647 h 280"/>
              <a:gd name="T32" fmla="*/ 2147483647 w 213"/>
              <a:gd name="T33" fmla="*/ 2147483647 h 280"/>
              <a:gd name="T34" fmla="*/ 2147483647 w 213"/>
              <a:gd name="T35" fmla="*/ 2147483647 h 280"/>
              <a:gd name="T36" fmla="*/ 2147483647 w 213"/>
              <a:gd name="T37" fmla="*/ 2147483647 h 280"/>
              <a:gd name="T38" fmla="*/ 2147483647 w 213"/>
              <a:gd name="T39" fmla="*/ 2147483647 h 280"/>
              <a:gd name="T40" fmla="*/ 2147483647 w 213"/>
              <a:gd name="T41" fmla="*/ 2147483647 h 280"/>
              <a:gd name="T42" fmla="*/ 2147483647 w 213"/>
              <a:gd name="T43" fmla="*/ 2147483647 h 280"/>
              <a:gd name="T44" fmla="*/ 2147483647 w 213"/>
              <a:gd name="T45" fmla="*/ 2147483647 h 280"/>
              <a:gd name="T46" fmla="*/ 2147483647 w 213"/>
              <a:gd name="T47" fmla="*/ 0 h 280"/>
              <a:gd name="T48" fmla="*/ 2147483647 w 213"/>
              <a:gd name="T49" fmla="*/ 2147483647 h 28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3"/>
              <a:gd name="T76" fmla="*/ 0 h 280"/>
              <a:gd name="T77" fmla="*/ 213 w 213"/>
              <a:gd name="T78" fmla="*/ 280 h 28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3" h="280">
                <a:moveTo>
                  <a:pt x="202" y="11"/>
                </a:moveTo>
                <a:lnTo>
                  <a:pt x="213" y="22"/>
                </a:lnTo>
                <a:lnTo>
                  <a:pt x="213" y="45"/>
                </a:lnTo>
                <a:lnTo>
                  <a:pt x="213" y="78"/>
                </a:lnTo>
                <a:lnTo>
                  <a:pt x="202" y="112"/>
                </a:lnTo>
                <a:lnTo>
                  <a:pt x="179" y="146"/>
                </a:lnTo>
                <a:lnTo>
                  <a:pt x="157" y="179"/>
                </a:lnTo>
                <a:lnTo>
                  <a:pt x="134" y="213"/>
                </a:lnTo>
                <a:lnTo>
                  <a:pt x="101" y="246"/>
                </a:lnTo>
                <a:lnTo>
                  <a:pt x="78" y="258"/>
                </a:lnTo>
                <a:lnTo>
                  <a:pt x="56" y="269"/>
                </a:lnTo>
                <a:lnTo>
                  <a:pt x="33" y="280"/>
                </a:lnTo>
                <a:lnTo>
                  <a:pt x="11" y="269"/>
                </a:lnTo>
                <a:lnTo>
                  <a:pt x="0" y="258"/>
                </a:lnTo>
                <a:lnTo>
                  <a:pt x="0" y="235"/>
                </a:lnTo>
                <a:lnTo>
                  <a:pt x="11" y="202"/>
                </a:lnTo>
                <a:lnTo>
                  <a:pt x="11" y="179"/>
                </a:lnTo>
                <a:lnTo>
                  <a:pt x="33" y="146"/>
                </a:lnTo>
                <a:lnTo>
                  <a:pt x="56" y="101"/>
                </a:lnTo>
                <a:lnTo>
                  <a:pt x="78" y="67"/>
                </a:lnTo>
                <a:lnTo>
                  <a:pt x="112" y="45"/>
                </a:lnTo>
                <a:lnTo>
                  <a:pt x="134" y="22"/>
                </a:lnTo>
                <a:lnTo>
                  <a:pt x="168" y="11"/>
                </a:lnTo>
                <a:lnTo>
                  <a:pt x="190" y="0"/>
                </a:lnTo>
                <a:lnTo>
                  <a:pt x="202" y="11"/>
                </a:lnTo>
                <a:close/>
              </a:path>
            </a:pathLst>
          </a:custGeom>
          <a:solidFill>
            <a:srgbClr val="00DD00"/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0451" name="Group 90"/>
          <p:cNvGrpSpPr>
            <a:grpSpLocks/>
          </p:cNvGrpSpPr>
          <p:nvPr/>
        </p:nvGrpSpPr>
        <p:grpSpPr bwMode="auto">
          <a:xfrm>
            <a:off x="2852738" y="3894138"/>
            <a:ext cx="212725" cy="123825"/>
            <a:chOff x="1797" y="2453"/>
            <a:chExt cx="134" cy="78"/>
          </a:xfrm>
        </p:grpSpPr>
        <p:sp>
          <p:nvSpPr>
            <p:cNvPr id="60476" name="Line 91"/>
            <p:cNvSpPr>
              <a:spLocks noChangeShapeType="1"/>
            </p:cNvSpPr>
            <p:nvPr/>
          </p:nvSpPr>
          <p:spPr bwMode="auto">
            <a:xfrm flipH="1" flipV="1">
              <a:off x="1864" y="2486"/>
              <a:ext cx="67" cy="3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77" name="Freeform 92"/>
            <p:cNvSpPr>
              <a:spLocks/>
            </p:cNvSpPr>
            <p:nvPr/>
          </p:nvSpPr>
          <p:spPr bwMode="auto">
            <a:xfrm>
              <a:off x="1797" y="2453"/>
              <a:ext cx="100" cy="78"/>
            </a:xfrm>
            <a:custGeom>
              <a:avLst/>
              <a:gdLst>
                <a:gd name="T0" fmla="*/ 67 w 100"/>
                <a:gd name="T1" fmla="*/ 33 h 78"/>
                <a:gd name="T2" fmla="*/ 100 w 100"/>
                <a:gd name="T3" fmla="*/ 11 h 78"/>
                <a:gd name="T4" fmla="*/ 0 w 100"/>
                <a:gd name="T5" fmla="*/ 0 h 78"/>
                <a:gd name="T6" fmla="*/ 67 w 100"/>
                <a:gd name="T7" fmla="*/ 78 h 78"/>
                <a:gd name="T8" fmla="*/ 67 w 100"/>
                <a:gd name="T9" fmla="*/ 33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"/>
                <a:gd name="T16" fmla="*/ 0 h 78"/>
                <a:gd name="T17" fmla="*/ 100 w 100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" h="78">
                  <a:moveTo>
                    <a:pt x="67" y="33"/>
                  </a:moveTo>
                  <a:lnTo>
                    <a:pt x="100" y="11"/>
                  </a:lnTo>
                  <a:lnTo>
                    <a:pt x="0" y="0"/>
                  </a:lnTo>
                  <a:lnTo>
                    <a:pt x="67" y="78"/>
                  </a:lnTo>
                  <a:lnTo>
                    <a:pt x="67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452" name="Group 93"/>
          <p:cNvGrpSpPr>
            <a:grpSpLocks/>
          </p:cNvGrpSpPr>
          <p:nvPr/>
        </p:nvGrpSpPr>
        <p:grpSpPr bwMode="auto">
          <a:xfrm>
            <a:off x="3154363" y="4356100"/>
            <a:ext cx="125412" cy="160338"/>
            <a:chOff x="1987" y="2744"/>
            <a:chExt cx="79" cy="101"/>
          </a:xfrm>
        </p:grpSpPr>
        <p:sp>
          <p:nvSpPr>
            <p:cNvPr id="60474" name="Line 94"/>
            <p:cNvSpPr>
              <a:spLocks noChangeShapeType="1"/>
            </p:cNvSpPr>
            <p:nvPr/>
          </p:nvSpPr>
          <p:spPr bwMode="auto">
            <a:xfrm>
              <a:off x="2021" y="2744"/>
              <a:ext cx="11" cy="3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75" name="Freeform 95"/>
            <p:cNvSpPr>
              <a:spLocks/>
            </p:cNvSpPr>
            <p:nvPr/>
          </p:nvSpPr>
          <p:spPr bwMode="auto">
            <a:xfrm>
              <a:off x="1987" y="2744"/>
              <a:ext cx="79" cy="101"/>
            </a:xfrm>
            <a:custGeom>
              <a:avLst/>
              <a:gdLst>
                <a:gd name="T0" fmla="*/ 45 w 79"/>
                <a:gd name="T1" fmla="*/ 34 h 101"/>
                <a:gd name="T2" fmla="*/ 0 w 79"/>
                <a:gd name="T3" fmla="*/ 23 h 101"/>
                <a:gd name="T4" fmla="*/ 79 w 79"/>
                <a:gd name="T5" fmla="*/ 101 h 101"/>
                <a:gd name="T6" fmla="*/ 79 w 79"/>
                <a:gd name="T7" fmla="*/ 0 h 101"/>
                <a:gd name="T8" fmla="*/ 45 w 79"/>
                <a:gd name="T9" fmla="*/ 34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01"/>
                <a:gd name="T17" fmla="*/ 79 w 79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01">
                  <a:moveTo>
                    <a:pt x="45" y="34"/>
                  </a:moveTo>
                  <a:lnTo>
                    <a:pt x="0" y="23"/>
                  </a:lnTo>
                  <a:lnTo>
                    <a:pt x="79" y="101"/>
                  </a:lnTo>
                  <a:lnTo>
                    <a:pt x="79" y="0"/>
                  </a:lnTo>
                  <a:lnTo>
                    <a:pt x="45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53" name="Freeform 96"/>
          <p:cNvSpPr>
            <a:spLocks/>
          </p:cNvSpPr>
          <p:nvPr/>
        </p:nvSpPr>
        <p:spPr bwMode="auto">
          <a:xfrm>
            <a:off x="3440113" y="3894138"/>
            <a:ext cx="338137" cy="444500"/>
          </a:xfrm>
          <a:custGeom>
            <a:avLst/>
            <a:gdLst>
              <a:gd name="T0" fmla="*/ 2147483647 w 213"/>
              <a:gd name="T1" fmla="*/ 2147483647 h 280"/>
              <a:gd name="T2" fmla="*/ 2147483647 w 213"/>
              <a:gd name="T3" fmla="*/ 2147483647 h 280"/>
              <a:gd name="T4" fmla="*/ 2147483647 w 213"/>
              <a:gd name="T5" fmla="*/ 2147483647 h 280"/>
              <a:gd name="T6" fmla="*/ 2147483647 w 213"/>
              <a:gd name="T7" fmla="*/ 2147483647 h 280"/>
              <a:gd name="T8" fmla="*/ 2147483647 w 213"/>
              <a:gd name="T9" fmla="*/ 2147483647 h 280"/>
              <a:gd name="T10" fmla="*/ 2147483647 w 213"/>
              <a:gd name="T11" fmla="*/ 2147483647 h 280"/>
              <a:gd name="T12" fmla="*/ 2147483647 w 213"/>
              <a:gd name="T13" fmla="*/ 2147483647 h 280"/>
              <a:gd name="T14" fmla="*/ 2147483647 w 213"/>
              <a:gd name="T15" fmla="*/ 2147483647 h 280"/>
              <a:gd name="T16" fmla="*/ 2147483647 w 213"/>
              <a:gd name="T17" fmla="*/ 2147483647 h 280"/>
              <a:gd name="T18" fmla="*/ 2147483647 w 213"/>
              <a:gd name="T19" fmla="*/ 2147483647 h 280"/>
              <a:gd name="T20" fmla="*/ 2147483647 w 213"/>
              <a:gd name="T21" fmla="*/ 2147483647 h 280"/>
              <a:gd name="T22" fmla="*/ 2147483647 w 213"/>
              <a:gd name="T23" fmla="*/ 2147483647 h 280"/>
              <a:gd name="T24" fmla="*/ 2147483647 w 213"/>
              <a:gd name="T25" fmla="*/ 2147483647 h 280"/>
              <a:gd name="T26" fmla="*/ 0 w 213"/>
              <a:gd name="T27" fmla="*/ 2147483647 h 280"/>
              <a:gd name="T28" fmla="*/ 0 w 213"/>
              <a:gd name="T29" fmla="*/ 2147483647 h 280"/>
              <a:gd name="T30" fmla="*/ 2147483647 w 213"/>
              <a:gd name="T31" fmla="*/ 2147483647 h 280"/>
              <a:gd name="T32" fmla="*/ 2147483647 w 213"/>
              <a:gd name="T33" fmla="*/ 2147483647 h 280"/>
              <a:gd name="T34" fmla="*/ 2147483647 w 213"/>
              <a:gd name="T35" fmla="*/ 2147483647 h 280"/>
              <a:gd name="T36" fmla="*/ 2147483647 w 213"/>
              <a:gd name="T37" fmla="*/ 2147483647 h 280"/>
              <a:gd name="T38" fmla="*/ 2147483647 w 213"/>
              <a:gd name="T39" fmla="*/ 2147483647 h 280"/>
              <a:gd name="T40" fmla="*/ 2147483647 w 213"/>
              <a:gd name="T41" fmla="*/ 2147483647 h 280"/>
              <a:gd name="T42" fmla="*/ 2147483647 w 213"/>
              <a:gd name="T43" fmla="*/ 2147483647 h 280"/>
              <a:gd name="T44" fmla="*/ 2147483647 w 213"/>
              <a:gd name="T45" fmla="*/ 2147483647 h 280"/>
              <a:gd name="T46" fmla="*/ 2147483647 w 213"/>
              <a:gd name="T47" fmla="*/ 0 h 280"/>
              <a:gd name="T48" fmla="*/ 2147483647 w 213"/>
              <a:gd name="T49" fmla="*/ 2147483647 h 28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3"/>
              <a:gd name="T76" fmla="*/ 0 h 280"/>
              <a:gd name="T77" fmla="*/ 213 w 213"/>
              <a:gd name="T78" fmla="*/ 280 h 28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3" h="280">
                <a:moveTo>
                  <a:pt x="201" y="11"/>
                </a:moveTo>
                <a:lnTo>
                  <a:pt x="213" y="22"/>
                </a:lnTo>
                <a:lnTo>
                  <a:pt x="213" y="45"/>
                </a:lnTo>
                <a:lnTo>
                  <a:pt x="213" y="78"/>
                </a:lnTo>
                <a:lnTo>
                  <a:pt x="201" y="112"/>
                </a:lnTo>
                <a:lnTo>
                  <a:pt x="179" y="146"/>
                </a:lnTo>
                <a:lnTo>
                  <a:pt x="156" y="179"/>
                </a:lnTo>
                <a:lnTo>
                  <a:pt x="134" y="213"/>
                </a:lnTo>
                <a:lnTo>
                  <a:pt x="100" y="246"/>
                </a:lnTo>
                <a:lnTo>
                  <a:pt x="78" y="258"/>
                </a:lnTo>
                <a:lnTo>
                  <a:pt x="56" y="269"/>
                </a:lnTo>
                <a:lnTo>
                  <a:pt x="33" y="280"/>
                </a:lnTo>
                <a:lnTo>
                  <a:pt x="11" y="269"/>
                </a:lnTo>
                <a:lnTo>
                  <a:pt x="0" y="258"/>
                </a:lnTo>
                <a:lnTo>
                  <a:pt x="0" y="235"/>
                </a:lnTo>
                <a:lnTo>
                  <a:pt x="11" y="202"/>
                </a:lnTo>
                <a:lnTo>
                  <a:pt x="11" y="179"/>
                </a:lnTo>
                <a:lnTo>
                  <a:pt x="33" y="146"/>
                </a:lnTo>
                <a:lnTo>
                  <a:pt x="56" y="101"/>
                </a:lnTo>
                <a:lnTo>
                  <a:pt x="78" y="67"/>
                </a:lnTo>
                <a:lnTo>
                  <a:pt x="112" y="45"/>
                </a:lnTo>
                <a:lnTo>
                  <a:pt x="134" y="22"/>
                </a:lnTo>
                <a:lnTo>
                  <a:pt x="168" y="11"/>
                </a:lnTo>
                <a:lnTo>
                  <a:pt x="190" y="0"/>
                </a:lnTo>
                <a:lnTo>
                  <a:pt x="201" y="11"/>
                </a:lnTo>
                <a:close/>
              </a:path>
            </a:pathLst>
          </a:custGeom>
          <a:solidFill>
            <a:srgbClr val="00DD00"/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0454" name="Group 97"/>
          <p:cNvGrpSpPr>
            <a:grpSpLocks/>
          </p:cNvGrpSpPr>
          <p:nvPr/>
        </p:nvGrpSpPr>
        <p:grpSpPr bwMode="auto">
          <a:xfrm>
            <a:off x="3332163" y="3894138"/>
            <a:ext cx="214312" cy="123825"/>
            <a:chOff x="2099" y="2453"/>
            <a:chExt cx="135" cy="78"/>
          </a:xfrm>
        </p:grpSpPr>
        <p:sp>
          <p:nvSpPr>
            <p:cNvPr id="60472" name="Line 98"/>
            <p:cNvSpPr>
              <a:spLocks noChangeShapeType="1"/>
            </p:cNvSpPr>
            <p:nvPr/>
          </p:nvSpPr>
          <p:spPr bwMode="auto">
            <a:xfrm flipH="1" flipV="1">
              <a:off x="2167" y="2486"/>
              <a:ext cx="67" cy="3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73" name="Freeform 99"/>
            <p:cNvSpPr>
              <a:spLocks/>
            </p:cNvSpPr>
            <p:nvPr/>
          </p:nvSpPr>
          <p:spPr bwMode="auto">
            <a:xfrm>
              <a:off x="2099" y="2453"/>
              <a:ext cx="101" cy="78"/>
            </a:xfrm>
            <a:custGeom>
              <a:avLst/>
              <a:gdLst>
                <a:gd name="T0" fmla="*/ 68 w 101"/>
                <a:gd name="T1" fmla="*/ 33 h 78"/>
                <a:gd name="T2" fmla="*/ 101 w 101"/>
                <a:gd name="T3" fmla="*/ 11 h 78"/>
                <a:gd name="T4" fmla="*/ 0 w 101"/>
                <a:gd name="T5" fmla="*/ 0 h 78"/>
                <a:gd name="T6" fmla="*/ 68 w 101"/>
                <a:gd name="T7" fmla="*/ 78 h 78"/>
                <a:gd name="T8" fmla="*/ 68 w 101"/>
                <a:gd name="T9" fmla="*/ 33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78"/>
                <a:gd name="T17" fmla="*/ 101 w 10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78">
                  <a:moveTo>
                    <a:pt x="68" y="33"/>
                  </a:moveTo>
                  <a:lnTo>
                    <a:pt x="101" y="11"/>
                  </a:lnTo>
                  <a:lnTo>
                    <a:pt x="0" y="0"/>
                  </a:lnTo>
                  <a:lnTo>
                    <a:pt x="68" y="78"/>
                  </a:lnTo>
                  <a:lnTo>
                    <a:pt x="68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455" name="Group 100"/>
          <p:cNvGrpSpPr>
            <a:grpSpLocks/>
          </p:cNvGrpSpPr>
          <p:nvPr/>
        </p:nvGrpSpPr>
        <p:grpSpPr bwMode="auto">
          <a:xfrm>
            <a:off x="3635375" y="4356100"/>
            <a:ext cx="123825" cy="160338"/>
            <a:chOff x="2290" y="2744"/>
            <a:chExt cx="78" cy="101"/>
          </a:xfrm>
        </p:grpSpPr>
        <p:sp>
          <p:nvSpPr>
            <p:cNvPr id="60470" name="Line 101"/>
            <p:cNvSpPr>
              <a:spLocks noChangeShapeType="1"/>
            </p:cNvSpPr>
            <p:nvPr/>
          </p:nvSpPr>
          <p:spPr bwMode="auto">
            <a:xfrm>
              <a:off x="2323" y="2744"/>
              <a:ext cx="12" cy="3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71" name="Freeform 102"/>
            <p:cNvSpPr>
              <a:spLocks/>
            </p:cNvSpPr>
            <p:nvPr/>
          </p:nvSpPr>
          <p:spPr bwMode="auto">
            <a:xfrm>
              <a:off x="2290" y="2744"/>
              <a:ext cx="78" cy="101"/>
            </a:xfrm>
            <a:custGeom>
              <a:avLst/>
              <a:gdLst>
                <a:gd name="T0" fmla="*/ 45 w 78"/>
                <a:gd name="T1" fmla="*/ 34 h 101"/>
                <a:gd name="T2" fmla="*/ 0 w 78"/>
                <a:gd name="T3" fmla="*/ 23 h 101"/>
                <a:gd name="T4" fmla="*/ 78 w 78"/>
                <a:gd name="T5" fmla="*/ 101 h 101"/>
                <a:gd name="T6" fmla="*/ 78 w 78"/>
                <a:gd name="T7" fmla="*/ 0 h 101"/>
                <a:gd name="T8" fmla="*/ 45 w 78"/>
                <a:gd name="T9" fmla="*/ 34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101"/>
                <a:gd name="T17" fmla="*/ 78 w 78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101">
                  <a:moveTo>
                    <a:pt x="45" y="34"/>
                  </a:moveTo>
                  <a:lnTo>
                    <a:pt x="0" y="23"/>
                  </a:lnTo>
                  <a:lnTo>
                    <a:pt x="78" y="101"/>
                  </a:lnTo>
                  <a:lnTo>
                    <a:pt x="78" y="0"/>
                  </a:lnTo>
                  <a:lnTo>
                    <a:pt x="45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56" name="Freeform 103"/>
          <p:cNvSpPr>
            <a:spLocks/>
          </p:cNvSpPr>
          <p:nvPr/>
        </p:nvSpPr>
        <p:spPr bwMode="auto">
          <a:xfrm>
            <a:off x="3973513" y="3876675"/>
            <a:ext cx="338137" cy="444500"/>
          </a:xfrm>
          <a:custGeom>
            <a:avLst/>
            <a:gdLst>
              <a:gd name="T0" fmla="*/ 2147483647 w 213"/>
              <a:gd name="T1" fmla="*/ 2147483647 h 280"/>
              <a:gd name="T2" fmla="*/ 2147483647 w 213"/>
              <a:gd name="T3" fmla="*/ 2147483647 h 280"/>
              <a:gd name="T4" fmla="*/ 2147483647 w 213"/>
              <a:gd name="T5" fmla="*/ 2147483647 h 280"/>
              <a:gd name="T6" fmla="*/ 2147483647 w 213"/>
              <a:gd name="T7" fmla="*/ 2147483647 h 280"/>
              <a:gd name="T8" fmla="*/ 2147483647 w 213"/>
              <a:gd name="T9" fmla="*/ 2147483647 h 280"/>
              <a:gd name="T10" fmla="*/ 2147483647 w 213"/>
              <a:gd name="T11" fmla="*/ 2147483647 h 280"/>
              <a:gd name="T12" fmla="*/ 2147483647 w 213"/>
              <a:gd name="T13" fmla="*/ 2147483647 h 280"/>
              <a:gd name="T14" fmla="*/ 2147483647 w 213"/>
              <a:gd name="T15" fmla="*/ 2147483647 h 280"/>
              <a:gd name="T16" fmla="*/ 2147483647 w 213"/>
              <a:gd name="T17" fmla="*/ 2147483647 h 280"/>
              <a:gd name="T18" fmla="*/ 2147483647 w 213"/>
              <a:gd name="T19" fmla="*/ 2147483647 h 280"/>
              <a:gd name="T20" fmla="*/ 2147483647 w 213"/>
              <a:gd name="T21" fmla="*/ 2147483647 h 280"/>
              <a:gd name="T22" fmla="*/ 2147483647 w 213"/>
              <a:gd name="T23" fmla="*/ 2147483647 h 280"/>
              <a:gd name="T24" fmla="*/ 2147483647 w 213"/>
              <a:gd name="T25" fmla="*/ 2147483647 h 280"/>
              <a:gd name="T26" fmla="*/ 0 w 213"/>
              <a:gd name="T27" fmla="*/ 2147483647 h 280"/>
              <a:gd name="T28" fmla="*/ 0 w 213"/>
              <a:gd name="T29" fmla="*/ 2147483647 h 280"/>
              <a:gd name="T30" fmla="*/ 2147483647 w 213"/>
              <a:gd name="T31" fmla="*/ 2147483647 h 280"/>
              <a:gd name="T32" fmla="*/ 2147483647 w 213"/>
              <a:gd name="T33" fmla="*/ 2147483647 h 280"/>
              <a:gd name="T34" fmla="*/ 2147483647 w 213"/>
              <a:gd name="T35" fmla="*/ 2147483647 h 280"/>
              <a:gd name="T36" fmla="*/ 2147483647 w 213"/>
              <a:gd name="T37" fmla="*/ 2147483647 h 280"/>
              <a:gd name="T38" fmla="*/ 2147483647 w 213"/>
              <a:gd name="T39" fmla="*/ 2147483647 h 280"/>
              <a:gd name="T40" fmla="*/ 2147483647 w 213"/>
              <a:gd name="T41" fmla="*/ 2147483647 h 280"/>
              <a:gd name="T42" fmla="*/ 2147483647 w 213"/>
              <a:gd name="T43" fmla="*/ 2147483647 h 280"/>
              <a:gd name="T44" fmla="*/ 2147483647 w 213"/>
              <a:gd name="T45" fmla="*/ 2147483647 h 280"/>
              <a:gd name="T46" fmla="*/ 2147483647 w 213"/>
              <a:gd name="T47" fmla="*/ 0 h 280"/>
              <a:gd name="T48" fmla="*/ 2147483647 w 213"/>
              <a:gd name="T49" fmla="*/ 2147483647 h 28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3"/>
              <a:gd name="T76" fmla="*/ 0 h 280"/>
              <a:gd name="T77" fmla="*/ 213 w 213"/>
              <a:gd name="T78" fmla="*/ 280 h 28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3" h="280">
                <a:moveTo>
                  <a:pt x="202" y="11"/>
                </a:moveTo>
                <a:lnTo>
                  <a:pt x="213" y="22"/>
                </a:lnTo>
                <a:lnTo>
                  <a:pt x="213" y="44"/>
                </a:lnTo>
                <a:lnTo>
                  <a:pt x="213" y="78"/>
                </a:lnTo>
                <a:lnTo>
                  <a:pt x="202" y="112"/>
                </a:lnTo>
                <a:lnTo>
                  <a:pt x="179" y="145"/>
                </a:lnTo>
                <a:lnTo>
                  <a:pt x="157" y="179"/>
                </a:lnTo>
                <a:lnTo>
                  <a:pt x="134" y="213"/>
                </a:lnTo>
                <a:lnTo>
                  <a:pt x="101" y="246"/>
                </a:lnTo>
                <a:lnTo>
                  <a:pt x="78" y="257"/>
                </a:lnTo>
                <a:lnTo>
                  <a:pt x="56" y="269"/>
                </a:lnTo>
                <a:lnTo>
                  <a:pt x="33" y="280"/>
                </a:lnTo>
                <a:lnTo>
                  <a:pt x="11" y="269"/>
                </a:lnTo>
                <a:lnTo>
                  <a:pt x="0" y="257"/>
                </a:lnTo>
                <a:lnTo>
                  <a:pt x="0" y="235"/>
                </a:lnTo>
                <a:lnTo>
                  <a:pt x="11" y="201"/>
                </a:lnTo>
                <a:lnTo>
                  <a:pt x="11" y="179"/>
                </a:lnTo>
                <a:lnTo>
                  <a:pt x="33" y="145"/>
                </a:lnTo>
                <a:lnTo>
                  <a:pt x="56" y="101"/>
                </a:lnTo>
                <a:lnTo>
                  <a:pt x="78" y="67"/>
                </a:lnTo>
                <a:lnTo>
                  <a:pt x="112" y="44"/>
                </a:lnTo>
                <a:lnTo>
                  <a:pt x="134" y="22"/>
                </a:lnTo>
                <a:lnTo>
                  <a:pt x="168" y="11"/>
                </a:lnTo>
                <a:lnTo>
                  <a:pt x="190" y="0"/>
                </a:lnTo>
                <a:lnTo>
                  <a:pt x="202" y="11"/>
                </a:lnTo>
                <a:close/>
              </a:path>
            </a:pathLst>
          </a:custGeom>
          <a:solidFill>
            <a:srgbClr val="00DD00"/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0457" name="Group 104"/>
          <p:cNvGrpSpPr>
            <a:grpSpLocks/>
          </p:cNvGrpSpPr>
          <p:nvPr/>
        </p:nvGrpSpPr>
        <p:grpSpPr bwMode="auto">
          <a:xfrm>
            <a:off x="3867150" y="3876675"/>
            <a:ext cx="212725" cy="123825"/>
            <a:chOff x="2436" y="2442"/>
            <a:chExt cx="134" cy="78"/>
          </a:xfrm>
        </p:grpSpPr>
        <p:sp>
          <p:nvSpPr>
            <p:cNvPr id="60468" name="Line 105"/>
            <p:cNvSpPr>
              <a:spLocks noChangeShapeType="1"/>
            </p:cNvSpPr>
            <p:nvPr/>
          </p:nvSpPr>
          <p:spPr bwMode="auto">
            <a:xfrm flipH="1" flipV="1">
              <a:off x="2503" y="2475"/>
              <a:ext cx="67" cy="3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69" name="Freeform 106"/>
            <p:cNvSpPr>
              <a:spLocks/>
            </p:cNvSpPr>
            <p:nvPr/>
          </p:nvSpPr>
          <p:spPr bwMode="auto">
            <a:xfrm>
              <a:off x="2436" y="2442"/>
              <a:ext cx="100" cy="78"/>
            </a:xfrm>
            <a:custGeom>
              <a:avLst/>
              <a:gdLst>
                <a:gd name="T0" fmla="*/ 67 w 100"/>
                <a:gd name="T1" fmla="*/ 33 h 78"/>
                <a:gd name="T2" fmla="*/ 100 w 100"/>
                <a:gd name="T3" fmla="*/ 11 h 78"/>
                <a:gd name="T4" fmla="*/ 0 w 100"/>
                <a:gd name="T5" fmla="*/ 0 h 78"/>
                <a:gd name="T6" fmla="*/ 67 w 100"/>
                <a:gd name="T7" fmla="*/ 78 h 78"/>
                <a:gd name="T8" fmla="*/ 67 w 100"/>
                <a:gd name="T9" fmla="*/ 33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"/>
                <a:gd name="T16" fmla="*/ 0 h 78"/>
                <a:gd name="T17" fmla="*/ 100 w 100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" h="78">
                  <a:moveTo>
                    <a:pt x="67" y="33"/>
                  </a:moveTo>
                  <a:lnTo>
                    <a:pt x="100" y="11"/>
                  </a:lnTo>
                  <a:lnTo>
                    <a:pt x="0" y="0"/>
                  </a:lnTo>
                  <a:lnTo>
                    <a:pt x="67" y="78"/>
                  </a:lnTo>
                  <a:lnTo>
                    <a:pt x="67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458" name="Group 107"/>
          <p:cNvGrpSpPr>
            <a:grpSpLocks/>
          </p:cNvGrpSpPr>
          <p:nvPr/>
        </p:nvGrpSpPr>
        <p:grpSpPr bwMode="auto">
          <a:xfrm>
            <a:off x="4168775" y="4338638"/>
            <a:ext cx="125413" cy="160337"/>
            <a:chOff x="2626" y="2733"/>
            <a:chExt cx="79" cy="101"/>
          </a:xfrm>
        </p:grpSpPr>
        <p:sp>
          <p:nvSpPr>
            <p:cNvPr id="60466" name="Line 108"/>
            <p:cNvSpPr>
              <a:spLocks noChangeShapeType="1"/>
            </p:cNvSpPr>
            <p:nvPr/>
          </p:nvSpPr>
          <p:spPr bwMode="auto">
            <a:xfrm>
              <a:off x="2660" y="2733"/>
              <a:ext cx="11" cy="3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67" name="Freeform 109"/>
            <p:cNvSpPr>
              <a:spLocks/>
            </p:cNvSpPr>
            <p:nvPr/>
          </p:nvSpPr>
          <p:spPr bwMode="auto">
            <a:xfrm>
              <a:off x="2626" y="2733"/>
              <a:ext cx="79" cy="101"/>
            </a:xfrm>
            <a:custGeom>
              <a:avLst/>
              <a:gdLst>
                <a:gd name="T0" fmla="*/ 45 w 79"/>
                <a:gd name="T1" fmla="*/ 34 h 101"/>
                <a:gd name="T2" fmla="*/ 0 w 79"/>
                <a:gd name="T3" fmla="*/ 23 h 101"/>
                <a:gd name="T4" fmla="*/ 79 w 79"/>
                <a:gd name="T5" fmla="*/ 101 h 101"/>
                <a:gd name="T6" fmla="*/ 79 w 79"/>
                <a:gd name="T7" fmla="*/ 0 h 101"/>
                <a:gd name="T8" fmla="*/ 45 w 79"/>
                <a:gd name="T9" fmla="*/ 34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01"/>
                <a:gd name="T17" fmla="*/ 79 w 79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01">
                  <a:moveTo>
                    <a:pt x="45" y="34"/>
                  </a:moveTo>
                  <a:lnTo>
                    <a:pt x="0" y="23"/>
                  </a:lnTo>
                  <a:lnTo>
                    <a:pt x="79" y="101"/>
                  </a:lnTo>
                  <a:lnTo>
                    <a:pt x="79" y="0"/>
                  </a:lnTo>
                  <a:lnTo>
                    <a:pt x="45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59" name="Rectangle 110"/>
          <p:cNvSpPr>
            <a:spLocks noChangeArrowheads="1"/>
          </p:cNvSpPr>
          <p:nvPr/>
        </p:nvSpPr>
        <p:spPr bwMode="auto">
          <a:xfrm>
            <a:off x="6019800" y="2789238"/>
            <a:ext cx="7207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 b="0">
                <a:solidFill>
                  <a:srgbClr val="000000"/>
                </a:solidFill>
                <a:latin typeface="Geneva" charset="0"/>
              </a:rPr>
              <a:t>Ae3'</a:t>
            </a:r>
            <a:endParaRPr lang="en-GB" b="0">
              <a:latin typeface="Times New Roman" charset="0"/>
            </a:endParaRPr>
          </a:p>
        </p:txBody>
      </p:sp>
      <p:sp>
        <p:nvSpPr>
          <p:cNvPr id="60460" name="Rectangle 111"/>
          <p:cNvSpPr>
            <a:spLocks noChangeArrowheads="1"/>
          </p:cNvSpPr>
          <p:nvPr/>
        </p:nvSpPr>
        <p:spPr bwMode="auto">
          <a:xfrm>
            <a:off x="4632325" y="4711700"/>
            <a:ext cx="3000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 b="0">
                <a:solidFill>
                  <a:srgbClr val="000000"/>
                </a:solidFill>
                <a:latin typeface="Geneva" charset="0"/>
              </a:rPr>
              <a:t>T'</a:t>
            </a:r>
            <a:endParaRPr lang="en-GB" b="0">
              <a:latin typeface="Times New Roman" charset="0"/>
            </a:endParaRPr>
          </a:p>
        </p:txBody>
      </p:sp>
      <p:sp>
        <p:nvSpPr>
          <p:cNvPr id="60461" name="Rectangle 112"/>
          <p:cNvSpPr>
            <a:spLocks noChangeArrowheads="1"/>
          </p:cNvSpPr>
          <p:nvPr/>
        </p:nvSpPr>
        <p:spPr bwMode="auto">
          <a:xfrm>
            <a:off x="4773613" y="4837113"/>
            <a:ext cx="1920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 b="0">
                <a:solidFill>
                  <a:srgbClr val="000000"/>
                </a:solidFill>
                <a:latin typeface="Geneva" charset="0"/>
              </a:rPr>
              <a:t>o</a:t>
            </a:r>
            <a:endParaRPr lang="en-GB" b="0">
              <a:latin typeface="Times New Roman" charset="0"/>
            </a:endParaRPr>
          </a:p>
        </p:txBody>
      </p:sp>
      <p:sp>
        <p:nvSpPr>
          <p:cNvPr id="60462" name="Rectangle 113"/>
          <p:cNvSpPr>
            <a:spLocks noChangeArrowheads="1"/>
          </p:cNvSpPr>
          <p:nvPr/>
        </p:nvSpPr>
        <p:spPr bwMode="auto">
          <a:xfrm>
            <a:off x="2495550" y="5299075"/>
            <a:ext cx="1682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 b="0">
                <a:solidFill>
                  <a:srgbClr val="000000"/>
                </a:solidFill>
                <a:latin typeface="Geneva" charset="0"/>
              </a:rPr>
              <a:t>x</a:t>
            </a:r>
            <a:endParaRPr lang="en-GB" b="0">
              <a:latin typeface="Times New Roman" charset="0"/>
            </a:endParaRPr>
          </a:p>
        </p:txBody>
      </p:sp>
      <p:sp>
        <p:nvSpPr>
          <p:cNvPr id="60463" name="Line 114"/>
          <p:cNvSpPr>
            <a:spLocks noChangeShapeType="1"/>
          </p:cNvSpPr>
          <p:nvPr/>
        </p:nvSpPr>
        <p:spPr bwMode="auto">
          <a:xfrm>
            <a:off x="2514600" y="5389563"/>
            <a:ext cx="141288" cy="1587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64" name="Rectangle 115"/>
          <p:cNvSpPr>
            <a:spLocks noChangeArrowheads="1"/>
          </p:cNvSpPr>
          <p:nvPr/>
        </p:nvSpPr>
        <p:spPr bwMode="auto">
          <a:xfrm>
            <a:off x="2994025" y="5781675"/>
            <a:ext cx="40497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400" b="0">
                <a:solidFill>
                  <a:srgbClr val="000000"/>
                </a:solidFill>
                <a:latin typeface="Geneva" charset="0"/>
              </a:rPr>
              <a:t>Carbon in austenite</a:t>
            </a:r>
            <a:endParaRPr lang="en-GB" b="0">
              <a:latin typeface="Times New Roman" charset="0"/>
            </a:endParaRPr>
          </a:p>
        </p:txBody>
      </p:sp>
      <p:sp>
        <p:nvSpPr>
          <p:cNvPr id="60465" name="Rectangle 116"/>
          <p:cNvSpPr>
            <a:spLocks noChangeArrowheads="1"/>
          </p:cNvSpPr>
          <p:nvPr/>
        </p:nvSpPr>
        <p:spPr bwMode="auto">
          <a:xfrm rot="-5400000">
            <a:off x="-404019" y="2645569"/>
            <a:ext cx="26844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400" b="0">
                <a:solidFill>
                  <a:srgbClr val="000000"/>
                </a:solidFill>
                <a:latin typeface="Geneva" charset="0"/>
              </a:rPr>
              <a:t>Temperature</a:t>
            </a:r>
            <a:endParaRPr lang="en-GB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755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30" y="303350"/>
            <a:ext cx="4346448" cy="1709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4588" y="303350"/>
            <a:ext cx="4142232" cy="24079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5430" y="2985166"/>
            <a:ext cx="8514282" cy="3569219"/>
            <a:chOff x="255430" y="2985166"/>
            <a:chExt cx="8514282" cy="35692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430" y="2985166"/>
              <a:ext cx="5021628" cy="356921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654889" y="3170579"/>
              <a:ext cx="3114823" cy="3108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Martensitic transformation in pure iron</a:t>
              </a:r>
            </a:p>
            <a:p>
              <a:endParaRPr lang="en-US" sz="2800" dirty="0"/>
            </a:p>
            <a:p>
              <a:r>
                <a:rPr lang="en-US" sz="2800" dirty="0" err="1" smtClean="0"/>
                <a:t>Zerwech</a:t>
              </a:r>
              <a:r>
                <a:rPr lang="en-US" sz="2800" dirty="0" smtClean="0"/>
                <a:t> &amp; </a:t>
              </a:r>
              <a:r>
                <a:rPr lang="en-US" sz="2800" dirty="0" err="1" smtClean="0"/>
                <a:t>Wayman</a:t>
              </a:r>
              <a:endParaRPr lang="en-US" sz="2800" dirty="0" smtClean="0"/>
            </a:p>
            <a:p>
              <a:r>
                <a:rPr lang="en-US" sz="2800" dirty="0" err="1" smtClean="0"/>
                <a:t>Acta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Metallurgica</a:t>
              </a:r>
              <a:r>
                <a:rPr lang="en-US" sz="2800" dirty="0" smtClean="0"/>
                <a:t> 13 (1965) 99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28844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4098" y="331814"/>
            <a:ext cx="786147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NPLE curve on a phase diagram does NOT represent a locus where a reaction stops.</a:t>
            </a: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693241" y="2479159"/>
            <a:ext cx="40314" cy="33055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693240" y="5784705"/>
            <a:ext cx="62287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63532" y="6127353"/>
            <a:ext cx="13907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</a:t>
            </a:r>
            <a:r>
              <a:rPr lang="en-US" sz="3200" dirty="0" smtClean="0"/>
              <a:t>arbon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82149" y="3701720"/>
            <a:ext cx="23763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</a:t>
            </a:r>
            <a:r>
              <a:rPr lang="en-US" sz="3200" dirty="0" smtClean="0"/>
              <a:t>emperature </a:t>
            </a:r>
            <a:endParaRPr lang="en-US" sz="32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297969" y="2805922"/>
            <a:ext cx="403152" cy="26159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01121" y="2805922"/>
            <a:ext cx="947408" cy="261598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542365" y="2805922"/>
            <a:ext cx="947408" cy="26159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029" y="2118212"/>
            <a:ext cx="774726" cy="6877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489" y="2118212"/>
            <a:ext cx="1587400" cy="766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248" y="2086141"/>
            <a:ext cx="1243288" cy="82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88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Line 4"/>
          <p:cNvSpPr>
            <a:spLocks noChangeShapeType="1"/>
          </p:cNvSpPr>
          <p:nvPr/>
        </p:nvSpPr>
        <p:spPr bwMode="auto">
          <a:xfrm flipH="1" flipV="1">
            <a:off x="-3678238" y="-6429375"/>
            <a:ext cx="20638" cy="2063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" name="Line 5"/>
          <p:cNvSpPr>
            <a:spLocks noChangeShapeType="1"/>
          </p:cNvSpPr>
          <p:nvPr/>
        </p:nvSpPr>
        <p:spPr bwMode="auto">
          <a:xfrm flipH="1" flipV="1">
            <a:off x="-3678238" y="-6429375"/>
            <a:ext cx="20638" cy="2063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Rectangle 9"/>
          <p:cNvSpPr>
            <a:spLocks noChangeArrowheads="1"/>
          </p:cNvSpPr>
          <p:nvPr/>
        </p:nvSpPr>
        <p:spPr bwMode="auto">
          <a:xfrm>
            <a:off x="1047750" y="565150"/>
            <a:ext cx="4225925" cy="3830638"/>
          </a:xfrm>
          <a:prstGeom prst="rect">
            <a:avLst/>
          </a:prstGeom>
          <a:noFill/>
          <a:ln w="206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Freeform 10"/>
          <p:cNvSpPr>
            <a:spLocks/>
          </p:cNvSpPr>
          <p:nvPr/>
        </p:nvSpPr>
        <p:spPr bwMode="auto">
          <a:xfrm>
            <a:off x="1068388" y="1211263"/>
            <a:ext cx="3808412" cy="3163887"/>
          </a:xfrm>
          <a:custGeom>
            <a:avLst/>
            <a:gdLst>
              <a:gd name="T0" fmla="*/ 41275 w 2399"/>
              <a:gd name="T1" fmla="*/ 0 h 1993"/>
              <a:gd name="T2" fmla="*/ 146050 w 2399"/>
              <a:gd name="T3" fmla="*/ 41275 h 1993"/>
              <a:gd name="T4" fmla="*/ 269875 w 2399"/>
              <a:gd name="T5" fmla="*/ 104775 h 1993"/>
              <a:gd name="T6" fmla="*/ 415925 w 2399"/>
              <a:gd name="T7" fmla="*/ 187325 h 1993"/>
              <a:gd name="T8" fmla="*/ 561975 w 2399"/>
              <a:gd name="T9" fmla="*/ 269875 h 1993"/>
              <a:gd name="T10" fmla="*/ 644525 w 2399"/>
              <a:gd name="T11" fmla="*/ 333375 h 1993"/>
              <a:gd name="T12" fmla="*/ 728662 w 2399"/>
              <a:gd name="T13" fmla="*/ 395287 h 1993"/>
              <a:gd name="T14" fmla="*/ 811212 w 2399"/>
              <a:gd name="T15" fmla="*/ 436562 h 1993"/>
              <a:gd name="T16" fmla="*/ 895350 w 2399"/>
              <a:gd name="T17" fmla="*/ 500062 h 1993"/>
              <a:gd name="T18" fmla="*/ 977900 w 2399"/>
              <a:gd name="T19" fmla="*/ 561975 h 1993"/>
              <a:gd name="T20" fmla="*/ 1082675 w 2399"/>
              <a:gd name="T21" fmla="*/ 646112 h 1993"/>
              <a:gd name="T22" fmla="*/ 1165225 w 2399"/>
              <a:gd name="T23" fmla="*/ 708025 h 1993"/>
              <a:gd name="T24" fmla="*/ 1270000 w 2399"/>
              <a:gd name="T25" fmla="*/ 790575 h 1993"/>
              <a:gd name="T26" fmla="*/ 1373187 w 2399"/>
              <a:gd name="T27" fmla="*/ 854075 h 1993"/>
              <a:gd name="T28" fmla="*/ 1457325 w 2399"/>
              <a:gd name="T29" fmla="*/ 936625 h 1993"/>
              <a:gd name="T30" fmla="*/ 1560512 w 2399"/>
              <a:gd name="T31" fmla="*/ 1020762 h 1993"/>
              <a:gd name="T32" fmla="*/ 1665287 w 2399"/>
              <a:gd name="T33" fmla="*/ 1082675 h 1993"/>
              <a:gd name="T34" fmla="*/ 1768475 w 2399"/>
              <a:gd name="T35" fmla="*/ 1165225 h 1993"/>
              <a:gd name="T36" fmla="*/ 1852612 w 2399"/>
              <a:gd name="T37" fmla="*/ 1249362 h 1993"/>
              <a:gd name="T38" fmla="*/ 1955800 w 2399"/>
              <a:gd name="T39" fmla="*/ 1331912 h 1993"/>
              <a:gd name="T40" fmla="*/ 2060575 w 2399"/>
              <a:gd name="T41" fmla="*/ 1416050 h 1993"/>
              <a:gd name="T42" fmla="*/ 2165350 w 2399"/>
              <a:gd name="T43" fmla="*/ 1519237 h 1993"/>
              <a:gd name="T44" fmla="*/ 2247900 w 2399"/>
              <a:gd name="T45" fmla="*/ 1603375 h 1993"/>
              <a:gd name="T46" fmla="*/ 2352675 w 2399"/>
              <a:gd name="T47" fmla="*/ 1685925 h 1993"/>
              <a:gd name="T48" fmla="*/ 2455862 w 2399"/>
              <a:gd name="T49" fmla="*/ 1770062 h 1993"/>
              <a:gd name="T50" fmla="*/ 2540000 w 2399"/>
              <a:gd name="T51" fmla="*/ 1852612 h 1993"/>
              <a:gd name="T52" fmla="*/ 2643187 w 2399"/>
              <a:gd name="T53" fmla="*/ 1936750 h 1993"/>
              <a:gd name="T54" fmla="*/ 2727325 w 2399"/>
              <a:gd name="T55" fmla="*/ 2019300 h 1993"/>
              <a:gd name="T56" fmla="*/ 2830512 w 2399"/>
              <a:gd name="T57" fmla="*/ 2101850 h 1993"/>
              <a:gd name="T58" fmla="*/ 2914650 w 2399"/>
              <a:gd name="T59" fmla="*/ 2185987 h 1993"/>
              <a:gd name="T60" fmla="*/ 2997200 w 2399"/>
              <a:gd name="T61" fmla="*/ 2268537 h 1993"/>
              <a:gd name="T62" fmla="*/ 3081337 w 2399"/>
              <a:gd name="T63" fmla="*/ 2352675 h 1993"/>
              <a:gd name="T64" fmla="*/ 3246437 w 2399"/>
              <a:gd name="T65" fmla="*/ 2519362 h 1993"/>
              <a:gd name="T66" fmla="*/ 3392487 w 2399"/>
              <a:gd name="T67" fmla="*/ 2665412 h 1993"/>
              <a:gd name="T68" fmla="*/ 3517900 w 2399"/>
              <a:gd name="T69" fmla="*/ 2809875 h 1993"/>
              <a:gd name="T70" fmla="*/ 3643312 w 2399"/>
              <a:gd name="T71" fmla="*/ 2935287 h 1993"/>
              <a:gd name="T72" fmla="*/ 3725862 w 2399"/>
              <a:gd name="T73" fmla="*/ 3060700 h 1993"/>
              <a:gd name="T74" fmla="*/ 3808412 w 2399"/>
              <a:gd name="T75" fmla="*/ 3163887 h 19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399" h="1993">
                <a:moveTo>
                  <a:pt x="0" y="0"/>
                </a:moveTo>
                <a:lnTo>
                  <a:pt x="26" y="0"/>
                </a:lnTo>
                <a:lnTo>
                  <a:pt x="52" y="13"/>
                </a:lnTo>
                <a:lnTo>
                  <a:pt x="92" y="26"/>
                </a:lnTo>
                <a:lnTo>
                  <a:pt x="131" y="52"/>
                </a:lnTo>
                <a:lnTo>
                  <a:pt x="170" y="66"/>
                </a:lnTo>
                <a:lnTo>
                  <a:pt x="210" y="92"/>
                </a:lnTo>
                <a:lnTo>
                  <a:pt x="262" y="118"/>
                </a:lnTo>
                <a:lnTo>
                  <a:pt x="302" y="144"/>
                </a:lnTo>
                <a:lnTo>
                  <a:pt x="354" y="170"/>
                </a:lnTo>
                <a:lnTo>
                  <a:pt x="380" y="197"/>
                </a:lnTo>
                <a:lnTo>
                  <a:pt x="406" y="210"/>
                </a:lnTo>
                <a:lnTo>
                  <a:pt x="433" y="223"/>
                </a:lnTo>
                <a:lnTo>
                  <a:pt x="459" y="249"/>
                </a:lnTo>
                <a:lnTo>
                  <a:pt x="485" y="262"/>
                </a:lnTo>
                <a:lnTo>
                  <a:pt x="511" y="275"/>
                </a:lnTo>
                <a:lnTo>
                  <a:pt x="538" y="302"/>
                </a:lnTo>
                <a:lnTo>
                  <a:pt x="564" y="315"/>
                </a:lnTo>
                <a:lnTo>
                  <a:pt x="590" y="341"/>
                </a:lnTo>
                <a:lnTo>
                  <a:pt x="616" y="354"/>
                </a:lnTo>
                <a:lnTo>
                  <a:pt x="656" y="380"/>
                </a:lnTo>
                <a:lnTo>
                  <a:pt x="682" y="407"/>
                </a:lnTo>
                <a:lnTo>
                  <a:pt x="708" y="420"/>
                </a:lnTo>
                <a:lnTo>
                  <a:pt x="734" y="446"/>
                </a:lnTo>
                <a:lnTo>
                  <a:pt x="774" y="472"/>
                </a:lnTo>
                <a:lnTo>
                  <a:pt x="800" y="498"/>
                </a:lnTo>
                <a:lnTo>
                  <a:pt x="826" y="511"/>
                </a:lnTo>
                <a:lnTo>
                  <a:pt x="865" y="538"/>
                </a:lnTo>
                <a:lnTo>
                  <a:pt x="892" y="564"/>
                </a:lnTo>
                <a:lnTo>
                  <a:pt x="918" y="590"/>
                </a:lnTo>
                <a:lnTo>
                  <a:pt x="957" y="616"/>
                </a:lnTo>
                <a:lnTo>
                  <a:pt x="983" y="643"/>
                </a:lnTo>
                <a:lnTo>
                  <a:pt x="1010" y="669"/>
                </a:lnTo>
                <a:lnTo>
                  <a:pt x="1049" y="682"/>
                </a:lnTo>
                <a:lnTo>
                  <a:pt x="1075" y="708"/>
                </a:lnTo>
                <a:lnTo>
                  <a:pt x="1114" y="734"/>
                </a:lnTo>
                <a:lnTo>
                  <a:pt x="1141" y="761"/>
                </a:lnTo>
                <a:lnTo>
                  <a:pt x="1167" y="787"/>
                </a:lnTo>
                <a:lnTo>
                  <a:pt x="1206" y="813"/>
                </a:lnTo>
                <a:lnTo>
                  <a:pt x="1232" y="839"/>
                </a:lnTo>
                <a:lnTo>
                  <a:pt x="1272" y="865"/>
                </a:lnTo>
                <a:lnTo>
                  <a:pt x="1298" y="892"/>
                </a:lnTo>
                <a:lnTo>
                  <a:pt x="1324" y="918"/>
                </a:lnTo>
                <a:lnTo>
                  <a:pt x="1364" y="957"/>
                </a:lnTo>
                <a:lnTo>
                  <a:pt x="1390" y="983"/>
                </a:lnTo>
                <a:lnTo>
                  <a:pt x="1416" y="1010"/>
                </a:lnTo>
                <a:lnTo>
                  <a:pt x="1455" y="1036"/>
                </a:lnTo>
                <a:lnTo>
                  <a:pt x="1482" y="1062"/>
                </a:lnTo>
                <a:lnTo>
                  <a:pt x="1508" y="1088"/>
                </a:lnTo>
                <a:lnTo>
                  <a:pt x="1547" y="1115"/>
                </a:lnTo>
                <a:lnTo>
                  <a:pt x="1573" y="1141"/>
                </a:lnTo>
                <a:lnTo>
                  <a:pt x="1600" y="1167"/>
                </a:lnTo>
                <a:lnTo>
                  <a:pt x="1639" y="1193"/>
                </a:lnTo>
                <a:lnTo>
                  <a:pt x="1665" y="1220"/>
                </a:lnTo>
                <a:lnTo>
                  <a:pt x="1691" y="1246"/>
                </a:lnTo>
                <a:lnTo>
                  <a:pt x="1718" y="1272"/>
                </a:lnTo>
                <a:lnTo>
                  <a:pt x="1757" y="1298"/>
                </a:lnTo>
                <a:lnTo>
                  <a:pt x="1783" y="1324"/>
                </a:lnTo>
                <a:lnTo>
                  <a:pt x="1809" y="1351"/>
                </a:lnTo>
                <a:lnTo>
                  <a:pt x="1836" y="1377"/>
                </a:lnTo>
                <a:lnTo>
                  <a:pt x="1862" y="1403"/>
                </a:lnTo>
                <a:lnTo>
                  <a:pt x="1888" y="1429"/>
                </a:lnTo>
                <a:lnTo>
                  <a:pt x="1914" y="1456"/>
                </a:lnTo>
                <a:lnTo>
                  <a:pt x="1941" y="1482"/>
                </a:lnTo>
                <a:lnTo>
                  <a:pt x="1993" y="1534"/>
                </a:lnTo>
                <a:lnTo>
                  <a:pt x="2045" y="1587"/>
                </a:lnTo>
                <a:lnTo>
                  <a:pt x="2085" y="1626"/>
                </a:lnTo>
                <a:lnTo>
                  <a:pt x="2137" y="1679"/>
                </a:lnTo>
                <a:lnTo>
                  <a:pt x="2177" y="1731"/>
                </a:lnTo>
                <a:lnTo>
                  <a:pt x="2216" y="1770"/>
                </a:lnTo>
                <a:lnTo>
                  <a:pt x="2255" y="1810"/>
                </a:lnTo>
                <a:lnTo>
                  <a:pt x="2295" y="1849"/>
                </a:lnTo>
                <a:lnTo>
                  <a:pt x="2321" y="1888"/>
                </a:lnTo>
                <a:lnTo>
                  <a:pt x="2347" y="1928"/>
                </a:lnTo>
                <a:lnTo>
                  <a:pt x="2373" y="1967"/>
                </a:lnTo>
                <a:lnTo>
                  <a:pt x="2399" y="1993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Freeform 11"/>
          <p:cNvSpPr>
            <a:spLocks/>
          </p:cNvSpPr>
          <p:nvPr/>
        </p:nvSpPr>
        <p:spPr bwMode="auto">
          <a:xfrm>
            <a:off x="1047750" y="2085975"/>
            <a:ext cx="936625" cy="2289175"/>
          </a:xfrm>
          <a:custGeom>
            <a:avLst/>
            <a:gdLst>
              <a:gd name="T0" fmla="*/ 0 w 590"/>
              <a:gd name="T1" fmla="*/ 0 h 1442"/>
              <a:gd name="T2" fmla="*/ 20638 w 590"/>
              <a:gd name="T3" fmla="*/ 41275 h 1442"/>
              <a:gd name="T4" fmla="*/ 41275 w 590"/>
              <a:gd name="T5" fmla="*/ 82550 h 1442"/>
              <a:gd name="T6" fmla="*/ 61913 w 590"/>
              <a:gd name="T7" fmla="*/ 146050 h 1442"/>
              <a:gd name="T8" fmla="*/ 103188 w 590"/>
              <a:gd name="T9" fmla="*/ 187325 h 1442"/>
              <a:gd name="T10" fmla="*/ 123825 w 590"/>
              <a:gd name="T11" fmla="*/ 228600 h 1442"/>
              <a:gd name="T12" fmla="*/ 146050 w 590"/>
              <a:gd name="T13" fmla="*/ 269875 h 1442"/>
              <a:gd name="T14" fmla="*/ 166688 w 590"/>
              <a:gd name="T15" fmla="*/ 311150 h 1442"/>
              <a:gd name="T16" fmla="*/ 187325 w 590"/>
              <a:gd name="T17" fmla="*/ 354013 h 1442"/>
              <a:gd name="T18" fmla="*/ 207963 w 590"/>
              <a:gd name="T19" fmla="*/ 415925 h 1442"/>
              <a:gd name="T20" fmla="*/ 228600 w 590"/>
              <a:gd name="T21" fmla="*/ 457200 h 1442"/>
              <a:gd name="T22" fmla="*/ 249238 w 590"/>
              <a:gd name="T23" fmla="*/ 498475 h 1442"/>
              <a:gd name="T24" fmla="*/ 290513 w 590"/>
              <a:gd name="T25" fmla="*/ 541338 h 1442"/>
              <a:gd name="T26" fmla="*/ 312738 w 590"/>
              <a:gd name="T27" fmla="*/ 582613 h 1442"/>
              <a:gd name="T28" fmla="*/ 333375 w 590"/>
              <a:gd name="T29" fmla="*/ 644525 h 1442"/>
              <a:gd name="T30" fmla="*/ 354013 w 590"/>
              <a:gd name="T31" fmla="*/ 685800 h 1442"/>
              <a:gd name="T32" fmla="*/ 374650 w 590"/>
              <a:gd name="T33" fmla="*/ 728663 h 1442"/>
              <a:gd name="T34" fmla="*/ 395288 w 590"/>
              <a:gd name="T35" fmla="*/ 769938 h 1442"/>
              <a:gd name="T36" fmla="*/ 415925 w 590"/>
              <a:gd name="T37" fmla="*/ 831850 h 1442"/>
              <a:gd name="T38" fmla="*/ 436563 w 590"/>
              <a:gd name="T39" fmla="*/ 874713 h 1442"/>
              <a:gd name="T40" fmla="*/ 457200 w 590"/>
              <a:gd name="T41" fmla="*/ 915988 h 1442"/>
              <a:gd name="T42" fmla="*/ 477838 w 590"/>
              <a:gd name="T43" fmla="*/ 957263 h 1442"/>
              <a:gd name="T44" fmla="*/ 500063 w 590"/>
              <a:gd name="T45" fmla="*/ 1019175 h 1442"/>
              <a:gd name="T46" fmla="*/ 520700 w 590"/>
              <a:gd name="T47" fmla="*/ 1062038 h 1442"/>
              <a:gd name="T48" fmla="*/ 541338 w 590"/>
              <a:gd name="T49" fmla="*/ 1103313 h 1442"/>
              <a:gd name="T50" fmla="*/ 561975 w 590"/>
              <a:gd name="T51" fmla="*/ 1144588 h 1442"/>
              <a:gd name="T52" fmla="*/ 582613 w 590"/>
              <a:gd name="T53" fmla="*/ 1206500 h 1442"/>
              <a:gd name="T54" fmla="*/ 603250 w 590"/>
              <a:gd name="T55" fmla="*/ 1249363 h 1442"/>
              <a:gd name="T56" fmla="*/ 623888 w 590"/>
              <a:gd name="T57" fmla="*/ 1290638 h 1442"/>
              <a:gd name="T58" fmla="*/ 644525 w 590"/>
              <a:gd name="T59" fmla="*/ 1352550 h 1442"/>
              <a:gd name="T60" fmla="*/ 665163 w 590"/>
              <a:gd name="T61" fmla="*/ 1393825 h 1442"/>
              <a:gd name="T62" fmla="*/ 687388 w 590"/>
              <a:gd name="T63" fmla="*/ 1436688 h 1442"/>
              <a:gd name="T64" fmla="*/ 708025 w 590"/>
              <a:gd name="T65" fmla="*/ 1498600 h 1442"/>
              <a:gd name="T66" fmla="*/ 728663 w 590"/>
              <a:gd name="T67" fmla="*/ 1539875 h 1442"/>
              <a:gd name="T68" fmla="*/ 749300 w 590"/>
              <a:gd name="T69" fmla="*/ 1581150 h 1442"/>
              <a:gd name="T70" fmla="*/ 749300 w 590"/>
              <a:gd name="T71" fmla="*/ 1644650 h 1442"/>
              <a:gd name="T72" fmla="*/ 769938 w 590"/>
              <a:gd name="T73" fmla="*/ 1685925 h 1442"/>
              <a:gd name="T74" fmla="*/ 790575 w 590"/>
              <a:gd name="T75" fmla="*/ 1727200 h 1442"/>
              <a:gd name="T76" fmla="*/ 811213 w 590"/>
              <a:gd name="T77" fmla="*/ 1790700 h 1442"/>
              <a:gd name="T78" fmla="*/ 811213 w 590"/>
              <a:gd name="T79" fmla="*/ 1831975 h 1442"/>
              <a:gd name="T80" fmla="*/ 831850 w 590"/>
              <a:gd name="T81" fmla="*/ 1873250 h 1442"/>
              <a:gd name="T82" fmla="*/ 852488 w 590"/>
              <a:gd name="T83" fmla="*/ 1935163 h 1442"/>
              <a:gd name="T84" fmla="*/ 874713 w 590"/>
              <a:gd name="T85" fmla="*/ 1978025 h 1442"/>
              <a:gd name="T86" fmla="*/ 874713 w 590"/>
              <a:gd name="T87" fmla="*/ 2039938 h 1442"/>
              <a:gd name="T88" fmla="*/ 895350 w 590"/>
              <a:gd name="T89" fmla="*/ 2081213 h 1442"/>
              <a:gd name="T90" fmla="*/ 895350 w 590"/>
              <a:gd name="T91" fmla="*/ 2143125 h 1442"/>
              <a:gd name="T92" fmla="*/ 915988 w 590"/>
              <a:gd name="T93" fmla="*/ 2185988 h 1442"/>
              <a:gd name="T94" fmla="*/ 936625 w 590"/>
              <a:gd name="T95" fmla="*/ 2247900 h 1442"/>
              <a:gd name="T96" fmla="*/ 936625 w 590"/>
              <a:gd name="T97" fmla="*/ 2289175 h 144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90" h="1442">
                <a:moveTo>
                  <a:pt x="0" y="0"/>
                </a:moveTo>
                <a:lnTo>
                  <a:pt x="13" y="26"/>
                </a:lnTo>
                <a:lnTo>
                  <a:pt x="26" y="52"/>
                </a:lnTo>
                <a:lnTo>
                  <a:pt x="39" y="92"/>
                </a:lnTo>
                <a:lnTo>
                  <a:pt x="65" y="118"/>
                </a:lnTo>
                <a:lnTo>
                  <a:pt x="78" y="144"/>
                </a:lnTo>
                <a:lnTo>
                  <a:pt x="92" y="170"/>
                </a:lnTo>
                <a:lnTo>
                  <a:pt x="105" y="196"/>
                </a:lnTo>
                <a:lnTo>
                  <a:pt x="118" y="223"/>
                </a:lnTo>
                <a:lnTo>
                  <a:pt x="131" y="262"/>
                </a:lnTo>
                <a:lnTo>
                  <a:pt x="144" y="288"/>
                </a:lnTo>
                <a:lnTo>
                  <a:pt x="157" y="314"/>
                </a:lnTo>
                <a:lnTo>
                  <a:pt x="183" y="341"/>
                </a:lnTo>
                <a:lnTo>
                  <a:pt x="197" y="367"/>
                </a:lnTo>
                <a:lnTo>
                  <a:pt x="210" y="406"/>
                </a:lnTo>
                <a:lnTo>
                  <a:pt x="223" y="432"/>
                </a:lnTo>
                <a:lnTo>
                  <a:pt x="236" y="459"/>
                </a:lnTo>
                <a:lnTo>
                  <a:pt x="249" y="485"/>
                </a:lnTo>
                <a:lnTo>
                  <a:pt x="262" y="524"/>
                </a:lnTo>
                <a:lnTo>
                  <a:pt x="275" y="551"/>
                </a:lnTo>
                <a:lnTo>
                  <a:pt x="288" y="577"/>
                </a:lnTo>
                <a:lnTo>
                  <a:pt x="301" y="603"/>
                </a:lnTo>
                <a:lnTo>
                  <a:pt x="315" y="642"/>
                </a:lnTo>
                <a:lnTo>
                  <a:pt x="328" y="669"/>
                </a:lnTo>
                <a:lnTo>
                  <a:pt x="341" y="695"/>
                </a:lnTo>
                <a:lnTo>
                  <a:pt x="354" y="721"/>
                </a:lnTo>
                <a:lnTo>
                  <a:pt x="367" y="760"/>
                </a:lnTo>
                <a:lnTo>
                  <a:pt x="380" y="787"/>
                </a:lnTo>
                <a:lnTo>
                  <a:pt x="393" y="813"/>
                </a:lnTo>
                <a:lnTo>
                  <a:pt x="406" y="852"/>
                </a:lnTo>
                <a:lnTo>
                  <a:pt x="419" y="878"/>
                </a:lnTo>
                <a:lnTo>
                  <a:pt x="433" y="905"/>
                </a:lnTo>
                <a:lnTo>
                  <a:pt x="446" y="944"/>
                </a:lnTo>
                <a:lnTo>
                  <a:pt x="459" y="970"/>
                </a:lnTo>
                <a:lnTo>
                  <a:pt x="472" y="996"/>
                </a:lnTo>
                <a:lnTo>
                  <a:pt x="472" y="1036"/>
                </a:lnTo>
                <a:lnTo>
                  <a:pt x="485" y="1062"/>
                </a:lnTo>
                <a:lnTo>
                  <a:pt x="498" y="1088"/>
                </a:lnTo>
                <a:lnTo>
                  <a:pt x="511" y="1128"/>
                </a:lnTo>
                <a:lnTo>
                  <a:pt x="511" y="1154"/>
                </a:lnTo>
                <a:lnTo>
                  <a:pt x="524" y="1180"/>
                </a:lnTo>
                <a:lnTo>
                  <a:pt x="537" y="1219"/>
                </a:lnTo>
                <a:lnTo>
                  <a:pt x="551" y="1246"/>
                </a:lnTo>
                <a:lnTo>
                  <a:pt x="551" y="1285"/>
                </a:lnTo>
                <a:lnTo>
                  <a:pt x="564" y="1311"/>
                </a:lnTo>
                <a:lnTo>
                  <a:pt x="564" y="1350"/>
                </a:lnTo>
                <a:lnTo>
                  <a:pt x="577" y="1377"/>
                </a:lnTo>
                <a:lnTo>
                  <a:pt x="590" y="1416"/>
                </a:lnTo>
                <a:lnTo>
                  <a:pt x="590" y="1442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Rectangle 12"/>
          <p:cNvSpPr>
            <a:spLocks noChangeArrowheads="1"/>
          </p:cNvSpPr>
          <p:nvPr/>
        </p:nvSpPr>
        <p:spPr bwMode="auto">
          <a:xfrm>
            <a:off x="3451225" y="4551363"/>
            <a:ext cx="12906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Geneva" charset="0"/>
              </a:rPr>
              <a:t>Carbon</a:t>
            </a:r>
            <a:endParaRPr lang="en-GB"/>
          </a:p>
        </p:txBody>
      </p:sp>
      <p:grpSp>
        <p:nvGrpSpPr>
          <p:cNvPr id="8199" name="Group 15"/>
          <p:cNvGrpSpPr>
            <a:grpSpLocks/>
          </p:cNvGrpSpPr>
          <p:nvPr/>
        </p:nvGrpSpPr>
        <p:grpSpPr bwMode="auto">
          <a:xfrm>
            <a:off x="4835525" y="4729163"/>
            <a:ext cx="541338" cy="166687"/>
            <a:chOff x="3046" y="2979"/>
            <a:chExt cx="341" cy="105"/>
          </a:xfrm>
        </p:grpSpPr>
        <p:sp>
          <p:nvSpPr>
            <p:cNvPr id="8489" name="Freeform 13"/>
            <p:cNvSpPr>
              <a:spLocks/>
            </p:cNvSpPr>
            <p:nvPr/>
          </p:nvSpPr>
          <p:spPr bwMode="auto">
            <a:xfrm>
              <a:off x="3046" y="3032"/>
              <a:ext cx="341" cy="52"/>
            </a:xfrm>
            <a:custGeom>
              <a:avLst/>
              <a:gdLst>
                <a:gd name="T0" fmla="*/ 0 w 341"/>
                <a:gd name="T1" fmla="*/ 0 h 52"/>
                <a:gd name="T2" fmla="*/ 341 w 341"/>
                <a:gd name="T3" fmla="*/ 0 h 52"/>
                <a:gd name="T4" fmla="*/ 210 w 341"/>
                <a:gd name="T5" fmla="*/ 52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1" h="52">
                  <a:moveTo>
                    <a:pt x="0" y="0"/>
                  </a:moveTo>
                  <a:lnTo>
                    <a:pt x="341" y="0"/>
                  </a:lnTo>
                  <a:lnTo>
                    <a:pt x="210" y="52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90" name="Line 14"/>
            <p:cNvSpPr>
              <a:spLocks noChangeShapeType="1"/>
            </p:cNvSpPr>
            <p:nvPr/>
          </p:nvSpPr>
          <p:spPr bwMode="auto">
            <a:xfrm flipH="1" flipV="1">
              <a:off x="3256" y="2979"/>
              <a:ext cx="131" cy="53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00" name="Group 18"/>
          <p:cNvGrpSpPr>
            <a:grpSpLocks/>
          </p:cNvGrpSpPr>
          <p:nvPr/>
        </p:nvGrpSpPr>
        <p:grpSpPr bwMode="auto">
          <a:xfrm>
            <a:off x="444500" y="711200"/>
            <a:ext cx="165100" cy="749300"/>
            <a:chOff x="280" y="448"/>
            <a:chExt cx="104" cy="472"/>
          </a:xfrm>
        </p:grpSpPr>
        <p:sp>
          <p:nvSpPr>
            <p:cNvPr id="8487" name="Freeform 16"/>
            <p:cNvSpPr>
              <a:spLocks/>
            </p:cNvSpPr>
            <p:nvPr/>
          </p:nvSpPr>
          <p:spPr bwMode="auto">
            <a:xfrm>
              <a:off x="332" y="448"/>
              <a:ext cx="52" cy="472"/>
            </a:xfrm>
            <a:custGeom>
              <a:avLst/>
              <a:gdLst>
                <a:gd name="T0" fmla="*/ 0 w 52"/>
                <a:gd name="T1" fmla="*/ 472 h 472"/>
                <a:gd name="T2" fmla="*/ 0 w 52"/>
                <a:gd name="T3" fmla="*/ 0 h 472"/>
                <a:gd name="T4" fmla="*/ 52 w 52"/>
                <a:gd name="T5" fmla="*/ 131 h 4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472">
                  <a:moveTo>
                    <a:pt x="0" y="472"/>
                  </a:moveTo>
                  <a:lnTo>
                    <a:pt x="0" y="0"/>
                  </a:lnTo>
                  <a:lnTo>
                    <a:pt x="52" y="131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8" name="Line 17"/>
            <p:cNvSpPr>
              <a:spLocks noChangeShapeType="1"/>
            </p:cNvSpPr>
            <p:nvPr/>
          </p:nvSpPr>
          <p:spPr bwMode="auto">
            <a:xfrm flipH="1">
              <a:off x="280" y="448"/>
              <a:ext cx="52" cy="13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1" name="Rectangle 19"/>
          <p:cNvSpPr>
            <a:spLocks noChangeArrowheads="1"/>
          </p:cNvSpPr>
          <p:nvPr/>
        </p:nvSpPr>
        <p:spPr bwMode="auto">
          <a:xfrm rot="-5400000">
            <a:off x="-491331" y="2480469"/>
            <a:ext cx="203041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Geneva" charset="0"/>
              </a:rPr>
              <a:t>Manganese</a:t>
            </a:r>
            <a:endParaRPr lang="en-GB"/>
          </a:p>
        </p:txBody>
      </p:sp>
      <p:sp>
        <p:nvSpPr>
          <p:cNvPr id="8202" name="Line 20"/>
          <p:cNvSpPr>
            <a:spLocks noChangeShapeType="1"/>
          </p:cNvSpPr>
          <p:nvPr/>
        </p:nvSpPr>
        <p:spPr bwMode="auto">
          <a:xfrm flipV="1">
            <a:off x="1338263" y="1481138"/>
            <a:ext cx="271462" cy="1166812"/>
          </a:xfrm>
          <a:prstGeom prst="line">
            <a:avLst/>
          </a:prstGeom>
          <a:noFill/>
          <a:ln w="2070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" name="Line 21"/>
          <p:cNvSpPr>
            <a:spLocks noChangeShapeType="1"/>
          </p:cNvSpPr>
          <p:nvPr/>
        </p:nvSpPr>
        <p:spPr bwMode="auto">
          <a:xfrm flipV="1">
            <a:off x="1712913" y="2501900"/>
            <a:ext cx="1228725" cy="977900"/>
          </a:xfrm>
          <a:prstGeom prst="line">
            <a:avLst/>
          </a:prstGeom>
          <a:noFill/>
          <a:ln w="2070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32" name="Group 36"/>
          <p:cNvGrpSpPr>
            <a:grpSpLocks/>
          </p:cNvGrpSpPr>
          <p:nvPr/>
        </p:nvGrpSpPr>
        <p:grpSpPr bwMode="auto">
          <a:xfrm>
            <a:off x="1735138" y="3500438"/>
            <a:ext cx="998537" cy="22225"/>
            <a:chOff x="1093" y="2205"/>
            <a:chExt cx="629" cy="14"/>
          </a:xfrm>
        </p:grpSpPr>
        <p:sp>
          <p:nvSpPr>
            <p:cNvPr id="8483" name="Rectangle 32"/>
            <p:cNvSpPr>
              <a:spLocks noChangeArrowheads="1"/>
            </p:cNvSpPr>
            <p:nvPr/>
          </p:nvSpPr>
          <p:spPr bwMode="auto">
            <a:xfrm>
              <a:off x="1093" y="2205"/>
              <a:ext cx="131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4" name="Rectangle 33"/>
            <p:cNvSpPr>
              <a:spLocks noChangeArrowheads="1"/>
            </p:cNvSpPr>
            <p:nvPr/>
          </p:nvSpPr>
          <p:spPr bwMode="auto">
            <a:xfrm>
              <a:off x="1289" y="2205"/>
              <a:ext cx="131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5" name="Rectangle 34"/>
            <p:cNvSpPr>
              <a:spLocks noChangeArrowheads="1"/>
            </p:cNvSpPr>
            <p:nvPr/>
          </p:nvSpPr>
          <p:spPr bwMode="auto">
            <a:xfrm>
              <a:off x="1486" y="2205"/>
              <a:ext cx="131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6" name="Rectangle 35"/>
            <p:cNvSpPr>
              <a:spLocks noChangeArrowheads="1"/>
            </p:cNvSpPr>
            <p:nvPr/>
          </p:nvSpPr>
          <p:spPr bwMode="auto">
            <a:xfrm>
              <a:off x="1683" y="2205"/>
              <a:ext cx="39" cy="1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5" name="Oval 37"/>
          <p:cNvSpPr>
            <a:spLocks noChangeArrowheads="1"/>
          </p:cNvSpPr>
          <p:nvPr/>
        </p:nvSpPr>
        <p:spPr bwMode="auto">
          <a:xfrm>
            <a:off x="2233613" y="3417888"/>
            <a:ext cx="166687" cy="166687"/>
          </a:xfrm>
          <a:prstGeom prst="ellipse">
            <a:avLst/>
          </a:prstGeom>
          <a:solidFill>
            <a:srgbClr val="FF0000"/>
          </a:solidFill>
          <a:ln w="2070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6" name="Rectangle 38"/>
          <p:cNvSpPr>
            <a:spLocks noChangeArrowheads="1"/>
          </p:cNvSpPr>
          <p:nvPr/>
        </p:nvSpPr>
        <p:spPr bwMode="auto">
          <a:xfrm>
            <a:off x="1160463" y="2947988"/>
            <a:ext cx="239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Symbol" charset="0"/>
              </a:rPr>
              <a:t>a</a:t>
            </a:r>
            <a:endParaRPr lang="en-GB"/>
          </a:p>
        </p:txBody>
      </p:sp>
      <p:sp>
        <p:nvSpPr>
          <p:cNvPr id="8207" name="Rectangle 39"/>
          <p:cNvSpPr>
            <a:spLocks noChangeArrowheads="1"/>
          </p:cNvSpPr>
          <p:nvPr/>
        </p:nvSpPr>
        <p:spPr bwMode="auto">
          <a:xfrm>
            <a:off x="2201863" y="950913"/>
            <a:ext cx="157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Symbol" charset="0"/>
              </a:rPr>
              <a:t>g</a:t>
            </a:r>
            <a:endParaRPr lang="en-GB"/>
          </a:p>
        </p:txBody>
      </p:sp>
      <p:sp>
        <p:nvSpPr>
          <p:cNvPr id="8208" name="Rectangle 40"/>
          <p:cNvSpPr>
            <a:spLocks noChangeArrowheads="1"/>
          </p:cNvSpPr>
          <p:nvPr/>
        </p:nvSpPr>
        <p:spPr bwMode="auto">
          <a:xfrm>
            <a:off x="3741738" y="3802063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3000">
                <a:solidFill>
                  <a:srgbClr val="000000"/>
                </a:solidFill>
                <a:latin typeface="Symbol" charset="0"/>
              </a:rPr>
              <a:t>a+g</a:t>
            </a:r>
            <a:endParaRPr lang="en-GB"/>
          </a:p>
        </p:txBody>
      </p:sp>
      <p:grpSp>
        <p:nvGrpSpPr>
          <p:cNvPr id="4413" name="Group 317"/>
          <p:cNvGrpSpPr>
            <a:grpSpLocks/>
          </p:cNvGrpSpPr>
          <p:nvPr/>
        </p:nvGrpSpPr>
        <p:grpSpPr bwMode="auto">
          <a:xfrm>
            <a:off x="2754313" y="2522538"/>
            <a:ext cx="3892550" cy="1000125"/>
            <a:chOff x="1735" y="1589"/>
            <a:chExt cx="2452" cy="630"/>
          </a:xfrm>
        </p:grpSpPr>
        <p:grpSp>
          <p:nvGrpSpPr>
            <p:cNvPr id="8354" name="Group 100"/>
            <p:cNvGrpSpPr>
              <a:grpSpLocks/>
            </p:cNvGrpSpPr>
            <p:nvPr/>
          </p:nvGrpSpPr>
          <p:grpSpPr bwMode="auto">
            <a:xfrm>
              <a:off x="1879" y="1589"/>
              <a:ext cx="2295" cy="13"/>
              <a:chOff x="1879" y="1589"/>
              <a:chExt cx="2295" cy="13"/>
            </a:xfrm>
          </p:grpSpPr>
          <p:sp>
            <p:nvSpPr>
              <p:cNvPr id="8424" name="Rectangle 41"/>
              <p:cNvSpPr>
                <a:spLocks noChangeArrowheads="1"/>
              </p:cNvSpPr>
              <p:nvPr/>
            </p:nvSpPr>
            <p:spPr bwMode="auto">
              <a:xfrm>
                <a:off x="187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5" name="Rectangle 42"/>
              <p:cNvSpPr>
                <a:spLocks noChangeArrowheads="1"/>
              </p:cNvSpPr>
              <p:nvPr/>
            </p:nvSpPr>
            <p:spPr bwMode="auto">
              <a:xfrm>
                <a:off x="191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6" name="Rectangle 43"/>
              <p:cNvSpPr>
                <a:spLocks noChangeArrowheads="1"/>
              </p:cNvSpPr>
              <p:nvPr/>
            </p:nvSpPr>
            <p:spPr bwMode="auto">
              <a:xfrm>
                <a:off x="195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7" name="Rectangle 44"/>
              <p:cNvSpPr>
                <a:spLocks noChangeArrowheads="1"/>
              </p:cNvSpPr>
              <p:nvPr/>
            </p:nvSpPr>
            <p:spPr bwMode="auto">
              <a:xfrm>
                <a:off x="199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8" name="Rectangle 45"/>
              <p:cNvSpPr>
                <a:spLocks noChangeArrowheads="1"/>
              </p:cNvSpPr>
              <p:nvPr/>
            </p:nvSpPr>
            <p:spPr bwMode="auto">
              <a:xfrm>
                <a:off x="203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9" name="Rectangle 46"/>
              <p:cNvSpPr>
                <a:spLocks noChangeArrowheads="1"/>
              </p:cNvSpPr>
              <p:nvPr/>
            </p:nvSpPr>
            <p:spPr bwMode="auto">
              <a:xfrm>
                <a:off x="207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0" name="Rectangle 47"/>
              <p:cNvSpPr>
                <a:spLocks noChangeArrowheads="1"/>
              </p:cNvSpPr>
              <p:nvPr/>
            </p:nvSpPr>
            <p:spPr bwMode="auto">
              <a:xfrm>
                <a:off x="211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1" name="Rectangle 48"/>
              <p:cNvSpPr>
                <a:spLocks noChangeArrowheads="1"/>
              </p:cNvSpPr>
              <p:nvPr/>
            </p:nvSpPr>
            <p:spPr bwMode="auto">
              <a:xfrm>
                <a:off x="215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2" name="Rectangle 49"/>
              <p:cNvSpPr>
                <a:spLocks noChangeArrowheads="1"/>
              </p:cNvSpPr>
              <p:nvPr/>
            </p:nvSpPr>
            <p:spPr bwMode="auto">
              <a:xfrm>
                <a:off x="219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3" name="Rectangle 50"/>
              <p:cNvSpPr>
                <a:spLocks noChangeArrowheads="1"/>
              </p:cNvSpPr>
              <p:nvPr/>
            </p:nvSpPr>
            <p:spPr bwMode="auto">
              <a:xfrm>
                <a:off x="223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4" name="Rectangle 51"/>
              <p:cNvSpPr>
                <a:spLocks noChangeArrowheads="1"/>
              </p:cNvSpPr>
              <p:nvPr/>
            </p:nvSpPr>
            <p:spPr bwMode="auto">
              <a:xfrm>
                <a:off x="227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5" name="Rectangle 52"/>
              <p:cNvSpPr>
                <a:spLocks noChangeArrowheads="1"/>
              </p:cNvSpPr>
              <p:nvPr/>
            </p:nvSpPr>
            <p:spPr bwMode="auto">
              <a:xfrm>
                <a:off x="231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6" name="Rectangle 53"/>
              <p:cNvSpPr>
                <a:spLocks noChangeArrowheads="1"/>
              </p:cNvSpPr>
              <p:nvPr/>
            </p:nvSpPr>
            <p:spPr bwMode="auto">
              <a:xfrm>
                <a:off x="235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7" name="Rectangle 54"/>
              <p:cNvSpPr>
                <a:spLocks noChangeArrowheads="1"/>
              </p:cNvSpPr>
              <p:nvPr/>
            </p:nvSpPr>
            <p:spPr bwMode="auto">
              <a:xfrm>
                <a:off x="239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8" name="Rectangle 55"/>
              <p:cNvSpPr>
                <a:spLocks noChangeArrowheads="1"/>
              </p:cNvSpPr>
              <p:nvPr/>
            </p:nvSpPr>
            <p:spPr bwMode="auto">
              <a:xfrm>
                <a:off x="2430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39" name="Rectangle 56"/>
              <p:cNvSpPr>
                <a:spLocks noChangeArrowheads="1"/>
              </p:cNvSpPr>
              <p:nvPr/>
            </p:nvSpPr>
            <p:spPr bwMode="auto">
              <a:xfrm>
                <a:off x="246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0" name="Rectangle 57"/>
              <p:cNvSpPr>
                <a:spLocks noChangeArrowheads="1"/>
              </p:cNvSpPr>
              <p:nvPr/>
            </p:nvSpPr>
            <p:spPr bwMode="auto">
              <a:xfrm>
                <a:off x="250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1" name="Rectangle 58"/>
              <p:cNvSpPr>
                <a:spLocks noChangeArrowheads="1"/>
              </p:cNvSpPr>
              <p:nvPr/>
            </p:nvSpPr>
            <p:spPr bwMode="auto">
              <a:xfrm>
                <a:off x="254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2" name="Rectangle 59"/>
              <p:cNvSpPr>
                <a:spLocks noChangeArrowheads="1"/>
              </p:cNvSpPr>
              <p:nvPr/>
            </p:nvSpPr>
            <p:spPr bwMode="auto">
              <a:xfrm>
                <a:off x="258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3" name="Rectangle 60"/>
              <p:cNvSpPr>
                <a:spLocks noChangeArrowheads="1"/>
              </p:cNvSpPr>
              <p:nvPr/>
            </p:nvSpPr>
            <p:spPr bwMode="auto">
              <a:xfrm>
                <a:off x="262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4" name="Rectangle 61"/>
              <p:cNvSpPr>
                <a:spLocks noChangeArrowheads="1"/>
              </p:cNvSpPr>
              <p:nvPr/>
            </p:nvSpPr>
            <p:spPr bwMode="auto">
              <a:xfrm>
                <a:off x="266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5" name="Rectangle 62"/>
              <p:cNvSpPr>
                <a:spLocks noChangeArrowheads="1"/>
              </p:cNvSpPr>
              <p:nvPr/>
            </p:nvSpPr>
            <p:spPr bwMode="auto">
              <a:xfrm>
                <a:off x="270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6" name="Rectangle 63"/>
              <p:cNvSpPr>
                <a:spLocks noChangeArrowheads="1"/>
              </p:cNvSpPr>
              <p:nvPr/>
            </p:nvSpPr>
            <p:spPr bwMode="auto">
              <a:xfrm>
                <a:off x="274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7" name="Rectangle 64"/>
              <p:cNvSpPr>
                <a:spLocks noChangeArrowheads="1"/>
              </p:cNvSpPr>
              <p:nvPr/>
            </p:nvSpPr>
            <p:spPr bwMode="auto">
              <a:xfrm>
                <a:off x="278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8" name="Rectangle 65"/>
              <p:cNvSpPr>
                <a:spLocks noChangeArrowheads="1"/>
              </p:cNvSpPr>
              <p:nvPr/>
            </p:nvSpPr>
            <p:spPr bwMode="auto">
              <a:xfrm>
                <a:off x="282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9" name="Rectangle 66"/>
              <p:cNvSpPr>
                <a:spLocks noChangeArrowheads="1"/>
              </p:cNvSpPr>
              <p:nvPr/>
            </p:nvSpPr>
            <p:spPr bwMode="auto">
              <a:xfrm>
                <a:off x="286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0" name="Rectangle 67"/>
              <p:cNvSpPr>
                <a:spLocks noChangeArrowheads="1"/>
              </p:cNvSpPr>
              <p:nvPr/>
            </p:nvSpPr>
            <p:spPr bwMode="auto">
              <a:xfrm>
                <a:off x="290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1" name="Rectangle 68"/>
              <p:cNvSpPr>
                <a:spLocks noChangeArrowheads="1"/>
              </p:cNvSpPr>
              <p:nvPr/>
            </p:nvSpPr>
            <p:spPr bwMode="auto">
              <a:xfrm>
                <a:off x="294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2" name="Rectangle 69"/>
              <p:cNvSpPr>
                <a:spLocks noChangeArrowheads="1"/>
              </p:cNvSpPr>
              <p:nvPr/>
            </p:nvSpPr>
            <p:spPr bwMode="auto">
              <a:xfrm>
                <a:off x="298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3" name="Rectangle 70"/>
              <p:cNvSpPr>
                <a:spLocks noChangeArrowheads="1"/>
              </p:cNvSpPr>
              <p:nvPr/>
            </p:nvSpPr>
            <p:spPr bwMode="auto">
              <a:xfrm>
                <a:off x="3020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4" name="Rectangle 71"/>
              <p:cNvSpPr>
                <a:spLocks noChangeArrowheads="1"/>
              </p:cNvSpPr>
              <p:nvPr/>
            </p:nvSpPr>
            <p:spPr bwMode="auto">
              <a:xfrm>
                <a:off x="305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5" name="Rectangle 72"/>
              <p:cNvSpPr>
                <a:spLocks noChangeArrowheads="1"/>
              </p:cNvSpPr>
              <p:nvPr/>
            </p:nvSpPr>
            <p:spPr bwMode="auto">
              <a:xfrm>
                <a:off x="309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6" name="Rectangle 73"/>
              <p:cNvSpPr>
                <a:spLocks noChangeArrowheads="1"/>
              </p:cNvSpPr>
              <p:nvPr/>
            </p:nvSpPr>
            <p:spPr bwMode="auto">
              <a:xfrm>
                <a:off x="313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7" name="Rectangle 74"/>
              <p:cNvSpPr>
                <a:spLocks noChangeArrowheads="1"/>
              </p:cNvSpPr>
              <p:nvPr/>
            </p:nvSpPr>
            <p:spPr bwMode="auto">
              <a:xfrm>
                <a:off x="317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8" name="Rectangle 75"/>
              <p:cNvSpPr>
                <a:spLocks noChangeArrowheads="1"/>
              </p:cNvSpPr>
              <p:nvPr/>
            </p:nvSpPr>
            <p:spPr bwMode="auto">
              <a:xfrm>
                <a:off x="321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59" name="Rectangle 76"/>
              <p:cNvSpPr>
                <a:spLocks noChangeArrowheads="1"/>
              </p:cNvSpPr>
              <p:nvPr/>
            </p:nvSpPr>
            <p:spPr bwMode="auto">
              <a:xfrm>
                <a:off x="325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0" name="Rectangle 77"/>
              <p:cNvSpPr>
                <a:spLocks noChangeArrowheads="1"/>
              </p:cNvSpPr>
              <p:nvPr/>
            </p:nvSpPr>
            <p:spPr bwMode="auto">
              <a:xfrm>
                <a:off x="329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1" name="Rectangle 78"/>
              <p:cNvSpPr>
                <a:spLocks noChangeArrowheads="1"/>
              </p:cNvSpPr>
              <p:nvPr/>
            </p:nvSpPr>
            <p:spPr bwMode="auto">
              <a:xfrm>
                <a:off x="333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2" name="Rectangle 79"/>
              <p:cNvSpPr>
                <a:spLocks noChangeArrowheads="1"/>
              </p:cNvSpPr>
              <p:nvPr/>
            </p:nvSpPr>
            <p:spPr bwMode="auto">
              <a:xfrm>
                <a:off x="337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3" name="Rectangle 80"/>
              <p:cNvSpPr>
                <a:spLocks noChangeArrowheads="1"/>
              </p:cNvSpPr>
              <p:nvPr/>
            </p:nvSpPr>
            <p:spPr bwMode="auto">
              <a:xfrm>
                <a:off x="341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4" name="Rectangle 81"/>
              <p:cNvSpPr>
                <a:spLocks noChangeArrowheads="1"/>
              </p:cNvSpPr>
              <p:nvPr/>
            </p:nvSpPr>
            <p:spPr bwMode="auto">
              <a:xfrm>
                <a:off x="345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5" name="Rectangle 82"/>
              <p:cNvSpPr>
                <a:spLocks noChangeArrowheads="1"/>
              </p:cNvSpPr>
              <p:nvPr/>
            </p:nvSpPr>
            <p:spPr bwMode="auto">
              <a:xfrm>
                <a:off x="349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6" name="Rectangle 83"/>
              <p:cNvSpPr>
                <a:spLocks noChangeArrowheads="1"/>
              </p:cNvSpPr>
              <p:nvPr/>
            </p:nvSpPr>
            <p:spPr bwMode="auto">
              <a:xfrm>
                <a:off x="3531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7" name="Rectangle 84"/>
              <p:cNvSpPr>
                <a:spLocks noChangeArrowheads="1"/>
              </p:cNvSpPr>
              <p:nvPr/>
            </p:nvSpPr>
            <p:spPr bwMode="auto">
              <a:xfrm>
                <a:off x="357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8" name="Rectangle 85"/>
              <p:cNvSpPr>
                <a:spLocks noChangeArrowheads="1"/>
              </p:cNvSpPr>
              <p:nvPr/>
            </p:nvSpPr>
            <p:spPr bwMode="auto">
              <a:xfrm>
                <a:off x="3610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69" name="Rectangle 86"/>
              <p:cNvSpPr>
                <a:spLocks noChangeArrowheads="1"/>
              </p:cNvSpPr>
              <p:nvPr/>
            </p:nvSpPr>
            <p:spPr bwMode="auto">
              <a:xfrm>
                <a:off x="3649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0" name="Rectangle 87"/>
              <p:cNvSpPr>
                <a:spLocks noChangeArrowheads="1"/>
              </p:cNvSpPr>
              <p:nvPr/>
            </p:nvSpPr>
            <p:spPr bwMode="auto">
              <a:xfrm>
                <a:off x="3689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1" name="Rectangle 88"/>
              <p:cNvSpPr>
                <a:spLocks noChangeArrowheads="1"/>
              </p:cNvSpPr>
              <p:nvPr/>
            </p:nvSpPr>
            <p:spPr bwMode="auto">
              <a:xfrm>
                <a:off x="3728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2" name="Rectangle 89"/>
              <p:cNvSpPr>
                <a:spLocks noChangeArrowheads="1"/>
              </p:cNvSpPr>
              <p:nvPr/>
            </p:nvSpPr>
            <p:spPr bwMode="auto">
              <a:xfrm>
                <a:off x="3767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3" name="Rectangle 90"/>
              <p:cNvSpPr>
                <a:spLocks noChangeArrowheads="1"/>
              </p:cNvSpPr>
              <p:nvPr/>
            </p:nvSpPr>
            <p:spPr bwMode="auto">
              <a:xfrm>
                <a:off x="3807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4" name="Rectangle 91"/>
              <p:cNvSpPr>
                <a:spLocks noChangeArrowheads="1"/>
              </p:cNvSpPr>
              <p:nvPr/>
            </p:nvSpPr>
            <p:spPr bwMode="auto">
              <a:xfrm>
                <a:off x="3846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5" name="Rectangle 92"/>
              <p:cNvSpPr>
                <a:spLocks noChangeArrowheads="1"/>
              </p:cNvSpPr>
              <p:nvPr/>
            </p:nvSpPr>
            <p:spPr bwMode="auto">
              <a:xfrm>
                <a:off x="3885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6" name="Rectangle 93"/>
              <p:cNvSpPr>
                <a:spLocks noChangeArrowheads="1"/>
              </p:cNvSpPr>
              <p:nvPr/>
            </p:nvSpPr>
            <p:spPr bwMode="auto">
              <a:xfrm>
                <a:off x="3925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7" name="Rectangle 94"/>
              <p:cNvSpPr>
                <a:spLocks noChangeArrowheads="1"/>
              </p:cNvSpPr>
              <p:nvPr/>
            </p:nvSpPr>
            <p:spPr bwMode="auto">
              <a:xfrm>
                <a:off x="3964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8" name="Rectangle 95"/>
              <p:cNvSpPr>
                <a:spLocks noChangeArrowheads="1"/>
              </p:cNvSpPr>
              <p:nvPr/>
            </p:nvSpPr>
            <p:spPr bwMode="auto">
              <a:xfrm>
                <a:off x="4003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79" name="Rectangle 96"/>
              <p:cNvSpPr>
                <a:spLocks noChangeArrowheads="1"/>
              </p:cNvSpPr>
              <p:nvPr/>
            </p:nvSpPr>
            <p:spPr bwMode="auto">
              <a:xfrm>
                <a:off x="4043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0" name="Rectangle 97"/>
              <p:cNvSpPr>
                <a:spLocks noChangeArrowheads="1"/>
              </p:cNvSpPr>
              <p:nvPr/>
            </p:nvSpPr>
            <p:spPr bwMode="auto">
              <a:xfrm>
                <a:off x="4082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1" name="Rectangle 98"/>
              <p:cNvSpPr>
                <a:spLocks noChangeArrowheads="1"/>
              </p:cNvSpPr>
              <p:nvPr/>
            </p:nvSpPr>
            <p:spPr bwMode="auto">
              <a:xfrm>
                <a:off x="4121" y="1589"/>
                <a:ext cx="14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2" name="Rectangle 99"/>
              <p:cNvSpPr>
                <a:spLocks noChangeArrowheads="1"/>
              </p:cNvSpPr>
              <p:nvPr/>
            </p:nvSpPr>
            <p:spPr bwMode="auto">
              <a:xfrm>
                <a:off x="4161" y="1589"/>
                <a:ext cx="13" cy="13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355" name="Group 164"/>
            <p:cNvGrpSpPr>
              <a:grpSpLocks/>
            </p:cNvGrpSpPr>
            <p:nvPr/>
          </p:nvGrpSpPr>
          <p:grpSpPr bwMode="auto">
            <a:xfrm>
              <a:off x="1735" y="2205"/>
              <a:ext cx="2452" cy="14"/>
              <a:chOff x="1735" y="2205"/>
              <a:chExt cx="2452" cy="14"/>
            </a:xfrm>
          </p:grpSpPr>
          <p:sp>
            <p:nvSpPr>
              <p:cNvPr id="8361" name="Rectangle 101"/>
              <p:cNvSpPr>
                <a:spLocks noChangeArrowheads="1"/>
              </p:cNvSpPr>
              <p:nvPr/>
            </p:nvSpPr>
            <p:spPr bwMode="auto">
              <a:xfrm>
                <a:off x="173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2" name="Rectangle 102"/>
              <p:cNvSpPr>
                <a:spLocks noChangeArrowheads="1"/>
              </p:cNvSpPr>
              <p:nvPr/>
            </p:nvSpPr>
            <p:spPr bwMode="auto">
              <a:xfrm>
                <a:off x="177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3" name="Rectangle 103"/>
              <p:cNvSpPr>
                <a:spLocks noChangeArrowheads="1"/>
              </p:cNvSpPr>
              <p:nvPr/>
            </p:nvSpPr>
            <p:spPr bwMode="auto">
              <a:xfrm>
                <a:off x="181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4" name="Rectangle 104"/>
              <p:cNvSpPr>
                <a:spLocks noChangeArrowheads="1"/>
              </p:cNvSpPr>
              <p:nvPr/>
            </p:nvSpPr>
            <p:spPr bwMode="auto">
              <a:xfrm>
                <a:off x="185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5" name="Rectangle 105"/>
              <p:cNvSpPr>
                <a:spLocks noChangeArrowheads="1"/>
              </p:cNvSpPr>
              <p:nvPr/>
            </p:nvSpPr>
            <p:spPr bwMode="auto">
              <a:xfrm>
                <a:off x="189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6" name="Rectangle 106"/>
              <p:cNvSpPr>
                <a:spLocks noChangeArrowheads="1"/>
              </p:cNvSpPr>
              <p:nvPr/>
            </p:nvSpPr>
            <p:spPr bwMode="auto">
              <a:xfrm>
                <a:off x="193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7" name="Rectangle 107"/>
              <p:cNvSpPr>
                <a:spLocks noChangeArrowheads="1"/>
              </p:cNvSpPr>
              <p:nvPr/>
            </p:nvSpPr>
            <p:spPr bwMode="auto">
              <a:xfrm>
                <a:off x="197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8" name="Rectangle 108"/>
              <p:cNvSpPr>
                <a:spLocks noChangeArrowheads="1"/>
              </p:cNvSpPr>
              <p:nvPr/>
            </p:nvSpPr>
            <p:spPr bwMode="auto">
              <a:xfrm>
                <a:off x="201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69" name="Rectangle 109"/>
              <p:cNvSpPr>
                <a:spLocks noChangeArrowheads="1"/>
              </p:cNvSpPr>
              <p:nvPr/>
            </p:nvSpPr>
            <p:spPr bwMode="auto">
              <a:xfrm>
                <a:off x="205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0" name="Rectangle 110"/>
              <p:cNvSpPr>
                <a:spLocks noChangeArrowheads="1"/>
              </p:cNvSpPr>
              <p:nvPr/>
            </p:nvSpPr>
            <p:spPr bwMode="auto">
              <a:xfrm>
                <a:off x="208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1" name="Rectangle 111"/>
              <p:cNvSpPr>
                <a:spLocks noChangeArrowheads="1"/>
              </p:cNvSpPr>
              <p:nvPr/>
            </p:nvSpPr>
            <p:spPr bwMode="auto">
              <a:xfrm>
                <a:off x="2128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2" name="Rectangle 112"/>
              <p:cNvSpPr>
                <a:spLocks noChangeArrowheads="1"/>
              </p:cNvSpPr>
              <p:nvPr/>
            </p:nvSpPr>
            <p:spPr bwMode="auto">
              <a:xfrm>
                <a:off x="216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3" name="Rectangle 113"/>
              <p:cNvSpPr>
                <a:spLocks noChangeArrowheads="1"/>
              </p:cNvSpPr>
              <p:nvPr/>
            </p:nvSpPr>
            <p:spPr bwMode="auto">
              <a:xfrm>
                <a:off x="220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4" name="Rectangle 114"/>
              <p:cNvSpPr>
                <a:spLocks noChangeArrowheads="1"/>
              </p:cNvSpPr>
              <p:nvPr/>
            </p:nvSpPr>
            <p:spPr bwMode="auto">
              <a:xfrm>
                <a:off x="2246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5" name="Rectangle 115"/>
              <p:cNvSpPr>
                <a:spLocks noChangeArrowheads="1"/>
              </p:cNvSpPr>
              <p:nvPr/>
            </p:nvSpPr>
            <p:spPr bwMode="auto">
              <a:xfrm>
                <a:off x="228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6" name="Rectangle 116"/>
              <p:cNvSpPr>
                <a:spLocks noChangeArrowheads="1"/>
              </p:cNvSpPr>
              <p:nvPr/>
            </p:nvSpPr>
            <p:spPr bwMode="auto">
              <a:xfrm>
                <a:off x="232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7" name="Rectangle 117"/>
              <p:cNvSpPr>
                <a:spLocks noChangeArrowheads="1"/>
              </p:cNvSpPr>
              <p:nvPr/>
            </p:nvSpPr>
            <p:spPr bwMode="auto">
              <a:xfrm>
                <a:off x="2364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8" name="Rectangle 118"/>
              <p:cNvSpPr>
                <a:spLocks noChangeArrowheads="1"/>
              </p:cNvSpPr>
              <p:nvPr/>
            </p:nvSpPr>
            <p:spPr bwMode="auto">
              <a:xfrm>
                <a:off x="240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79" name="Rectangle 119"/>
              <p:cNvSpPr>
                <a:spLocks noChangeArrowheads="1"/>
              </p:cNvSpPr>
              <p:nvPr/>
            </p:nvSpPr>
            <p:spPr bwMode="auto">
              <a:xfrm>
                <a:off x="244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0" name="Rectangle 120"/>
              <p:cNvSpPr>
                <a:spLocks noChangeArrowheads="1"/>
              </p:cNvSpPr>
              <p:nvPr/>
            </p:nvSpPr>
            <p:spPr bwMode="auto">
              <a:xfrm>
                <a:off x="2482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1" name="Rectangle 121"/>
              <p:cNvSpPr>
                <a:spLocks noChangeArrowheads="1"/>
              </p:cNvSpPr>
              <p:nvPr/>
            </p:nvSpPr>
            <p:spPr bwMode="auto">
              <a:xfrm>
                <a:off x="252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2" name="Rectangle 122"/>
              <p:cNvSpPr>
                <a:spLocks noChangeArrowheads="1"/>
              </p:cNvSpPr>
              <p:nvPr/>
            </p:nvSpPr>
            <p:spPr bwMode="auto">
              <a:xfrm>
                <a:off x="256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3" name="Rectangle 123"/>
              <p:cNvSpPr>
                <a:spLocks noChangeArrowheads="1"/>
              </p:cNvSpPr>
              <p:nvPr/>
            </p:nvSpPr>
            <p:spPr bwMode="auto">
              <a:xfrm>
                <a:off x="2600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4" name="Rectangle 124"/>
              <p:cNvSpPr>
                <a:spLocks noChangeArrowheads="1"/>
              </p:cNvSpPr>
              <p:nvPr/>
            </p:nvSpPr>
            <p:spPr bwMode="auto">
              <a:xfrm>
                <a:off x="264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5" name="Rectangle 125"/>
              <p:cNvSpPr>
                <a:spLocks noChangeArrowheads="1"/>
              </p:cNvSpPr>
              <p:nvPr/>
            </p:nvSpPr>
            <p:spPr bwMode="auto">
              <a:xfrm>
                <a:off x="267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6" name="Rectangle 126"/>
              <p:cNvSpPr>
                <a:spLocks noChangeArrowheads="1"/>
              </p:cNvSpPr>
              <p:nvPr/>
            </p:nvSpPr>
            <p:spPr bwMode="auto">
              <a:xfrm>
                <a:off x="2718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7" name="Rectangle 127"/>
              <p:cNvSpPr>
                <a:spLocks noChangeArrowheads="1"/>
              </p:cNvSpPr>
              <p:nvPr/>
            </p:nvSpPr>
            <p:spPr bwMode="auto">
              <a:xfrm>
                <a:off x="275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8" name="Rectangle 128"/>
              <p:cNvSpPr>
                <a:spLocks noChangeArrowheads="1"/>
              </p:cNvSpPr>
              <p:nvPr/>
            </p:nvSpPr>
            <p:spPr bwMode="auto">
              <a:xfrm>
                <a:off x="279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89" name="Rectangle 129"/>
              <p:cNvSpPr>
                <a:spLocks noChangeArrowheads="1"/>
              </p:cNvSpPr>
              <p:nvPr/>
            </p:nvSpPr>
            <p:spPr bwMode="auto">
              <a:xfrm>
                <a:off x="2836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0" name="Rectangle 130"/>
              <p:cNvSpPr>
                <a:spLocks noChangeArrowheads="1"/>
              </p:cNvSpPr>
              <p:nvPr/>
            </p:nvSpPr>
            <p:spPr bwMode="auto">
              <a:xfrm>
                <a:off x="287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1" name="Rectangle 131"/>
              <p:cNvSpPr>
                <a:spLocks noChangeArrowheads="1"/>
              </p:cNvSpPr>
              <p:nvPr/>
            </p:nvSpPr>
            <p:spPr bwMode="auto">
              <a:xfrm>
                <a:off x="291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2" name="Rectangle 132"/>
              <p:cNvSpPr>
                <a:spLocks noChangeArrowheads="1"/>
              </p:cNvSpPr>
              <p:nvPr/>
            </p:nvSpPr>
            <p:spPr bwMode="auto">
              <a:xfrm>
                <a:off x="2954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3" name="Rectangle 133"/>
              <p:cNvSpPr>
                <a:spLocks noChangeArrowheads="1"/>
              </p:cNvSpPr>
              <p:nvPr/>
            </p:nvSpPr>
            <p:spPr bwMode="auto">
              <a:xfrm>
                <a:off x="299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4" name="Rectangle 134"/>
              <p:cNvSpPr>
                <a:spLocks noChangeArrowheads="1"/>
              </p:cNvSpPr>
              <p:nvPr/>
            </p:nvSpPr>
            <p:spPr bwMode="auto">
              <a:xfrm>
                <a:off x="303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5" name="Rectangle 135"/>
              <p:cNvSpPr>
                <a:spLocks noChangeArrowheads="1"/>
              </p:cNvSpPr>
              <p:nvPr/>
            </p:nvSpPr>
            <p:spPr bwMode="auto">
              <a:xfrm>
                <a:off x="3072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6" name="Rectangle 136"/>
              <p:cNvSpPr>
                <a:spLocks noChangeArrowheads="1"/>
              </p:cNvSpPr>
              <p:nvPr/>
            </p:nvSpPr>
            <p:spPr bwMode="auto">
              <a:xfrm>
                <a:off x="311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7" name="Rectangle 137"/>
              <p:cNvSpPr>
                <a:spLocks noChangeArrowheads="1"/>
              </p:cNvSpPr>
              <p:nvPr/>
            </p:nvSpPr>
            <p:spPr bwMode="auto">
              <a:xfrm>
                <a:off x="315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8" name="Rectangle 138"/>
              <p:cNvSpPr>
                <a:spLocks noChangeArrowheads="1"/>
              </p:cNvSpPr>
              <p:nvPr/>
            </p:nvSpPr>
            <p:spPr bwMode="auto">
              <a:xfrm>
                <a:off x="3190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9" name="Rectangle 139"/>
              <p:cNvSpPr>
                <a:spLocks noChangeArrowheads="1"/>
              </p:cNvSpPr>
              <p:nvPr/>
            </p:nvSpPr>
            <p:spPr bwMode="auto">
              <a:xfrm>
                <a:off x="323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0" name="Rectangle 140"/>
              <p:cNvSpPr>
                <a:spLocks noChangeArrowheads="1"/>
              </p:cNvSpPr>
              <p:nvPr/>
            </p:nvSpPr>
            <p:spPr bwMode="auto">
              <a:xfrm>
                <a:off x="326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1" name="Rectangle 141"/>
              <p:cNvSpPr>
                <a:spLocks noChangeArrowheads="1"/>
              </p:cNvSpPr>
              <p:nvPr/>
            </p:nvSpPr>
            <p:spPr bwMode="auto">
              <a:xfrm>
                <a:off x="3308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2" name="Rectangle 142"/>
              <p:cNvSpPr>
                <a:spLocks noChangeArrowheads="1"/>
              </p:cNvSpPr>
              <p:nvPr/>
            </p:nvSpPr>
            <p:spPr bwMode="auto">
              <a:xfrm>
                <a:off x="334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3" name="Rectangle 143"/>
              <p:cNvSpPr>
                <a:spLocks noChangeArrowheads="1"/>
              </p:cNvSpPr>
              <p:nvPr/>
            </p:nvSpPr>
            <p:spPr bwMode="auto">
              <a:xfrm>
                <a:off x="338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4" name="Rectangle 144"/>
              <p:cNvSpPr>
                <a:spLocks noChangeArrowheads="1"/>
              </p:cNvSpPr>
              <p:nvPr/>
            </p:nvSpPr>
            <p:spPr bwMode="auto">
              <a:xfrm>
                <a:off x="3426" y="2205"/>
                <a:ext cx="14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5" name="Rectangle 145"/>
              <p:cNvSpPr>
                <a:spLocks noChangeArrowheads="1"/>
              </p:cNvSpPr>
              <p:nvPr/>
            </p:nvSpPr>
            <p:spPr bwMode="auto">
              <a:xfrm>
                <a:off x="346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6" name="Rectangle 146"/>
              <p:cNvSpPr>
                <a:spLocks noChangeArrowheads="1"/>
              </p:cNvSpPr>
              <p:nvPr/>
            </p:nvSpPr>
            <p:spPr bwMode="auto">
              <a:xfrm>
                <a:off x="350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7" name="Rectangle 147"/>
              <p:cNvSpPr>
                <a:spLocks noChangeArrowheads="1"/>
              </p:cNvSpPr>
              <p:nvPr/>
            </p:nvSpPr>
            <p:spPr bwMode="auto">
              <a:xfrm>
                <a:off x="354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8" name="Rectangle 148"/>
              <p:cNvSpPr>
                <a:spLocks noChangeArrowheads="1"/>
              </p:cNvSpPr>
              <p:nvPr/>
            </p:nvSpPr>
            <p:spPr bwMode="auto">
              <a:xfrm>
                <a:off x="358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9" name="Rectangle 149"/>
              <p:cNvSpPr>
                <a:spLocks noChangeArrowheads="1"/>
              </p:cNvSpPr>
              <p:nvPr/>
            </p:nvSpPr>
            <p:spPr bwMode="auto">
              <a:xfrm>
                <a:off x="362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0" name="Rectangle 150"/>
              <p:cNvSpPr>
                <a:spLocks noChangeArrowheads="1"/>
              </p:cNvSpPr>
              <p:nvPr/>
            </p:nvSpPr>
            <p:spPr bwMode="auto">
              <a:xfrm>
                <a:off x="3663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1" name="Rectangle 151"/>
              <p:cNvSpPr>
                <a:spLocks noChangeArrowheads="1"/>
              </p:cNvSpPr>
              <p:nvPr/>
            </p:nvSpPr>
            <p:spPr bwMode="auto">
              <a:xfrm>
                <a:off x="3702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2" name="Rectangle 152"/>
              <p:cNvSpPr>
                <a:spLocks noChangeArrowheads="1"/>
              </p:cNvSpPr>
              <p:nvPr/>
            </p:nvSpPr>
            <p:spPr bwMode="auto">
              <a:xfrm>
                <a:off x="374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3" name="Rectangle 153"/>
              <p:cNvSpPr>
                <a:spLocks noChangeArrowheads="1"/>
              </p:cNvSpPr>
              <p:nvPr/>
            </p:nvSpPr>
            <p:spPr bwMode="auto">
              <a:xfrm>
                <a:off x="3781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4" name="Rectangle 154"/>
              <p:cNvSpPr>
                <a:spLocks noChangeArrowheads="1"/>
              </p:cNvSpPr>
              <p:nvPr/>
            </p:nvSpPr>
            <p:spPr bwMode="auto">
              <a:xfrm>
                <a:off x="3820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5" name="Rectangle 155"/>
              <p:cNvSpPr>
                <a:spLocks noChangeArrowheads="1"/>
              </p:cNvSpPr>
              <p:nvPr/>
            </p:nvSpPr>
            <p:spPr bwMode="auto">
              <a:xfrm>
                <a:off x="385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6" name="Rectangle 156"/>
              <p:cNvSpPr>
                <a:spLocks noChangeArrowheads="1"/>
              </p:cNvSpPr>
              <p:nvPr/>
            </p:nvSpPr>
            <p:spPr bwMode="auto">
              <a:xfrm>
                <a:off x="3899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7" name="Rectangle 157"/>
              <p:cNvSpPr>
                <a:spLocks noChangeArrowheads="1"/>
              </p:cNvSpPr>
              <p:nvPr/>
            </p:nvSpPr>
            <p:spPr bwMode="auto">
              <a:xfrm>
                <a:off x="3938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8" name="Rectangle 158"/>
              <p:cNvSpPr>
                <a:spLocks noChangeArrowheads="1"/>
              </p:cNvSpPr>
              <p:nvPr/>
            </p:nvSpPr>
            <p:spPr bwMode="auto">
              <a:xfrm>
                <a:off x="397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9" name="Rectangle 159"/>
              <p:cNvSpPr>
                <a:spLocks noChangeArrowheads="1"/>
              </p:cNvSpPr>
              <p:nvPr/>
            </p:nvSpPr>
            <p:spPr bwMode="auto">
              <a:xfrm>
                <a:off x="4017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0" name="Rectangle 160"/>
              <p:cNvSpPr>
                <a:spLocks noChangeArrowheads="1"/>
              </p:cNvSpPr>
              <p:nvPr/>
            </p:nvSpPr>
            <p:spPr bwMode="auto">
              <a:xfrm>
                <a:off x="4056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1" name="Rectangle 161"/>
              <p:cNvSpPr>
                <a:spLocks noChangeArrowheads="1"/>
              </p:cNvSpPr>
              <p:nvPr/>
            </p:nvSpPr>
            <p:spPr bwMode="auto">
              <a:xfrm>
                <a:off x="409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2" name="Rectangle 162"/>
              <p:cNvSpPr>
                <a:spLocks noChangeArrowheads="1"/>
              </p:cNvSpPr>
              <p:nvPr/>
            </p:nvSpPr>
            <p:spPr bwMode="auto">
              <a:xfrm>
                <a:off x="4135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3" name="Rectangle 163"/>
              <p:cNvSpPr>
                <a:spLocks noChangeArrowheads="1"/>
              </p:cNvSpPr>
              <p:nvPr/>
            </p:nvSpPr>
            <p:spPr bwMode="auto">
              <a:xfrm>
                <a:off x="4174" y="2205"/>
                <a:ext cx="13" cy="1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56" name="Freeform 300"/>
            <p:cNvSpPr>
              <a:spLocks/>
            </p:cNvSpPr>
            <p:nvPr/>
          </p:nvSpPr>
          <p:spPr bwMode="auto">
            <a:xfrm>
              <a:off x="3387" y="1589"/>
              <a:ext cx="210" cy="616"/>
            </a:xfrm>
            <a:custGeom>
              <a:avLst/>
              <a:gdLst>
                <a:gd name="T0" fmla="*/ 0 w 210"/>
                <a:gd name="T1" fmla="*/ 616 h 616"/>
                <a:gd name="T2" fmla="*/ 210 w 210"/>
                <a:gd name="T3" fmla="*/ 616 h 616"/>
                <a:gd name="T4" fmla="*/ 210 w 210"/>
                <a:gd name="T5" fmla="*/ 0 h 6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" h="616">
                  <a:moveTo>
                    <a:pt x="0" y="616"/>
                  </a:moveTo>
                  <a:lnTo>
                    <a:pt x="210" y="616"/>
                  </a:lnTo>
                  <a:lnTo>
                    <a:pt x="21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7" name="Line 301"/>
            <p:cNvSpPr>
              <a:spLocks noChangeShapeType="1"/>
            </p:cNvSpPr>
            <p:nvPr/>
          </p:nvSpPr>
          <p:spPr bwMode="auto">
            <a:xfrm>
              <a:off x="3728" y="2205"/>
              <a:ext cx="302" cy="1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8" name="Arc 302"/>
            <p:cNvSpPr>
              <a:spLocks/>
            </p:cNvSpPr>
            <p:nvPr/>
          </p:nvSpPr>
          <p:spPr bwMode="auto">
            <a:xfrm>
              <a:off x="3597" y="1589"/>
              <a:ext cx="92" cy="603"/>
            </a:xfrm>
            <a:custGeom>
              <a:avLst/>
              <a:gdLst>
                <a:gd name="T0" fmla="*/ 92 w 21600"/>
                <a:gd name="T1" fmla="*/ 603 h 21600"/>
                <a:gd name="T2" fmla="*/ 0 w 21600"/>
                <a:gd name="T3" fmla="*/ 0 h 21600"/>
                <a:gd name="T4" fmla="*/ 92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9" name="Rectangle 308"/>
            <p:cNvSpPr>
              <a:spLocks noChangeArrowheads="1"/>
            </p:cNvSpPr>
            <p:nvPr/>
          </p:nvSpPr>
          <p:spPr bwMode="auto">
            <a:xfrm>
              <a:off x="3459" y="1897"/>
              <a:ext cx="1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Symbol" charset="0"/>
                </a:rPr>
                <a:t>a</a:t>
              </a:r>
              <a:endParaRPr lang="en-GB"/>
            </a:p>
          </p:txBody>
        </p:sp>
        <p:sp>
          <p:nvSpPr>
            <p:cNvPr id="8360" name="Rectangle 309"/>
            <p:cNvSpPr>
              <a:spLocks noChangeArrowheads="1"/>
            </p:cNvSpPr>
            <p:nvPr/>
          </p:nvSpPr>
          <p:spPr bwMode="auto">
            <a:xfrm>
              <a:off x="3787" y="1871"/>
              <a:ext cx="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Symbol" charset="0"/>
                </a:rPr>
                <a:t>g</a:t>
              </a:r>
              <a:endParaRPr lang="en-GB"/>
            </a:p>
          </p:txBody>
        </p:sp>
      </p:grpSp>
      <p:sp>
        <p:nvSpPr>
          <p:cNvPr id="8210" name="Rectangle 314"/>
          <p:cNvSpPr>
            <a:spLocks noChangeArrowheads="1"/>
          </p:cNvSpPr>
          <p:nvPr/>
        </p:nvSpPr>
        <p:spPr bwMode="auto">
          <a:xfrm>
            <a:off x="5657850" y="909638"/>
            <a:ext cx="2540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Geneva" charset="0"/>
              </a:rPr>
              <a:t>High supersaturation</a:t>
            </a:r>
            <a:endParaRPr lang="en-GB"/>
          </a:p>
        </p:txBody>
      </p:sp>
      <p:sp>
        <p:nvSpPr>
          <p:cNvPr id="8211" name="Rectangle 315"/>
          <p:cNvSpPr>
            <a:spLocks noChangeArrowheads="1"/>
          </p:cNvSpPr>
          <p:nvPr/>
        </p:nvSpPr>
        <p:spPr bwMode="auto">
          <a:xfrm>
            <a:off x="5657850" y="1243013"/>
            <a:ext cx="148113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Geneva" charset="0"/>
              </a:rPr>
              <a:t>NP-LE mode</a:t>
            </a:r>
            <a:endParaRPr lang="en-GB"/>
          </a:p>
        </p:txBody>
      </p:sp>
      <p:grpSp>
        <p:nvGrpSpPr>
          <p:cNvPr id="4415" name="Group 319"/>
          <p:cNvGrpSpPr>
            <a:grpSpLocks/>
          </p:cNvGrpSpPr>
          <p:nvPr/>
        </p:nvGrpSpPr>
        <p:grpSpPr bwMode="auto">
          <a:xfrm>
            <a:off x="1692275" y="2543175"/>
            <a:ext cx="1311275" cy="3455988"/>
            <a:chOff x="1066" y="1602"/>
            <a:chExt cx="826" cy="2177"/>
          </a:xfrm>
        </p:grpSpPr>
        <p:sp>
          <p:nvSpPr>
            <p:cNvPr id="8213" name="Line 304"/>
            <p:cNvSpPr>
              <a:spLocks noChangeShapeType="1"/>
            </p:cNvSpPr>
            <p:nvPr/>
          </p:nvSpPr>
          <p:spPr bwMode="auto">
            <a:xfrm>
              <a:off x="1447" y="3635"/>
              <a:ext cx="1" cy="144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14" name="Group 318"/>
            <p:cNvGrpSpPr>
              <a:grpSpLocks/>
            </p:cNvGrpSpPr>
            <p:nvPr/>
          </p:nvGrpSpPr>
          <p:grpSpPr bwMode="auto">
            <a:xfrm>
              <a:off x="1066" y="1602"/>
              <a:ext cx="826" cy="2138"/>
              <a:chOff x="1066" y="1602"/>
              <a:chExt cx="826" cy="2138"/>
            </a:xfrm>
          </p:grpSpPr>
          <p:grpSp>
            <p:nvGrpSpPr>
              <p:cNvPr id="8215" name="Group 203"/>
              <p:cNvGrpSpPr>
                <a:grpSpLocks/>
              </p:cNvGrpSpPr>
              <p:nvPr/>
            </p:nvGrpSpPr>
            <p:grpSpPr bwMode="auto">
              <a:xfrm>
                <a:off x="1066" y="2258"/>
                <a:ext cx="13" cy="1469"/>
                <a:chOff x="1066" y="2258"/>
                <a:chExt cx="13" cy="1469"/>
              </a:xfrm>
            </p:grpSpPr>
            <p:sp>
              <p:nvSpPr>
                <p:cNvPr id="8316" name="Rectangle 165"/>
                <p:cNvSpPr>
                  <a:spLocks noChangeArrowheads="1"/>
                </p:cNvSpPr>
                <p:nvPr/>
              </p:nvSpPr>
              <p:spPr bwMode="auto">
                <a:xfrm>
                  <a:off x="1066" y="225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7" name="Rectangle 166"/>
                <p:cNvSpPr>
                  <a:spLocks noChangeArrowheads="1"/>
                </p:cNvSpPr>
                <p:nvPr/>
              </p:nvSpPr>
              <p:spPr bwMode="auto">
                <a:xfrm>
                  <a:off x="1066" y="229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8" name="Rectangle 167"/>
                <p:cNvSpPr>
                  <a:spLocks noChangeArrowheads="1"/>
                </p:cNvSpPr>
                <p:nvPr/>
              </p:nvSpPr>
              <p:spPr bwMode="auto">
                <a:xfrm>
                  <a:off x="1066" y="233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9" name="Rectangle 168"/>
                <p:cNvSpPr>
                  <a:spLocks noChangeArrowheads="1"/>
                </p:cNvSpPr>
                <p:nvPr/>
              </p:nvSpPr>
              <p:spPr bwMode="auto">
                <a:xfrm>
                  <a:off x="1066" y="237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0" name="Rectangle 169"/>
                <p:cNvSpPr>
                  <a:spLocks noChangeArrowheads="1"/>
                </p:cNvSpPr>
                <p:nvPr/>
              </p:nvSpPr>
              <p:spPr bwMode="auto">
                <a:xfrm>
                  <a:off x="1066" y="241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1" name="Rectangle 170"/>
                <p:cNvSpPr>
                  <a:spLocks noChangeArrowheads="1"/>
                </p:cNvSpPr>
                <p:nvPr/>
              </p:nvSpPr>
              <p:spPr bwMode="auto">
                <a:xfrm>
                  <a:off x="1066" y="245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2" name="Rectangle 171"/>
                <p:cNvSpPr>
                  <a:spLocks noChangeArrowheads="1"/>
                </p:cNvSpPr>
                <p:nvPr/>
              </p:nvSpPr>
              <p:spPr bwMode="auto">
                <a:xfrm>
                  <a:off x="1066" y="249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3" name="Rectangle 172"/>
                <p:cNvSpPr>
                  <a:spLocks noChangeArrowheads="1"/>
                </p:cNvSpPr>
                <p:nvPr/>
              </p:nvSpPr>
              <p:spPr bwMode="auto">
                <a:xfrm>
                  <a:off x="1066" y="253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4" name="Rectangle 173"/>
                <p:cNvSpPr>
                  <a:spLocks noChangeArrowheads="1"/>
                </p:cNvSpPr>
                <p:nvPr/>
              </p:nvSpPr>
              <p:spPr bwMode="auto">
                <a:xfrm>
                  <a:off x="1066" y="257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5" name="Rectangle 174"/>
                <p:cNvSpPr>
                  <a:spLocks noChangeArrowheads="1"/>
                </p:cNvSpPr>
                <p:nvPr/>
              </p:nvSpPr>
              <p:spPr bwMode="auto">
                <a:xfrm>
                  <a:off x="1066" y="261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6" name="Rectangle 175"/>
                <p:cNvSpPr>
                  <a:spLocks noChangeArrowheads="1"/>
                </p:cNvSpPr>
                <p:nvPr/>
              </p:nvSpPr>
              <p:spPr bwMode="auto">
                <a:xfrm>
                  <a:off x="1066" y="265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7" name="Rectangle 176"/>
                <p:cNvSpPr>
                  <a:spLocks noChangeArrowheads="1"/>
                </p:cNvSpPr>
                <p:nvPr/>
              </p:nvSpPr>
              <p:spPr bwMode="auto">
                <a:xfrm>
                  <a:off x="1066" y="269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8" name="Rectangle 177"/>
                <p:cNvSpPr>
                  <a:spLocks noChangeArrowheads="1"/>
                </p:cNvSpPr>
                <p:nvPr/>
              </p:nvSpPr>
              <p:spPr bwMode="auto">
                <a:xfrm>
                  <a:off x="1066" y="273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29" name="Rectangle 178"/>
                <p:cNvSpPr>
                  <a:spLocks noChangeArrowheads="1"/>
                </p:cNvSpPr>
                <p:nvPr/>
              </p:nvSpPr>
              <p:spPr bwMode="auto">
                <a:xfrm>
                  <a:off x="1066" y="276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0" name="Rectangle 179"/>
                <p:cNvSpPr>
                  <a:spLocks noChangeArrowheads="1"/>
                </p:cNvSpPr>
                <p:nvPr/>
              </p:nvSpPr>
              <p:spPr bwMode="auto">
                <a:xfrm>
                  <a:off x="1066" y="280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1" name="Rectangle 180"/>
                <p:cNvSpPr>
                  <a:spLocks noChangeArrowheads="1"/>
                </p:cNvSpPr>
                <p:nvPr/>
              </p:nvSpPr>
              <p:spPr bwMode="auto">
                <a:xfrm>
                  <a:off x="1066" y="284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2" name="Rectangle 181"/>
                <p:cNvSpPr>
                  <a:spLocks noChangeArrowheads="1"/>
                </p:cNvSpPr>
                <p:nvPr/>
              </p:nvSpPr>
              <p:spPr bwMode="auto">
                <a:xfrm>
                  <a:off x="1066" y="288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3" name="Rectangle 182"/>
                <p:cNvSpPr>
                  <a:spLocks noChangeArrowheads="1"/>
                </p:cNvSpPr>
                <p:nvPr/>
              </p:nvSpPr>
              <p:spPr bwMode="auto">
                <a:xfrm>
                  <a:off x="1066" y="292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4" name="Rectangle 183"/>
                <p:cNvSpPr>
                  <a:spLocks noChangeArrowheads="1"/>
                </p:cNvSpPr>
                <p:nvPr/>
              </p:nvSpPr>
              <p:spPr bwMode="auto">
                <a:xfrm>
                  <a:off x="1066" y="296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5" name="Rectangle 184"/>
                <p:cNvSpPr>
                  <a:spLocks noChangeArrowheads="1"/>
                </p:cNvSpPr>
                <p:nvPr/>
              </p:nvSpPr>
              <p:spPr bwMode="auto">
                <a:xfrm>
                  <a:off x="1066" y="300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6" name="Rectangle 185"/>
                <p:cNvSpPr>
                  <a:spLocks noChangeArrowheads="1"/>
                </p:cNvSpPr>
                <p:nvPr/>
              </p:nvSpPr>
              <p:spPr bwMode="auto">
                <a:xfrm>
                  <a:off x="1066" y="304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7" name="Rectangle 186"/>
                <p:cNvSpPr>
                  <a:spLocks noChangeArrowheads="1"/>
                </p:cNvSpPr>
                <p:nvPr/>
              </p:nvSpPr>
              <p:spPr bwMode="auto">
                <a:xfrm>
                  <a:off x="1066" y="308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8" name="Rectangle 187"/>
                <p:cNvSpPr>
                  <a:spLocks noChangeArrowheads="1"/>
                </p:cNvSpPr>
                <p:nvPr/>
              </p:nvSpPr>
              <p:spPr bwMode="auto">
                <a:xfrm>
                  <a:off x="1066" y="3123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39" name="Rectangle 188"/>
                <p:cNvSpPr>
                  <a:spLocks noChangeArrowheads="1"/>
                </p:cNvSpPr>
                <p:nvPr/>
              </p:nvSpPr>
              <p:spPr bwMode="auto">
                <a:xfrm>
                  <a:off x="1066" y="316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0" name="Rectangle 189"/>
                <p:cNvSpPr>
                  <a:spLocks noChangeArrowheads="1"/>
                </p:cNvSpPr>
                <p:nvPr/>
              </p:nvSpPr>
              <p:spPr bwMode="auto">
                <a:xfrm>
                  <a:off x="1066" y="320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1" name="Rectangle 190"/>
                <p:cNvSpPr>
                  <a:spLocks noChangeArrowheads="1"/>
                </p:cNvSpPr>
                <p:nvPr/>
              </p:nvSpPr>
              <p:spPr bwMode="auto">
                <a:xfrm>
                  <a:off x="1066" y="3241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2" name="Rectangle 191"/>
                <p:cNvSpPr>
                  <a:spLocks noChangeArrowheads="1"/>
                </p:cNvSpPr>
                <p:nvPr/>
              </p:nvSpPr>
              <p:spPr bwMode="auto">
                <a:xfrm>
                  <a:off x="1066" y="328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3" name="Rectangle 192"/>
                <p:cNvSpPr>
                  <a:spLocks noChangeArrowheads="1"/>
                </p:cNvSpPr>
                <p:nvPr/>
              </p:nvSpPr>
              <p:spPr bwMode="auto">
                <a:xfrm>
                  <a:off x="1066" y="332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4" name="Rectangle 193"/>
                <p:cNvSpPr>
                  <a:spLocks noChangeArrowheads="1"/>
                </p:cNvSpPr>
                <p:nvPr/>
              </p:nvSpPr>
              <p:spPr bwMode="auto">
                <a:xfrm>
                  <a:off x="1066" y="3359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5" name="Rectangle 194"/>
                <p:cNvSpPr>
                  <a:spLocks noChangeArrowheads="1"/>
                </p:cNvSpPr>
                <p:nvPr/>
              </p:nvSpPr>
              <p:spPr bwMode="auto">
                <a:xfrm>
                  <a:off x="1066" y="339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6" name="Rectangle 195"/>
                <p:cNvSpPr>
                  <a:spLocks noChangeArrowheads="1"/>
                </p:cNvSpPr>
                <p:nvPr/>
              </p:nvSpPr>
              <p:spPr bwMode="auto">
                <a:xfrm>
                  <a:off x="1066" y="343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7" name="Rectangle 196"/>
                <p:cNvSpPr>
                  <a:spLocks noChangeArrowheads="1"/>
                </p:cNvSpPr>
                <p:nvPr/>
              </p:nvSpPr>
              <p:spPr bwMode="auto">
                <a:xfrm>
                  <a:off x="1066" y="3477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8" name="Rectangle 197"/>
                <p:cNvSpPr>
                  <a:spLocks noChangeArrowheads="1"/>
                </p:cNvSpPr>
                <p:nvPr/>
              </p:nvSpPr>
              <p:spPr bwMode="auto">
                <a:xfrm>
                  <a:off x="1066" y="351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9" name="Rectangle 198"/>
                <p:cNvSpPr>
                  <a:spLocks noChangeArrowheads="1"/>
                </p:cNvSpPr>
                <p:nvPr/>
              </p:nvSpPr>
              <p:spPr bwMode="auto">
                <a:xfrm>
                  <a:off x="1066" y="355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0" name="Rectangle 199"/>
                <p:cNvSpPr>
                  <a:spLocks noChangeArrowheads="1"/>
                </p:cNvSpPr>
                <p:nvPr/>
              </p:nvSpPr>
              <p:spPr bwMode="auto">
                <a:xfrm>
                  <a:off x="1066" y="3595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1" name="Rectangle 200"/>
                <p:cNvSpPr>
                  <a:spLocks noChangeArrowheads="1"/>
                </p:cNvSpPr>
                <p:nvPr/>
              </p:nvSpPr>
              <p:spPr bwMode="auto">
                <a:xfrm>
                  <a:off x="1066" y="363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2" name="Rectangle 201"/>
                <p:cNvSpPr>
                  <a:spLocks noChangeArrowheads="1"/>
                </p:cNvSpPr>
                <p:nvPr/>
              </p:nvSpPr>
              <p:spPr bwMode="auto">
                <a:xfrm>
                  <a:off x="1066" y="367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53" name="Rectangle 202"/>
                <p:cNvSpPr>
                  <a:spLocks noChangeArrowheads="1"/>
                </p:cNvSpPr>
                <p:nvPr/>
              </p:nvSpPr>
              <p:spPr bwMode="auto">
                <a:xfrm>
                  <a:off x="1066" y="371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216" name="Group 243"/>
              <p:cNvGrpSpPr>
                <a:grpSpLocks/>
              </p:cNvGrpSpPr>
              <p:nvPr/>
            </p:nvGrpSpPr>
            <p:grpSpPr bwMode="auto">
              <a:xfrm>
                <a:off x="1447" y="2205"/>
                <a:ext cx="13" cy="1509"/>
                <a:chOff x="1447" y="2205"/>
                <a:chExt cx="13" cy="1509"/>
              </a:xfrm>
            </p:grpSpPr>
            <p:sp>
              <p:nvSpPr>
                <p:cNvPr id="8277" name="Rectangle 204"/>
                <p:cNvSpPr>
                  <a:spLocks noChangeArrowheads="1"/>
                </p:cNvSpPr>
                <p:nvPr/>
              </p:nvSpPr>
              <p:spPr bwMode="auto">
                <a:xfrm>
                  <a:off x="1447" y="2205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8" name="Rectangle 205"/>
                <p:cNvSpPr>
                  <a:spLocks noChangeArrowheads="1"/>
                </p:cNvSpPr>
                <p:nvPr/>
              </p:nvSpPr>
              <p:spPr bwMode="auto">
                <a:xfrm>
                  <a:off x="1447" y="224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9" name="Rectangle 206"/>
                <p:cNvSpPr>
                  <a:spLocks noChangeArrowheads="1"/>
                </p:cNvSpPr>
                <p:nvPr/>
              </p:nvSpPr>
              <p:spPr bwMode="auto">
                <a:xfrm>
                  <a:off x="1447" y="228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0" name="Rectangle 207"/>
                <p:cNvSpPr>
                  <a:spLocks noChangeArrowheads="1"/>
                </p:cNvSpPr>
                <p:nvPr/>
              </p:nvSpPr>
              <p:spPr bwMode="auto">
                <a:xfrm>
                  <a:off x="1447" y="2323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1" name="Rectangle 208"/>
                <p:cNvSpPr>
                  <a:spLocks noChangeArrowheads="1"/>
                </p:cNvSpPr>
                <p:nvPr/>
              </p:nvSpPr>
              <p:spPr bwMode="auto">
                <a:xfrm>
                  <a:off x="1447" y="236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2" name="Rectangle 209"/>
                <p:cNvSpPr>
                  <a:spLocks noChangeArrowheads="1"/>
                </p:cNvSpPr>
                <p:nvPr/>
              </p:nvSpPr>
              <p:spPr bwMode="auto">
                <a:xfrm>
                  <a:off x="1447" y="240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3" name="Rectangle 210"/>
                <p:cNvSpPr>
                  <a:spLocks noChangeArrowheads="1"/>
                </p:cNvSpPr>
                <p:nvPr/>
              </p:nvSpPr>
              <p:spPr bwMode="auto">
                <a:xfrm>
                  <a:off x="1447" y="244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4" name="Rectangle 211"/>
                <p:cNvSpPr>
                  <a:spLocks noChangeArrowheads="1"/>
                </p:cNvSpPr>
                <p:nvPr/>
              </p:nvSpPr>
              <p:spPr bwMode="auto">
                <a:xfrm>
                  <a:off x="1447" y="248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5" name="Rectangle 212"/>
                <p:cNvSpPr>
                  <a:spLocks noChangeArrowheads="1"/>
                </p:cNvSpPr>
                <p:nvPr/>
              </p:nvSpPr>
              <p:spPr bwMode="auto">
                <a:xfrm>
                  <a:off x="1447" y="252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6" name="Rectangle 213"/>
                <p:cNvSpPr>
                  <a:spLocks noChangeArrowheads="1"/>
                </p:cNvSpPr>
                <p:nvPr/>
              </p:nvSpPr>
              <p:spPr bwMode="auto">
                <a:xfrm>
                  <a:off x="1447" y="256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7" name="Rectangle 214"/>
                <p:cNvSpPr>
                  <a:spLocks noChangeArrowheads="1"/>
                </p:cNvSpPr>
                <p:nvPr/>
              </p:nvSpPr>
              <p:spPr bwMode="auto">
                <a:xfrm>
                  <a:off x="1447" y="259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8" name="Rectangle 215"/>
                <p:cNvSpPr>
                  <a:spLocks noChangeArrowheads="1"/>
                </p:cNvSpPr>
                <p:nvPr/>
              </p:nvSpPr>
              <p:spPr bwMode="auto">
                <a:xfrm>
                  <a:off x="1447" y="263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9" name="Rectangle 216"/>
                <p:cNvSpPr>
                  <a:spLocks noChangeArrowheads="1"/>
                </p:cNvSpPr>
                <p:nvPr/>
              </p:nvSpPr>
              <p:spPr bwMode="auto">
                <a:xfrm>
                  <a:off x="1447" y="267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0" name="Rectangle 217"/>
                <p:cNvSpPr>
                  <a:spLocks noChangeArrowheads="1"/>
                </p:cNvSpPr>
                <p:nvPr/>
              </p:nvSpPr>
              <p:spPr bwMode="auto">
                <a:xfrm>
                  <a:off x="1447" y="271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1" name="Rectangle 218"/>
                <p:cNvSpPr>
                  <a:spLocks noChangeArrowheads="1"/>
                </p:cNvSpPr>
                <p:nvPr/>
              </p:nvSpPr>
              <p:spPr bwMode="auto">
                <a:xfrm>
                  <a:off x="1447" y="275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2" name="Rectangle 219"/>
                <p:cNvSpPr>
                  <a:spLocks noChangeArrowheads="1"/>
                </p:cNvSpPr>
                <p:nvPr/>
              </p:nvSpPr>
              <p:spPr bwMode="auto">
                <a:xfrm>
                  <a:off x="1447" y="279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3" name="Rectangle 220"/>
                <p:cNvSpPr>
                  <a:spLocks noChangeArrowheads="1"/>
                </p:cNvSpPr>
                <p:nvPr/>
              </p:nvSpPr>
              <p:spPr bwMode="auto">
                <a:xfrm>
                  <a:off x="1447" y="283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4" name="Rectangle 221"/>
                <p:cNvSpPr>
                  <a:spLocks noChangeArrowheads="1"/>
                </p:cNvSpPr>
                <p:nvPr/>
              </p:nvSpPr>
              <p:spPr bwMode="auto">
                <a:xfrm>
                  <a:off x="1447" y="287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5" name="Rectangle 222"/>
                <p:cNvSpPr>
                  <a:spLocks noChangeArrowheads="1"/>
                </p:cNvSpPr>
                <p:nvPr/>
              </p:nvSpPr>
              <p:spPr bwMode="auto">
                <a:xfrm>
                  <a:off x="1447" y="291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6" name="Rectangle 223"/>
                <p:cNvSpPr>
                  <a:spLocks noChangeArrowheads="1"/>
                </p:cNvSpPr>
                <p:nvPr/>
              </p:nvSpPr>
              <p:spPr bwMode="auto">
                <a:xfrm>
                  <a:off x="1447" y="295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7" name="Rectangle 224"/>
                <p:cNvSpPr>
                  <a:spLocks noChangeArrowheads="1"/>
                </p:cNvSpPr>
                <p:nvPr/>
              </p:nvSpPr>
              <p:spPr bwMode="auto">
                <a:xfrm>
                  <a:off x="1447" y="299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8" name="Rectangle 225"/>
                <p:cNvSpPr>
                  <a:spLocks noChangeArrowheads="1"/>
                </p:cNvSpPr>
                <p:nvPr/>
              </p:nvSpPr>
              <p:spPr bwMode="auto">
                <a:xfrm>
                  <a:off x="1447" y="303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9" name="Rectangle 226"/>
                <p:cNvSpPr>
                  <a:spLocks noChangeArrowheads="1"/>
                </p:cNvSpPr>
                <p:nvPr/>
              </p:nvSpPr>
              <p:spPr bwMode="auto">
                <a:xfrm>
                  <a:off x="1447" y="307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0" name="Rectangle 227"/>
                <p:cNvSpPr>
                  <a:spLocks noChangeArrowheads="1"/>
                </p:cNvSpPr>
                <p:nvPr/>
              </p:nvSpPr>
              <p:spPr bwMode="auto">
                <a:xfrm>
                  <a:off x="1447" y="311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1" name="Rectangle 228"/>
                <p:cNvSpPr>
                  <a:spLocks noChangeArrowheads="1"/>
                </p:cNvSpPr>
                <p:nvPr/>
              </p:nvSpPr>
              <p:spPr bwMode="auto">
                <a:xfrm>
                  <a:off x="1447" y="315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2" name="Rectangle 229"/>
                <p:cNvSpPr>
                  <a:spLocks noChangeArrowheads="1"/>
                </p:cNvSpPr>
                <p:nvPr/>
              </p:nvSpPr>
              <p:spPr bwMode="auto">
                <a:xfrm>
                  <a:off x="1447" y="318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3" name="Rectangle 230"/>
                <p:cNvSpPr>
                  <a:spLocks noChangeArrowheads="1"/>
                </p:cNvSpPr>
                <p:nvPr/>
              </p:nvSpPr>
              <p:spPr bwMode="auto">
                <a:xfrm>
                  <a:off x="1447" y="322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4" name="Rectangle 231"/>
                <p:cNvSpPr>
                  <a:spLocks noChangeArrowheads="1"/>
                </p:cNvSpPr>
                <p:nvPr/>
              </p:nvSpPr>
              <p:spPr bwMode="auto">
                <a:xfrm>
                  <a:off x="1447" y="326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5" name="Rectangle 232"/>
                <p:cNvSpPr>
                  <a:spLocks noChangeArrowheads="1"/>
                </p:cNvSpPr>
                <p:nvPr/>
              </p:nvSpPr>
              <p:spPr bwMode="auto">
                <a:xfrm>
                  <a:off x="1447" y="330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6" name="Rectangle 233"/>
                <p:cNvSpPr>
                  <a:spLocks noChangeArrowheads="1"/>
                </p:cNvSpPr>
                <p:nvPr/>
              </p:nvSpPr>
              <p:spPr bwMode="auto">
                <a:xfrm>
                  <a:off x="1447" y="334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7" name="Rectangle 234"/>
                <p:cNvSpPr>
                  <a:spLocks noChangeArrowheads="1"/>
                </p:cNvSpPr>
                <p:nvPr/>
              </p:nvSpPr>
              <p:spPr bwMode="auto">
                <a:xfrm>
                  <a:off x="1447" y="338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8" name="Rectangle 235"/>
                <p:cNvSpPr>
                  <a:spLocks noChangeArrowheads="1"/>
                </p:cNvSpPr>
                <p:nvPr/>
              </p:nvSpPr>
              <p:spPr bwMode="auto">
                <a:xfrm>
                  <a:off x="1447" y="342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09" name="Rectangle 236"/>
                <p:cNvSpPr>
                  <a:spLocks noChangeArrowheads="1"/>
                </p:cNvSpPr>
                <p:nvPr/>
              </p:nvSpPr>
              <p:spPr bwMode="auto">
                <a:xfrm>
                  <a:off x="1447" y="346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0" name="Rectangle 237"/>
                <p:cNvSpPr>
                  <a:spLocks noChangeArrowheads="1"/>
                </p:cNvSpPr>
                <p:nvPr/>
              </p:nvSpPr>
              <p:spPr bwMode="auto">
                <a:xfrm>
                  <a:off x="1447" y="350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1" name="Rectangle 238"/>
                <p:cNvSpPr>
                  <a:spLocks noChangeArrowheads="1"/>
                </p:cNvSpPr>
                <p:nvPr/>
              </p:nvSpPr>
              <p:spPr bwMode="auto">
                <a:xfrm>
                  <a:off x="1447" y="354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2" name="Rectangle 239"/>
                <p:cNvSpPr>
                  <a:spLocks noChangeArrowheads="1"/>
                </p:cNvSpPr>
                <p:nvPr/>
              </p:nvSpPr>
              <p:spPr bwMode="auto">
                <a:xfrm>
                  <a:off x="1447" y="358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3" name="Rectangle 240"/>
                <p:cNvSpPr>
                  <a:spLocks noChangeArrowheads="1"/>
                </p:cNvSpPr>
                <p:nvPr/>
              </p:nvSpPr>
              <p:spPr bwMode="auto">
                <a:xfrm>
                  <a:off x="1447" y="362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4" name="Rectangle 241"/>
                <p:cNvSpPr>
                  <a:spLocks noChangeArrowheads="1"/>
                </p:cNvSpPr>
                <p:nvPr/>
              </p:nvSpPr>
              <p:spPr bwMode="auto">
                <a:xfrm>
                  <a:off x="1447" y="366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5" name="Rectangle 242"/>
                <p:cNvSpPr>
                  <a:spLocks noChangeArrowheads="1"/>
                </p:cNvSpPr>
                <p:nvPr/>
              </p:nvSpPr>
              <p:spPr bwMode="auto">
                <a:xfrm>
                  <a:off x="1447" y="3700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217" name="Group 299"/>
              <p:cNvGrpSpPr>
                <a:grpSpLocks/>
              </p:cNvGrpSpPr>
              <p:nvPr/>
            </p:nvGrpSpPr>
            <p:grpSpPr bwMode="auto">
              <a:xfrm>
                <a:off x="1879" y="1602"/>
                <a:ext cx="13" cy="2138"/>
                <a:chOff x="1879" y="1602"/>
                <a:chExt cx="13" cy="2138"/>
              </a:xfrm>
            </p:grpSpPr>
            <p:sp>
              <p:nvSpPr>
                <p:cNvPr id="8222" name="Rectangle 244"/>
                <p:cNvSpPr>
                  <a:spLocks noChangeArrowheads="1"/>
                </p:cNvSpPr>
                <p:nvPr/>
              </p:nvSpPr>
              <p:spPr bwMode="auto">
                <a:xfrm>
                  <a:off x="1879" y="160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3" name="Rectangle 245"/>
                <p:cNvSpPr>
                  <a:spLocks noChangeArrowheads="1"/>
                </p:cNvSpPr>
                <p:nvPr/>
              </p:nvSpPr>
              <p:spPr bwMode="auto">
                <a:xfrm>
                  <a:off x="1879" y="164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4" name="Rectangle 246"/>
                <p:cNvSpPr>
                  <a:spLocks noChangeArrowheads="1"/>
                </p:cNvSpPr>
                <p:nvPr/>
              </p:nvSpPr>
              <p:spPr bwMode="auto">
                <a:xfrm>
                  <a:off x="1879" y="168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5" name="Rectangle 247"/>
                <p:cNvSpPr>
                  <a:spLocks noChangeArrowheads="1"/>
                </p:cNvSpPr>
                <p:nvPr/>
              </p:nvSpPr>
              <p:spPr bwMode="auto">
                <a:xfrm>
                  <a:off x="1879" y="172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6" name="Rectangle 248"/>
                <p:cNvSpPr>
                  <a:spLocks noChangeArrowheads="1"/>
                </p:cNvSpPr>
                <p:nvPr/>
              </p:nvSpPr>
              <p:spPr bwMode="auto">
                <a:xfrm>
                  <a:off x="1879" y="176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7" name="Rectangle 249"/>
                <p:cNvSpPr>
                  <a:spLocks noChangeArrowheads="1"/>
                </p:cNvSpPr>
                <p:nvPr/>
              </p:nvSpPr>
              <p:spPr bwMode="auto">
                <a:xfrm>
                  <a:off x="1879" y="179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8" name="Rectangle 250"/>
                <p:cNvSpPr>
                  <a:spLocks noChangeArrowheads="1"/>
                </p:cNvSpPr>
                <p:nvPr/>
              </p:nvSpPr>
              <p:spPr bwMode="auto">
                <a:xfrm>
                  <a:off x="1879" y="183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29" name="Rectangle 251"/>
                <p:cNvSpPr>
                  <a:spLocks noChangeArrowheads="1"/>
                </p:cNvSpPr>
                <p:nvPr/>
              </p:nvSpPr>
              <p:spPr bwMode="auto">
                <a:xfrm>
                  <a:off x="1879" y="187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0" name="Rectangle 252"/>
                <p:cNvSpPr>
                  <a:spLocks noChangeArrowheads="1"/>
                </p:cNvSpPr>
                <p:nvPr/>
              </p:nvSpPr>
              <p:spPr bwMode="auto">
                <a:xfrm>
                  <a:off x="1879" y="191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1" name="Rectangle 253"/>
                <p:cNvSpPr>
                  <a:spLocks noChangeArrowheads="1"/>
                </p:cNvSpPr>
                <p:nvPr/>
              </p:nvSpPr>
              <p:spPr bwMode="auto">
                <a:xfrm>
                  <a:off x="1879" y="195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2" name="Rectangle 254"/>
                <p:cNvSpPr>
                  <a:spLocks noChangeArrowheads="1"/>
                </p:cNvSpPr>
                <p:nvPr/>
              </p:nvSpPr>
              <p:spPr bwMode="auto">
                <a:xfrm>
                  <a:off x="1879" y="199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3" name="Rectangle 255"/>
                <p:cNvSpPr>
                  <a:spLocks noChangeArrowheads="1"/>
                </p:cNvSpPr>
                <p:nvPr/>
              </p:nvSpPr>
              <p:spPr bwMode="auto">
                <a:xfrm>
                  <a:off x="1879" y="203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4" name="Rectangle 256"/>
                <p:cNvSpPr>
                  <a:spLocks noChangeArrowheads="1"/>
                </p:cNvSpPr>
                <p:nvPr/>
              </p:nvSpPr>
              <p:spPr bwMode="auto">
                <a:xfrm>
                  <a:off x="1879" y="207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5" name="Rectangle 257"/>
                <p:cNvSpPr>
                  <a:spLocks noChangeArrowheads="1"/>
                </p:cNvSpPr>
                <p:nvPr/>
              </p:nvSpPr>
              <p:spPr bwMode="auto">
                <a:xfrm>
                  <a:off x="1879" y="211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6" name="Rectangle 258"/>
                <p:cNvSpPr>
                  <a:spLocks noChangeArrowheads="1"/>
                </p:cNvSpPr>
                <p:nvPr/>
              </p:nvSpPr>
              <p:spPr bwMode="auto">
                <a:xfrm>
                  <a:off x="1879" y="215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7" name="Rectangle 259"/>
                <p:cNvSpPr>
                  <a:spLocks noChangeArrowheads="1"/>
                </p:cNvSpPr>
                <p:nvPr/>
              </p:nvSpPr>
              <p:spPr bwMode="auto">
                <a:xfrm>
                  <a:off x="1879" y="219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8" name="Rectangle 260"/>
                <p:cNvSpPr>
                  <a:spLocks noChangeArrowheads="1"/>
                </p:cNvSpPr>
                <p:nvPr/>
              </p:nvSpPr>
              <p:spPr bwMode="auto">
                <a:xfrm>
                  <a:off x="1879" y="223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9" name="Rectangle 261"/>
                <p:cNvSpPr>
                  <a:spLocks noChangeArrowheads="1"/>
                </p:cNvSpPr>
                <p:nvPr/>
              </p:nvSpPr>
              <p:spPr bwMode="auto">
                <a:xfrm>
                  <a:off x="1879" y="227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0" name="Rectangle 262"/>
                <p:cNvSpPr>
                  <a:spLocks noChangeArrowheads="1"/>
                </p:cNvSpPr>
                <p:nvPr/>
              </p:nvSpPr>
              <p:spPr bwMode="auto">
                <a:xfrm>
                  <a:off x="1879" y="231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1" name="Rectangle 263"/>
                <p:cNvSpPr>
                  <a:spLocks noChangeArrowheads="1"/>
                </p:cNvSpPr>
                <p:nvPr/>
              </p:nvSpPr>
              <p:spPr bwMode="auto">
                <a:xfrm>
                  <a:off x="1879" y="235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2" name="Rectangle 264"/>
                <p:cNvSpPr>
                  <a:spLocks noChangeArrowheads="1"/>
                </p:cNvSpPr>
                <p:nvPr/>
              </p:nvSpPr>
              <p:spPr bwMode="auto">
                <a:xfrm>
                  <a:off x="1879" y="238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3" name="Rectangle 265"/>
                <p:cNvSpPr>
                  <a:spLocks noChangeArrowheads="1"/>
                </p:cNvSpPr>
                <p:nvPr/>
              </p:nvSpPr>
              <p:spPr bwMode="auto">
                <a:xfrm>
                  <a:off x="1879" y="2428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4" name="Rectangle 266"/>
                <p:cNvSpPr>
                  <a:spLocks noChangeArrowheads="1"/>
                </p:cNvSpPr>
                <p:nvPr/>
              </p:nvSpPr>
              <p:spPr bwMode="auto">
                <a:xfrm>
                  <a:off x="1879" y="246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5" name="Rectangle 267"/>
                <p:cNvSpPr>
                  <a:spLocks noChangeArrowheads="1"/>
                </p:cNvSpPr>
                <p:nvPr/>
              </p:nvSpPr>
              <p:spPr bwMode="auto">
                <a:xfrm>
                  <a:off x="1879" y="250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6" name="Rectangle 268"/>
                <p:cNvSpPr>
                  <a:spLocks noChangeArrowheads="1"/>
                </p:cNvSpPr>
                <p:nvPr/>
              </p:nvSpPr>
              <p:spPr bwMode="auto">
                <a:xfrm>
                  <a:off x="1879" y="2546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7" name="Rectangle 269"/>
                <p:cNvSpPr>
                  <a:spLocks noChangeArrowheads="1"/>
                </p:cNvSpPr>
                <p:nvPr/>
              </p:nvSpPr>
              <p:spPr bwMode="auto">
                <a:xfrm>
                  <a:off x="1879" y="258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8" name="Rectangle 270"/>
                <p:cNvSpPr>
                  <a:spLocks noChangeArrowheads="1"/>
                </p:cNvSpPr>
                <p:nvPr/>
              </p:nvSpPr>
              <p:spPr bwMode="auto">
                <a:xfrm>
                  <a:off x="1879" y="262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49" name="Rectangle 271"/>
                <p:cNvSpPr>
                  <a:spLocks noChangeArrowheads="1"/>
                </p:cNvSpPr>
                <p:nvPr/>
              </p:nvSpPr>
              <p:spPr bwMode="auto">
                <a:xfrm>
                  <a:off x="1879" y="2664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0" name="Rectangle 272"/>
                <p:cNvSpPr>
                  <a:spLocks noChangeArrowheads="1"/>
                </p:cNvSpPr>
                <p:nvPr/>
              </p:nvSpPr>
              <p:spPr bwMode="auto">
                <a:xfrm>
                  <a:off x="1879" y="270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1" name="Rectangle 273"/>
                <p:cNvSpPr>
                  <a:spLocks noChangeArrowheads="1"/>
                </p:cNvSpPr>
                <p:nvPr/>
              </p:nvSpPr>
              <p:spPr bwMode="auto">
                <a:xfrm>
                  <a:off x="1879" y="274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2" name="Rectangle 274"/>
                <p:cNvSpPr>
                  <a:spLocks noChangeArrowheads="1"/>
                </p:cNvSpPr>
                <p:nvPr/>
              </p:nvSpPr>
              <p:spPr bwMode="auto">
                <a:xfrm>
                  <a:off x="1879" y="2782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3" name="Rectangle 275"/>
                <p:cNvSpPr>
                  <a:spLocks noChangeArrowheads="1"/>
                </p:cNvSpPr>
                <p:nvPr/>
              </p:nvSpPr>
              <p:spPr bwMode="auto">
                <a:xfrm>
                  <a:off x="1879" y="282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4" name="Rectangle 276"/>
                <p:cNvSpPr>
                  <a:spLocks noChangeArrowheads="1"/>
                </p:cNvSpPr>
                <p:nvPr/>
              </p:nvSpPr>
              <p:spPr bwMode="auto">
                <a:xfrm>
                  <a:off x="1879" y="286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5" name="Rectangle 277"/>
                <p:cNvSpPr>
                  <a:spLocks noChangeArrowheads="1"/>
                </p:cNvSpPr>
                <p:nvPr/>
              </p:nvSpPr>
              <p:spPr bwMode="auto">
                <a:xfrm>
                  <a:off x="1879" y="2900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6" name="Rectangle 278"/>
                <p:cNvSpPr>
                  <a:spLocks noChangeArrowheads="1"/>
                </p:cNvSpPr>
                <p:nvPr/>
              </p:nvSpPr>
              <p:spPr bwMode="auto">
                <a:xfrm>
                  <a:off x="1879" y="294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7" name="Rectangle 279"/>
                <p:cNvSpPr>
                  <a:spLocks noChangeArrowheads="1"/>
                </p:cNvSpPr>
                <p:nvPr/>
              </p:nvSpPr>
              <p:spPr bwMode="auto">
                <a:xfrm>
                  <a:off x="1879" y="297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8" name="Rectangle 280"/>
                <p:cNvSpPr>
                  <a:spLocks noChangeArrowheads="1"/>
                </p:cNvSpPr>
                <p:nvPr/>
              </p:nvSpPr>
              <p:spPr bwMode="auto">
                <a:xfrm>
                  <a:off x="1879" y="3018"/>
                  <a:ext cx="13" cy="1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9" name="Rectangle 281"/>
                <p:cNvSpPr>
                  <a:spLocks noChangeArrowheads="1"/>
                </p:cNvSpPr>
                <p:nvPr/>
              </p:nvSpPr>
              <p:spPr bwMode="auto">
                <a:xfrm>
                  <a:off x="1879" y="305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0" name="Rectangle 282"/>
                <p:cNvSpPr>
                  <a:spLocks noChangeArrowheads="1"/>
                </p:cNvSpPr>
                <p:nvPr/>
              </p:nvSpPr>
              <p:spPr bwMode="auto">
                <a:xfrm>
                  <a:off x="1879" y="309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1" name="Rectangle 283"/>
                <p:cNvSpPr>
                  <a:spLocks noChangeArrowheads="1"/>
                </p:cNvSpPr>
                <p:nvPr/>
              </p:nvSpPr>
              <p:spPr bwMode="auto">
                <a:xfrm>
                  <a:off x="1879" y="313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2" name="Rectangle 284"/>
                <p:cNvSpPr>
                  <a:spLocks noChangeArrowheads="1"/>
                </p:cNvSpPr>
                <p:nvPr/>
              </p:nvSpPr>
              <p:spPr bwMode="auto">
                <a:xfrm>
                  <a:off x="1879" y="3176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3" name="Rectangle 285"/>
                <p:cNvSpPr>
                  <a:spLocks noChangeArrowheads="1"/>
                </p:cNvSpPr>
                <p:nvPr/>
              </p:nvSpPr>
              <p:spPr bwMode="auto">
                <a:xfrm>
                  <a:off x="1879" y="321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4" name="Rectangle 286"/>
                <p:cNvSpPr>
                  <a:spLocks noChangeArrowheads="1"/>
                </p:cNvSpPr>
                <p:nvPr/>
              </p:nvSpPr>
              <p:spPr bwMode="auto">
                <a:xfrm>
                  <a:off x="1879" y="3255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5" name="Rectangle 287"/>
                <p:cNvSpPr>
                  <a:spLocks noChangeArrowheads="1"/>
                </p:cNvSpPr>
                <p:nvPr/>
              </p:nvSpPr>
              <p:spPr bwMode="auto">
                <a:xfrm>
                  <a:off x="1879" y="3294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6" name="Rectangle 288"/>
                <p:cNvSpPr>
                  <a:spLocks noChangeArrowheads="1"/>
                </p:cNvSpPr>
                <p:nvPr/>
              </p:nvSpPr>
              <p:spPr bwMode="auto">
                <a:xfrm>
                  <a:off x="1879" y="333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7" name="Rectangle 289"/>
                <p:cNvSpPr>
                  <a:spLocks noChangeArrowheads="1"/>
                </p:cNvSpPr>
                <p:nvPr/>
              </p:nvSpPr>
              <p:spPr bwMode="auto">
                <a:xfrm>
                  <a:off x="1879" y="3373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8" name="Rectangle 290"/>
                <p:cNvSpPr>
                  <a:spLocks noChangeArrowheads="1"/>
                </p:cNvSpPr>
                <p:nvPr/>
              </p:nvSpPr>
              <p:spPr bwMode="auto">
                <a:xfrm>
                  <a:off x="1879" y="3412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69" name="Rectangle 291"/>
                <p:cNvSpPr>
                  <a:spLocks noChangeArrowheads="1"/>
                </p:cNvSpPr>
                <p:nvPr/>
              </p:nvSpPr>
              <p:spPr bwMode="auto">
                <a:xfrm>
                  <a:off x="1879" y="345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0" name="Rectangle 292"/>
                <p:cNvSpPr>
                  <a:spLocks noChangeArrowheads="1"/>
                </p:cNvSpPr>
                <p:nvPr/>
              </p:nvSpPr>
              <p:spPr bwMode="auto">
                <a:xfrm>
                  <a:off x="1879" y="3491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1" name="Rectangle 293"/>
                <p:cNvSpPr>
                  <a:spLocks noChangeArrowheads="1"/>
                </p:cNvSpPr>
                <p:nvPr/>
              </p:nvSpPr>
              <p:spPr bwMode="auto">
                <a:xfrm>
                  <a:off x="1879" y="3530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2" name="Rectangle 294"/>
                <p:cNvSpPr>
                  <a:spLocks noChangeArrowheads="1"/>
                </p:cNvSpPr>
                <p:nvPr/>
              </p:nvSpPr>
              <p:spPr bwMode="auto">
                <a:xfrm>
                  <a:off x="1879" y="356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3" name="Rectangle 295"/>
                <p:cNvSpPr>
                  <a:spLocks noChangeArrowheads="1"/>
                </p:cNvSpPr>
                <p:nvPr/>
              </p:nvSpPr>
              <p:spPr bwMode="auto">
                <a:xfrm>
                  <a:off x="1879" y="3609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4" name="Rectangle 296"/>
                <p:cNvSpPr>
                  <a:spLocks noChangeArrowheads="1"/>
                </p:cNvSpPr>
                <p:nvPr/>
              </p:nvSpPr>
              <p:spPr bwMode="auto">
                <a:xfrm>
                  <a:off x="1879" y="3648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5" name="Rectangle 297"/>
                <p:cNvSpPr>
                  <a:spLocks noChangeArrowheads="1"/>
                </p:cNvSpPr>
                <p:nvPr/>
              </p:nvSpPr>
              <p:spPr bwMode="auto">
                <a:xfrm>
                  <a:off x="1879" y="368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76" name="Rectangle 298"/>
                <p:cNvSpPr>
                  <a:spLocks noChangeArrowheads="1"/>
                </p:cNvSpPr>
                <p:nvPr/>
              </p:nvSpPr>
              <p:spPr bwMode="auto">
                <a:xfrm>
                  <a:off x="1879" y="3727"/>
                  <a:ext cx="13" cy="13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218" name="Freeform 303"/>
              <p:cNvSpPr>
                <a:spLocks/>
              </p:cNvSpPr>
              <p:nvPr/>
            </p:nvSpPr>
            <p:spPr bwMode="auto">
              <a:xfrm>
                <a:off x="1066" y="3018"/>
                <a:ext cx="813" cy="250"/>
              </a:xfrm>
              <a:custGeom>
                <a:avLst/>
                <a:gdLst>
                  <a:gd name="T0" fmla="*/ 0 w 813"/>
                  <a:gd name="T1" fmla="*/ 0 h 250"/>
                  <a:gd name="T2" fmla="*/ 0 w 813"/>
                  <a:gd name="T3" fmla="*/ 250 h 250"/>
                  <a:gd name="T4" fmla="*/ 813 w 813"/>
                  <a:gd name="T5" fmla="*/ 250 h 2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13" h="250">
                    <a:moveTo>
                      <a:pt x="0" y="0"/>
                    </a:moveTo>
                    <a:lnTo>
                      <a:pt x="0" y="250"/>
                    </a:lnTo>
                    <a:lnTo>
                      <a:pt x="813" y="25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" name="Rectangle 306"/>
              <p:cNvSpPr>
                <a:spLocks noChangeArrowheads="1"/>
              </p:cNvSpPr>
              <p:nvPr/>
            </p:nvSpPr>
            <p:spPr bwMode="auto">
              <a:xfrm rot="5400000">
                <a:off x="1354" y="3043"/>
                <a:ext cx="1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2000">
                    <a:solidFill>
                      <a:srgbClr val="000000"/>
                    </a:solidFill>
                    <a:latin typeface="Symbol" charset="0"/>
                  </a:rPr>
                  <a:t>a</a:t>
                </a:r>
                <a:endParaRPr lang="en-GB"/>
              </a:p>
            </p:txBody>
          </p:sp>
          <p:sp>
            <p:nvSpPr>
              <p:cNvPr id="8220" name="Rectangle 307"/>
              <p:cNvSpPr>
                <a:spLocks noChangeArrowheads="1"/>
              </p:cNvSpPr>
              <p:nvPr/>
            </p:nvSpPr>
            <p:spPr bwMode="auto">
              <a:xfrm rot="5400000">
                <a:off x="1661" y="3458"/>
                <a:ext cx="6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2000">
                    <a:solidFill>
                      <a:srgbClr val="000000"/>
                    </a:solidFill>
                    <a:latin typeface="Symbol" charset="0"/>
                  </a:rPr>
                  <a:t>g</a:t>
                </a:r>
                <a:endParaRPr lang="en-GB"/>
              </a:p>
            </p:txBody>
          </p:sp>
          <p:sp>
            <p:nvSpPr>
              <p:cNvPr id="8221" name="Arc 316"/>
              <p:cNvSpPr>
                <a:spLocks/>
              </p:cNvSpPr>
              <p:nvPr/>
            </p:nvSpPr>
            <p:spPr bwMode="auto">
              <a:xfrm>
                <a:off x="1447" y="3268"/>
                <a:ext cx="433" cy="380"/>
              </a:xfrm>
              <a:custGeom>
                <a:avLst/>
                <a:gdLst>
                  <a:gd name="T0" fmla="*/ 0 w 21600"/>
                  <a:gd name="T1" fmla="*/ 380 h 21599"/>
                  <a:gd name="T2" fmla="*/ 432 w 21600"/>
                  <a:gd name="T3" fmla="*/ 0 h 21599"/>
                  <a:gd name="T4" fmla="*/ 433 w 21600"/>
                  <a:gd name="T5" fmla="*/ 380 h 215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99" fill="none" extrusionOk="0">
                    <a:moveTo>
                      <a:pt x="-1" y="21598"/>
                    </a:moveTo>
                    <a:cubicBezTo>
                      <a:pt x="-1" y="9688"/>
                      <a:pt x="9640" y="26"/>
                      <a:pt x="21550" y="-1"/>
                    </a:cubicBezTo>
                  </a:path>
                  <a:path w="21600" h="21599" stroke="0" extrusionOk="0">
                    <a:moveTo>
                      <a:pt x="-1" y="21598"/>
                    </a:moveTo>
                    <a:cubicBezTo>
                      <a:pt x="-1" y="9688"/>
                      <a:pt x="9640" y="26"/>
                      <a:pt x="21550" y="-1"/>
                    </a:cubicBezTo>
                    <a:lnTo>
                      <a:pt x="21600" y="21599"/>
                    </a:lnTo>
                    <a:lnTo>
                      <a:pt x="-1" y="21598"/>
                    </a:lnTo>
                    <a:close/>
                  </a:path>
                </a:pathLst>
              </a:cu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00" name="Oval 37"/>
          <p:cNvSpPr>
            <a:spLocks noChangeArrowheads="1"/>
          </p:cNvSpPr>
          <p:nvPr/>
        </p:nvSpPr>
        <p:spPr bwMode="auto">
          <a:xfrm>
            <a:off x="2231133" y="3430878"/>
            <a:ext cx="166687" cy="166687"/>
          </a:xfrm>
          <a:prstGeom prst="ellipse">
            <a:avLst/>
          </a:prstGeom>
          <a:solidFill>
            <a:srgbClr val="FF0000"/>
          </a:solidFill>
          <a:ln w="2070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1" name="Line 21"/>
          <p:cNvSpPr>
            <a:spLocks noChangeShapeType="1"/>
          </p:cNvSpPr>
          <p:nvPr/>
        </p:nvSpPr>
        <p:spPr bwMode="auto">
          <a:xfrm flipV="1">
            <a:off x="1804354" y="2751137"/>
            <a:ext cx="1491297" cy="1000125"/>
          </a:xfrm>
          <a:prstGeom prst="line">
            <a:avLst/>
          </a:prstGeom>
          <a:noFill/>
          <a:ln w="2070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2" name="Line 21"/>
          <p:cNvSpPr>
            <a:spLocks noChangeShapeType="1"/>
          </p:cNvSpPr>
          <p:nvPr/>
        </p:nvSpPr>
        <p:spPr bwMode="auto">
          <a:xfrm flipV="1">
            <a:off x="1866266" y="2833689"/>
            <a:ext cx="1491297" cy="1000125"/>
          </a:xfrm>
          <a:prstGeom prst="line">
            <a:avLst/>
          </a:prstGeom>
          <a:noFill/>
          <a:ln w="20701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2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2835E-6 -1.46691E-6 L 0.09833 -0.004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7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 animBg="1"/>
      <p:bldP spid="301" grpId="0" animBg="1"/>
      <p:bldP spid="30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8580" y="1633664"/>
            <a:ext cx="844886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Conclusion 2</a:t>
            </a:r>
            <a:r>
              <a:rPr lang="en-US" sz="4000" dirty="0" smtClean="0"/>
              <a:t>: </a:t>
            </a:r>
          </a:p>
          <a:p>
            <a:endParaRPr lang="en-US" sz="4000" dirty="0"/>
          </a:p>
          <a:p>
            <a:r>
              <a:rPr lang="en-US" sz="4000" dirty="0" smtClean="0"/>
              <a:t>NPLE cannot represent incomplete </a:t>
            </a:r>
            <a:r>
              <a:rPr lang="en-US" sz="4000" dirty="0" smtClean="0"/>
              <a:t>reaction</a:t>
            </a:r>
          </a:p>
          <a:p>
            <a:endParaRPr lang="en-US" sz="4000" dirty="0"/>
          </a:p>
          <a:p>
            <a:r>
              <a:rPr lang="mr-IN" sz="4000" dirty="0" smtClean="0"/>
              <a:t>…</a:t>
            </a:r>
            <a:r>
              <a:rPr lang="en-GB" sz="4000" dirty="0" smtClean="0"/>
              <a:t> because it does not define the </a:t>
            </a:r>
          </a:p>
          <a:p>
            <a:r>
              <a:rPr lang="en-GB" sz="4000" dirty="0" smtClean="0"/>
              <a:t>termination of </a:t>
            </a:r>
            <a:r>
              <a:rPr lang="en-GB" sz="4000" smtClean="0"/>
              <a:t>a reaction.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8831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97" y="2633976"/>
            <a:ext cx="8217528" cy="2207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0587" y="5055654"/>
            <a:ext cx="1692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3366FF"/>
                </a:solidFill>
              </a:rPr>
              <a:t>Carbon</a:t>
            </a:r>
            <a:endParaRPr lang="en-US" sz="4000" dirty="0">
              <a:solidFill>
                <a:srgbClr val="33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30924" y="5055654"/>
            <a:ext cx="2606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3366FF"/>
                </a:solidFill>
              </a:rPr>
              <a:t>Manganese</a:t>
            </a:r>
            <a:endParaRPr lang="en-US" sz="4000" dirty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197" y="449462"/>
            <a:ext cx="8103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Is </a:t>
            </a:r>
            <a:r>
              <a:rPr lang="en-US" sz="3600" dirty="0" err="1" smtClean="0"/>
              <a:t>paraequilibrium</a:t>
            </a:r>
            <a:r>
              <a:rPr lang="en-US" sz="3600" dirty="0" smtClean="0"/>
              <a:t> </a:t>
            </a:r>
            <a:r>
              <a:rPr lang="en-US" sz="3600" dirty="0" err="1" smtClean="0"/>
              <a:t>possibile</a:t>
            </a:r>
            <a:r>
              <a:rPr lang="en-US" sz="3600" dirty="0" smtClean="0"/>
              <a:t> </a:t>
            </a:r>
            <a:r>
              <a:rPr lang="en-US" sz="3600" dirty="0" smtClean="0"/>
              <a:t>for diffusional transformations?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09108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inite_cop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/>
          <a:stretch/>
        </p:blipFill>
        <p:spPr>
          <a:xfrm>
            <a:off x="2207564" y="130985"/>
            <a:ext cx="6516848" cy="6037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83" y="489298"/>
            <a:ext cx="1057656" cy="4194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006" y="6201714"/>
            <a:ext cx="3094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Chance &amp; Ridley (1981)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8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8212" y="298850"/>
            <a:ext cx="913919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Conclusion 3</a:t>
            </a:r>
            <a:r>
              <a:rPr lang="en-US" sz="4000" dirty="0" smtClean="0"/>
              <a:t>: </a:t>
            </a:r>
          </a:p>
          <a:p>
            <a:r>
              <a:rPr lang="en-US" sz="4000" dirty="0" err="1" smtClean="0"/>
              <a:t>paraequilibrium</a:t>
            </a:r>
            <a:r>
              <a:rPr lang="en-US" sz="4000" dirty="0" smtClean="0"/>
              <a:t> applies only to </a:t>
            </a:r>
          </a:p>
          <a:p>
            <a:r>
              <a:rPr lang="en-US" sz="4000" dirty="0" err="1" smtClean="0"/>
              <a:t>displacive</a:t>
            </a:r>
            <a:r>
              <a:rPr lang="en-US" sz="4000" dirty="0" smtClean="0"/>
              <a:t> transformations</a:t>
            </a:r>
          </a:p>
          <a:p>
            <a:endParaRPr lang="en-US" sz="4000" dirty="0"/>
          </a:p>
          <a:p>
            <a:r>
              <a:rPr lang="en-US" sz="4000" dirty="0" smtClean="0">
                <a:solidFill>
                  <a:srgbClr val="0000FF"/>
                </a:solidFill>
              </a:rPr>
              <a:t>Comment</a:t>
            </a:r>
            <a:r>
              <a:rPr lang="en-US" sz="4000" dirty="0" smtClean="0"/>
              <a:t>:</a:t>
            </a:r>
          </a:p>
          <a:p>
            <a:r>
              <a:rPr lang="en-US" sz="4000" dirty="0"/>
              <a:t>t</a:t>
            </a:r>
            <a:r>
              <a:rPr lang="en-US" sz="4000" dirty="0" smtClean="0"/>
              <a:t>here </a:t>
            </a:r>
            <a:r>
              <a:rPr lang="en-US" sz="4000" dirty="0" smtClean="0"/>
              <a:t>is </a:t>
            </a:r>
            <a:r>
              <a:rPr lang="en-US" sz="4000" dirty="0" smtClean="0"/>
              <a:t>no evidence for </a:t>
            </a:r>
          </a:p>
          <a:p>
            <a:r>
              <a:rPr lang="en-US" sz="4000" dirty="0" err="1" smtClean="0"/>
              <a:t>paraequilibrium</a:t>
            </a:r>
            <a:r>
              <a:rPr lang="en-US" sz="4000" dirty="0" smtClean="0"/>
              <a:t> diffusional-transformation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99625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0773" y="1216615"/>
            <a:ext cx="84281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Diffusional transformations must occur without equilibrium when atomic mobility is limited.</a:t>
            </a:r>
          </a:p>
          <a:p>
            <a:endParaRPr lang="en-US" sz="4400" dirty="0">
              <a:solidFill>
                <a:srgbClr val="0000FF"/>
              </a:solidFill>
            </a:endParaRPr>
          </a:p>
          <a:p>
            <a:r>
              <a:rPr lang="en-US" sz="4400" dirty="0" smtClean="0">
                <a:solidFill>
                  <a:srgbClr val="0000FF"/>
                </a:solidFill>
              </a:rPr>
              <a:t>The theory for this exists.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9458" y="41877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80773" y="5430346"/>
            <a:ext cx="8763227" cy="68129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mtClean="0"/>
              <a:t>www.phase-trans.msm.cam.ac.uk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71723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splacive transformation produces displacemen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567" y="367197"/>
            <a:ext cx="81280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218" y="4264522"/>
            <a:ext cx="8222763" cy="161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dirty="0" err="1" smtClean="0"/>
              <a:t>Displacive</a:t>
            </a:r>
            <a:r>
              <a:rPr lang="en-US" sz="2400" dirty="0" smtClean="0"/>
              <a:t> transformations (</a:t>
            </a:r>
            <a:r>
              <a:rPr lang="en-US" sz="2400" dirty="0" err="1" smtClean="0"/>
              <a:t>Widmanstaetten</a:t>
            </a:r>
            <a:r>
              <a:rPr lang="en-US" sz="2400" dirty="0" smtClean="0"/>
              <a:t> ferrite, </a:t>
            </a:r>
            <a:r>
              <a:rPr lang="en-US" sz="2400" dirty="0" err="1" smtClean="0"/>
              <a:t>bainite</a:t>
            </a:r>
            <a:r>
              <a:rPr lang="en-US" sz="2400" dirty="0" smtClean="0"/>
              <a:t>, </a:t>
            </a:r>
            <a:r>
              <a:rPr lang="en-US" sz="2400" dirty="0" err="1" smtClean="0"/>
              <a:t>martensite</a:t>
            </a:r>
            <a:r>
              <a:rPr lang="en-US" sz="2400" dirty="0" smtClean="0"/>
              <a:t>) cause deformation.</a:t>
            </a:r>
          </a:p>
          <a:p>
            <a:pPr>
              <a:lnSpc>
                <a:spcPct val="140000"/>
              </a:lnSpc>
            </a:pPr>
            <a:r>
              <a:rPr lang="en-US" sz="2400" dirty="0" smtClean="0"/>
              <a:t>Reconstructive transformations (pearlite, ferrite) do not.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2469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llotriomorphi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745" y="250309"/>
            <a:ext cx="7787045" cy="5840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745" y="6277760"/>
            <a:ext cx="4046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Toshihiko </a:t>
            </a:r>
            <a:r>
              <a:rPr lang="en-US" sz="2000" dirty="0" err="1" smtClean="0"/>
              <a:t>Koseki</a:t>
            </a:r>
            <a:r>
              <a:rPr lang="en-US" sz="2000" dirty="0" smtClean="0"/>
              <a:t>, University of Tokyo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055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286" y="0"/>
            <a:ext cx="8294914" cy="1108771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Arial"/>
                <a:cs typeface="Arial"/>
              </a:rPr>
              <a:t>Unresolved </a:t>
            </a:r>
            <a:r>
              <a:rPr lang="en-US" sz="3600" dirty="0" smtClean="0">
                <a:latin typeface="Arial"/>
                <a:cs typeface="Arial"/>
              </a:rPr>
              <a:t>issues: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286" y="6111639"/>
            <a:ext cx="8763227" cy="681293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</a:rPr>
              <a:t>www.phase-trans.msm.cam.ac.uk</a:t>
            </a:r>
            <a:endParaRPr lang="en-US" sz="3600" dirty="0" smtClean="0">
              <a:solidFill>
                <a:srgbClr val="0000FF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444" y="199134"/>
            <a:ext cx="2393069" cy="66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7719" y="985274"/>
            <a:ext cx="77823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>
                <a:latin typeface="Arial"/>
                <a:cs typeface="Arial"/>
              </a:rPr>
              <a:t>Difficulties in theory of ferrite growth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>
                <a:latin typeface="Arial"/>
                <a:cs typeface="Arial"/>
              </a:rPr>
              <a:t>steep concentration gradients </a:t>
            </a:r>
          </a:p>
          <a:p>
            <a:endParaRPr lang="en-US" sz="3200" dirty="0" smtClean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1848"/>
          <a:stretch/>
        </p:blipFill>
        <p:spPr>
          <a:xfrm>
            <a:off x="2048208" y="2278362"/>
            <a:ext cx="4881684" cy="383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25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72" y="1585595"/>
            <a:ext cx="8525235" cy="1934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07" y="329316"/>
            <a:ext cx="8464083" cy="906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27397" y="67706"/>
            <a:ext cx="122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(1855)</a:t>
            </a:r>
            <a:endParaRPr lang="en-US" sz="28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9870" y="5863110"/>
            <a:ext cx="63892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  <a:t>Flux is proportional to the gradient</a:t>
            </a:r>
            <a:endParaRPr lang="en-US" sz="3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04" y="3516638"/>
            <a:ext cx="3618711" cy="19868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392" y="3727190"/>
            <a:ext cx="4147598" cy="18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7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Line 2"/>
          <p:cNvSpPr>
            <a:spLocks noChangeShapeType="1"/>
          </p:cNvSpPr>
          <p:nvPr/>
        </p:nvSpPr>
        <p:spPr bwMode="auto">
          <a:xfrm flipH="1" flipV="1">
            <a:off x="-149225" y="592138"/>
            <a:ext cx="12700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3" name="Line 3"/>
          <p:cNvSpPr>
            <a:spLocks noChangeShapeType="1"/>
          </p:cNvSpPr>
          <p:nvPr/>
        </p:nvSpPr>
        <p:spPr bwMode="auto">
          <a:xfrm flipH="1" flipV="1">
            <a:off x="-149225" y="592138"/>
            <a:ext cx="12700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Arc 4"/>
          <p:cNvSpPr>
            <a:spLocks/>
          </p:cNvSpPr>
          <p:nvPr/>
        </p:nvSpPr>
        <p:spPr bwMode="auto">
          <a:xfrm>
            <a:off x="3013075" y="2751138"/>
            <a:ext cx="1638300" cy="14478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Arc 5"/>
          <p:cNvSpPr>
            <a:spLocks/>
          </p:cNvSpPr>
          <p:nvPr/>
        </p:nvSpPr>
        <p:spPr bwMode="auto">
          <a:xfrm>
            <a:off x="4651375" y="1747838"/>
            <a:ext cx="1625600" cy="24511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3013075" y="858838"/>
            <a:ext cx="3276600" cy="4254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2695575" y="2636838"/>
            <a:ext cx="920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6556375" y="1582738"/>
            <a:ext cx="920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Geneva" charset="0"/>
              </a:rPr>
              <a:t>o</a:t>
            </a:r>
            <a:endParaRPr lang="en-GB"/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2695575" y="2814638"/>
            <a:ext cx="128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A</a:t>
            </a:r>
            <a:endParaRPr lang="en-GB"/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6581775" y="1824038"/>
            <a:ext cx="1127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Geneva" charset="0"/>
              </a:rPr>
              <a:t>B</a:t>
            </a:r>
            <a:endParaRPr lang="en-GB"/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2936875" y="5113338"/>
            <a:ext cx="1666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A</a:t>
            </a:r>
            <a:endParaRPr lang="en-GB"/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6200775" y="5138738"/>
            <a:ext cx="146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B</a:t>
            </a:r>
            <a:endParaRPr lang="en-GB"/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4105275" y="5278438"/>
            <a:ext cx="120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x</a:t>
            </a:r>
            <a:endParaRPr lang="en-GB"/>
          </a:p>
        </p:txBody>
      </p:sp>
      <p:sp>
        <p:nvSpPr>
          <p:cNvPr id="46094" name="Line 14"/>
          <p:cNvSpPr>
            <a:spLocks noChangeShapeType="1"/>
          </p:cNvSpPr>
          <p:nvPr/>
        </p:nvSpPr>
        <p:spPr bwMode="auto">
          <a:xfrm>
            <a:off x="4181475" y="5113338"/>
            <a:ext cx="1588" cy="139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 rot="16200000">
            <a:off x="190351" y="2770089"/>
            <a:ext cx="29892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latin typeface="Geneva" charset="0"/>
              </a:rPr>
              <a:t>Gibbs free energy per mole</a:t>
            </a:r>
            <a:endParaRPr lang="en-GB" dirty="0"/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3863975" y="5621338"/>
            <a:ext cx="1365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Composition</a:t>
            </a:r>
            <a:endParaRPr lang="en-GB"/>
          </a:p>
        </p:txBody>
      </p:sp>
      <p:sp>
        <p:nvSpPr>
          <p:cNvPr id="46097" name="Oval 17"/>
          <p:cNvSpPr>
            <a:spLocks noChangeArrowheads="1"/>
          </p:cNvSpPr>
          <p:nvPr/>
        </p:nvSpPr>
        <p:spPr bwMode="auto">
          <a:xfrm>
            <a:off x="2974975" y="2674938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8" name="Oval 18"/>
          <p:cNvSpPr>
            <a:spLocks noChangeArrowheads="1"/>
          </p:cNvSpPr>
          <p:nvPr/>
        </p:nvSpPr>
        <p:spPr bwMode="auto">
          <a:xfrm>
            <a:off x="6213475" y="1633538"/>
            <a:ext cx="1016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9" name="Oval 19"/>
          <p:cNvSpPr>
            <a:spLocks noChangeArrowheads="1"/>
          </p:cNvSpPr>
          <p:nvPr/>
        </p:nvSpPr>
        <p:spPr bwMode="auto">
          <a:xfrm>
            <a:off x="4130675" y="4059238"/>
            <a:ext cx="114300" cy="127000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3048000" y="3860800"/>
            <a:ext cx="3216275" cy="757238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2962275" y="3792538"/>
            <a:ext cx="127000" cy="1270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3" name="Oval 23"/>
          <p:cNvSpPr>
            <a:spLocks noChangeArrowheads="1"/>
          </p:cNvSpPr>
          <p:nvPr/>
        </p:nvSpPr>
        <p:spPr bwMode="auto">
          <a:xfrm>
            <a:off x="6226175" y="4567238"/>
            <a:ext cx="114300" cy="1397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6104" name="Group 24"/>
          <p:cNvGrpSpPr>
            <a:grpSpLocks/>
          </p:cNvGrpSpPr>
          <p:nvPr/>
        </p:nvGrpSpPr>
        <p:grpSpPr bwMode="auto">
          <a:xfrm>
            <a:off x="2483768" y="3645024"/>
            <a:ext cx="330200" cy="369888"/>
            <a:chOff x="672" y="3456"/>
            <a:chExt cx="208" cy="233"/>
          </a:xfrm>
        </p:grpSpPr>
        <p:sp>
          <p:nvSpPr>
            <p:cNvPr id="46105" name="Rectangle 25"/>
            <p:cNvSpPr>
              <a:spLocks noChangeArrowheads="1"/>
            </p:cNvSpPr>
            <p:nvPr/>
          </p:nvSpPr>
          <p:spPr bwMode="auto">
            <a:xfrm>
              <a:off x="672" y="3456"/>
              <a:ext cx="8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800" dirty="0">
                  <a:solidFill>
                    <a:srgbClr val="000000"/>
                  </a:solidFill>
                  <a:latin typeface="Symbol" charset="0"/>
                </a:rPr>
                <a:t>m  </a:t>
              </a:r>
              <a:endParaRPr lang="en-GB" dirty="0"/>
            </a:p>
          </p:txBody>
        </p:sp>
        <p:grpSp>
          <p:nvGrpSpPr>
            <p:cNvPr id="46106" name="Group 26"/>
            <p:cNvGrpSpPr>
              <a:grpSpLocks/>
            </p:cNvGrpSpPr>
            <p:nvPr/>
          </p:nvGrpSpPr>
          <p:grpSpPr bwMode="auto">
            <a:xfrm>
              <a:off x="768" y="3456"/>
              <a:ext cx="112" cy="233"/>
              <a:chOff x="1434" y="2245"/>
              <a:chExt cx="112" cy="233"/>
            </a:xfrm>
          </p:grpSpPr>
          <p:sp>
            <p:nvSpPr>
              <p:cNvPr id="46107" name="Rectangle 27"/>
              <p:cNvSpPr>
                <a:spLocks noChangeArrowheads="1"/>
              </p:cNvSpPr>
              <p:nvPr/>
            </p:nvSpPr>
            <p:spPr bwMode="auto">
              <a:xfrm>
                <a:off x="1546" y="2245"/>
                <a:ext cx="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GB" dirty="0"/>
              </a:p>
            </p:txBody>
          </p:sp>
          <p:sp>
            <p:nvSpPr>
              <p:cNvPr id="46108" name="Rectangle 28"/>
              <p:cNvSpPr>
                <a:spLocks noChangeArrowheads="1"/>
              </p:cNvSpPr>
              <p:nvPr/>
            </p:nvSpPr>
            <p:spPr bwMode="auto">
              <a:xfrm>
                <a:off x="1434" y="2309"/>
                <a:ext cx="8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400">
                    <a:solidFill>
                      <a:srgbClr val="000000"/>
                    </a:solidFill>
                    <a:latin typeface="Geneva" charset="0"/>
                  </a:rPr>
                  <a:t>A</a:t>
                </a:r>
                <a:endParaRPr lang="en-GB"/>
              </a:p>
            </p:txBody>
          </p:sp>
        </p:grpSp>
      </p:grpSp>
      <p:grpSp>
        <p:nvGrpSpPr>
          <p:cNvPr id="46109" name="Group 29"/>
          <p:cNvGrpSpPr>
            <a:grpSpLocks/>
          </p:cNvGrpSpPr>
          <p:nvPr/>
        </p:nvGrpSpPr>
        <p:grpSpPr bwMode="auto">
          <a:xfrm>
            <a:off x="6444208" y="4437112"/>
            <a:ext cx="381000" cy="382588"/>
            <a:chOff x="4002" y="2805"/>
            <a:chExt cx="240" cy="241"/>
          </a:xfrm>
        </p:grpSpPr>
        <p:sp>
          <p:nvSpPr>
            <p:cNvPr id="46110" name="Rectangle 30"/>
            <p:cNvSpPr>
              <a:spLocks noChangeArrowheads="1"/>
            </p:cNvSpPr>
            <p:nvPr/>
          </p:nvSpPr>
          <p:spPr bwMode="auto">
            <a:xfrm>
              <a:off x="4002" y="2805"/>
              <a:ext cx="8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800" dirty="0">
                  <a:solidFill>
                    <a:srgbClr val="000000"/>
                  </a:solidFill>
                  <a:latin typeface="Symbol" charset="0"/>
                </a:rPr>
                <a:t>m  </a:t>
              </a:r>
              <a:endParaRPr lang="en-GB" dirty="0"/>
            </a:p>
          </p:txBody>
        </p:sp>
        <p:sp>
          <p:nvSpPr>
            <p:cNvPr id="46111" name="Rectangle 31"/>
            <p:cNvSpPr>
              <a:spLocks noChangeArrowheads="1"/>
            </p:cNvSpPr>
            <p:nvPr/>
          </p:nvSpPr>
          <p:spPr bwMode="auto">
            <a:xfrm>
              <a:off x="4242" y="2813"/>
              <a:ext cx="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GB" dirty="0"/>
            </a:p>
          </p:txBody>
        </p:sp>
        <p:sp>
          <p:nvSpPr>
            <p:cNvPr id="46112" name="Rectangle 32"/>
            <p:cNvSpPr>
              <a:spLocks noChangeArrowheads="1"/>
            </p:cNvSpPr>
            <p:nvPr/>
          </p:nvSpPr>
          <p:spPr bwMode="auto">
            <a:xfrm>
              <a:off x="4098" y="2885"/>
              <a:ext cx="7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dirty="0">
                  <a:solidFill>
                    <a:srgbClr val="000000"/>
                  </a:solidFill>
                  <a:latin typeface="Geneva" charset="0"/>
                </a:rPr>
                <a:t>B</a:t>
              </a:r>
              <a:endParaRPr lang="en-GB" dirty="0"/>
            </a:p>
          </p:txBody>
        </p:sp>
      </p:grpSp>
      <p:grpSp>
        <p:nvGrpSpPr>
          <p:cNvPr id="46113" name="Group 33"/>
          <p:cNvGrpSpPr>
            <a:grpSpLocks/>
          </p:cNvGrpSpPr>
          <p:nvPr/>
        </p:nvGrpSpPr>
        <p:grpSpPr bwMode="auto">
          <a:xfrm>
            <a:off x="4181475" y="4135438"/>
            <a:ext cx="12700" cy="939800"/>
            <a:chOff x="2634" y="2605"/>
            <a:chExt cx="8" cy="592"/>
          </a:xfrm>
        </p:grpSpPr>
        <p:sp>
          <p:nvSpPr>
            <p:cNvPr id="46114" name="Rectangle 34"/>
            <p:cNvSpPr>
              <a:spLocks noChangeArrowheads="1"/>
            </p:cNvSpPr>
            <p:nvPr/>
          </p:nvSpPr>
          <p:spPr bwMode="auto">
            <a:xfrm>
              <a:off x="2634" y="317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5" name="Rectangle 35"/>
            <p:cNvSpPr>
              <a:spLocks noChangeArrowheads="1"/>
            </p:cNvSpPr>
            <p:nvPr/>
          </p:nvSpPr>
          <p:spPr bwMode="auto">
            <a:xfrm>
              <a:off x="2634" y="312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6" name="Rectangle 36"/>
            <p:cNvSpPr>
              <a:spLocks noChangeArrowheads="1"/>
            </p:cNvSpPr>
            <p:nvPr/>
          </p:nvSpPr>
          <p:spPr bwMode="auto">
            <a:xfrm>
              <a:off x="2634" y="307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7" name="Rectangle 37"/>
            <p:cNvSpPr>
              <a:spLocks noChangeArrowheads="1"/>
            </p:cNvSpPr>
            <p:nvPr/>
          </p:nvSpPr>
          <p:spPr bwMode="auto">
            <a:xfrm>
              <a:off x="2634" y="302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8" name="Rectangle 38"/>
            <p:cNvSpPr>
              <a:spLocks noChangeArrowheads="1"/>
            </p:cNvSpPr>
            <p:nvPr/>
          </p:nvSpPr>
          <p:spPr bwMode="auto">
            <a:xfrm>
              <a:off x="2634" y="298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9" name="Rectangle 39"/>
            <p:cNvSpPr>
              <a:spLocks noChangeArrowheads="1"/>
            </p:cNvSpPr>
            <p:nvPr/>
          </p:nvSpPr>
          <p:spPr bwMode="auto">
            <a:xfrm>
              <a:off x="2634" y="293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0" name="Rectangle 40"/>
            <p:cNvSpPr>
              <a:spLocks noChangeArrowheads="1"/>
            </p:cNvSpPr>
            <p:nvPr/>
          </p:nvSpPr>
          <p:spPr bwMode="auto">
            <a:xfrm>
              <a:off x="2634" y="288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1" name="Rectangle 41"/>
            <p:cNvSpPr>
              <a:spLocks noChangeArrowheads="1"/>
            </p:cNvSpPr>
            <p:nvPr/>
          </p:nvSpPr>
          <p:spPr bwMode="auto">
            <a:xfrm>
              <a:off x="2634" y="283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2" name="Rectangle 42"/>
            <p:cNvSpPr>
              <a:spLocks noChangeArrowheads="1"/>
            </p:cNvSpPr>
            <p:nvPr/>
          </p:nvSpPr>
          <p:spPr bwMode="auto">
            <a:xfrm>
              <a:off x="2634" y="278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3" name="Rectangle 43"/>
            <p:cNvSpPr>
              <a:spLocks noChangeArrowheads="1"/>
            </p:cNvSpPr>
            <p:nvPr/>
          </p:nvSpPr>
          <p:spPr bwMode="auto">
            <a:xfrm>
              <a:off x="2634" y="274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4" name="Rectangle 44"/>
            <p:cNvSpPr>
              <a:spLocks noChangeArrowheads="1"/>
            </p:cNvSpPr>
            <p:nvPr/>
          </p:nvSpPr>
          <p:spPr bwMode="auto">
            <a:xfrm>
              <a:off x="2634" y="269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5" name="Rectangle 45"/>
            <p:cNvSpPr>
              <a:spLocks noChangeArrowheads="1"/>
            </p:cNvSpPr>
            <p:nvPr/>
          </p:nvSpPr>
          <p:spPr bwMode="auto">
            <a:xfrm>
              <a:off x="2634" y="264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6" name="Rectangle 46"/>
            <p:cNvSpPr>
              <a:spLocks noChangeArrowheads="1"/>
            </p:cNvSpPr>
            <p:nvPr/>
          </p:nvSpPr>
          <p:spPr bwMode="auto">
            <a:xfrm>
              <a:off x="2634" y="2605"/>
              <a:ext cx="8" cy="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2568575" y="2649538"/>
            <a:ext cx="131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Symbol" charset="0"/>
              </a:rPr>
              <a:t>m</a:t>
            </a:r>
            <a:endParaRPr lang="en-GB"/>
          </a:p>
        </p:txBody>
      </p:sp>
      <p:sp>
        <p:nvSpPr>
          <p:cNvPr id="46128" name="Rectangle 48"/>
          <p:cNvSpPr>
            <a:spLocks noChangeArrowheads="1"/>
          </p:cNvSpPr>
          <p:nvPr/>
        </p:nvSpPr>
        <p:spPr bwMode="auto">
          <a:xfrm>
            <a:off x="6416675" y="1633538"/>
            <a:ext cx="131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Symbol" charset="0"/>
              </a:rPr>
              <a:t>m</a:t>
            </a:r>
            <a:endParaRPr lang="en-GB"/>
          </a:p>
        </p:txBody>
      </p:sp>
      <p:grpSp>
        <p:nvGrpSpPr>
          <p:cNvPr id="46129" name="Group 49"/>
          <p:cNvGrpSpPr>
            <a:grpSpLocks/>
          </p:cNvGrpSpPr>
          <p:nvPr/>
        </p:nvGrpSpPr>
        <p:grpSpPr bwMode="auto">
          <a:xfrm>
            <a:off x="3025775" y="4122738"/>
            <a:ext cx="1155700" cy="12700"/>
            <a:chOff x="1906" y="2597"/>
            <a:chExt cx="728" cy="8"/>
          </a:xfrm>
        </p:grpSpPr>
        <p:sp>
          <p:nvSpPr>
            <p:cNvPr id="46130" name="Rectangle 50"/>
            <p:cNvSpPr>
              <a:spLocks noChangeArrowheads="1"/>
            </p:cNvSpPr>
            <p:nvPr/>
          </p:nvSpPr>
          <p:spPr bwMode="auto">
            <a:xfrm>
              <a:off x="261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1" name="Rectangle 51"/>
            <p:cNvSpPr>
              <a:spLocks noChangeArrowheads="1"/>
            </p:cNvSpPr>
            <p:nvPr/>
          </p:nvSpPr>
          <p:spPr bwMode="auto">
            <a:xfrm>
              <a:off x="256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2" name="Rectangle 52"/>
            <p:cNvSpPr>
              <a:spLocks noChangeArrowheads="1"/>
            </p:cNvSpPr>
            <p:nvPr/>
          </p:nvSpPr>
          <p:spPr bwMode="auto">
            <a:xfrm>
              <a:off x="251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3" name="Rectangle 53"/>
            <p:cNvSpPr>
              <a:spLocks noChangeArrowheads="1"/>
            </p:cNvSpPr>
            <p:nvPr/>
          </p:nvSpPr>
          <p:spPr bwMode="auto">
            <a:xfrm>
              <a:off x="246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4" name="Rectangle 54"/>
            <p:cNvSpPr>
              <a:spLocks noChangeArrowheads="1"/>
            </p:cNvSpPr>
            <p:nvPr/>
          </p:nvSpPr>
          <p:spPr bwMode="auto">
            <a:xfrm>
              <a:off x="241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5" name="Rectangle 55"/>
            <p:cNvSpPr>
              <a:spLocks noChangeArrowheads="1"/>
            </p:cNvSpPr>
            <p:nvPr/>
          </p:nvSpPr>
          <p:spPr bwMode="auto">
            <a:xfrm>
              <a:off x="237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6" name="Rectangle 56"/>
            <p:cNvSpPr>
              <a:spLocks noChangeArrowheads="1"/>
            </p:cNvSpPr>
            <p:nvPr/>
          </p:nvSpPr>
          <p:spPr bwMode="auto">
            <a:xfrm>
              <a:off x="232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7" name="Rectangle 57"/>
            <p:cNvSpPr>
              <a:spLocks noChangeArrowheads="1"/>
            </p:cNvSpPr>
            <p:nvPr/>
          </p:nvSpPr>
          <p:spPr bwMode="auto">
            <a:xfrm>
              <a:off x="227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8" name="Rectangle 58"/>
            <p:cNvSpPr>
              <a:spLocks noChangeArrowheads="1"/>
            </p:cNvSpPr>
            <p:nvPr/>
          </p:nvSpPr>
          <p:spPr bwMode="auto">
            <a:xfrm>
              <a:off x="222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9" name="Rectangle 59"/>
            <p:cNvSpPr>
              <a:spLocks noChangeArrowheads="1"/>
            </p:cNvSpPr>
            <p:nvPr/>
          </p:nvSpPr>
          <p:spPr bwMode="auto">
            <a:xfrm>
              <a:off x="217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0" name="Rectangle 60"/>
            <p:cNvSpPr>
              <a:spLocks noChangeArrowheads="1"/>
            </p:cNvSpPr>
            <p:nvPr/>
          </p:nvSpPr>
          <p:spPr bwMode="auto">
            <a:xfrm>
              <a:off x="213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1" name="Rectangle 61"/>
            <p:cNvSpPr>
              <a:spLocks noChangeArrowheads="1"/>
            </p:cNvSpPr>
            <p:nvPr/>
          </p:nvSpPr>
          <p:spPr bwMode="auto">
            <a:xfrm>
              <a:off x="208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2" name="Rectangle 62"/>
            <p:cNvSpPr>
              <a:spLocks noChangeArrowheads="1"/>
            </p:cNvSpPr>
            <p:nvPr/>
          </p:nvSpPr>
          <p:spPr bwMode="auto">
            <a:xfrm>
              <a:off x="203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3" name="Rectangle 63"/>
            <p:cNvSpPr>
              <a:spLocks noChangeArrowheads="1"/>
            </p:cNvSpPr>
            <p:nvPr/>
          </p:nvSpPr>
          <p:spPr bwMode="auto">
            <a:xfrm>
              <a:off x="198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4" name="Rectangle 64"/>
            <p:cNvSpPr>
              <a:spLocks noChangeArrowheads="1"/>
            </p:cNvSpPr>
            <p:nvPr/>
          </p:nvSpPr>
          <p:spPr bwMode="auto">
            <a:xfrm>
              <a:off x="193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45" name="Rectangle 65"/>
            <p:cNvSpPr>
              <a:spLocks noChangeArrowheads="1"/>
            </p:cNvSpPr>
            <p:nvPr/>
          </p:nvSpPr>
          <p:spPr bwMode="auto">
            <a:xfrm>
              <a:off x="1906" y="2597"/>
              <a:ext cx="8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46" name="Rectangle 66"/>
          <p:cNvSpPr>
            <a:spLocks noChangeArrowheads="1"/>
          </p:cNvSpPr>
          <p:nvPr/>
        </p:nvSpPr>
        <p:spPr bwMode="auto">
          <a:xfrm>
            <a:off x="2479675" y="4071938"/>
            <a:ext cx="481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000000"/>
                </a:solidFill>
                <a:latin typeface="Geneva" charset="0"/>
              </a:rPr>
              <a:t>G{x}</a:t>
            </a: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6165304"/>
            <a:ext cx="5029200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01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19" y="620688"/>
            <a:ext cx="8913515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29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4178</TotalTime>
  <Words>353</Words>
  <Application>Microsoft Macintosh PowerPoint</Application>
  <PresentationFormat>On-screen Show (4:3)</PresentationFormat>
  <Paragraphs>111</Paragraphs>
  <Slides>36</Slides>
  <Notes>7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Unresolved issues: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Unresolved issues in the theory of solid-state phase transformations and associated experimental techniques  </dc:title>
  <dc:creator>gjgh</dc:creator>
  <cp:lastModifiedBy>gjgh</cp:lastModifiedBy>
  <cp:revision>103</cp:revision>
  <dcterms:created xsi:type="dcterms:W3CDTF">2015-04-30T13:54:51Z</dcterms:created>
  <dcterms:modified xsi:type="dcterms:W3CDTF">2019-04-23T06:05:37Z</dcterms:modified>
</cp:coreProperties>
</file>