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32" r:id="rId3"/>
    <p:sldId id="304" r:id="rId4"/>
    <p:sldId id="331" r:id="rId5"/>
    <p:sldId id="307" r:id="rId6"/>
    <p:sldId id="308" r:id="rId7"/>
    <p:sldId id="269" r:id="rId8"/>
    <p:sldId id="268" r:id="rId9"/>
    <p:sldId id="275" r:id="rId10"/>
    <p:sldId id="276" r:id="rId11"/>
    <p:sldId id="282" r:id="rId12"/>
    <p:sldId id="297" r:id="rId13"/>
    <p:sldId id="286" r:id="rId14"/>
    <p:sldId id="287" r:id="rId15"/>
    <p:sldId id="296" r:id="rId16"/>
    <p:sldId id="298" r:id="rId17"/>
    <p:sldId id="310" r:id="rId18"/>
    <p:sldId id="311" r:id="rId19"/>
    <p:sldId id="322" r:id="rId20"/>
    <p:sldId id="323" r:id="rId21"/>
    <p:sldId id="312" r:id="rId22"/>
    <p:sldId id="258" r:id="rId23"/>
    <p:sldId id="257" r:id="rId24"/>
    <p:sldId id="326" r:id="rId25"/>
    <p:sldId id="285" r:id="rId26"/>
    <p:sldId id="316" r:id="rId27"/>
    <p:sldId id="333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64" autoAdjust="0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160" y="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A5DE5-D563-894F-AFB4-707BE0EE0E3A}" type="datetimeFigureOut">
              <a:rPr lang="en-US" smtClean="0"/>
              <a:t>7/18/20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85C0C-1C3C-3F49-A8AD-BE11ECFA2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54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856B74-F491-224A-B296-718F55DB7066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E2DE75-32E7-D64E-BB1D-46BF41B1EFF2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5DC934-0A7C-124E-8BB1-7C41BBEF0E8C}" type="slidenum">
              <a:rPr lang="en-GB"/>
              <a:pPr/>
              <a:t>9</a:t>
            </a:fld>
            <a:endParaRPr lang="en-GB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56F642-8AC7-C041-BA7A-AC67B19681E7}" type="slidenum">
              <a:rPr lang="en-GB"/>
              <a:pPr/>
              <a:t>10</a:t>
            </a:fld>
            <a:endParaRPr lang="en-GB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4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6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4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8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58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1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2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3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2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2575-5823-3F40-9BC8-39D36D5755AB}" type="datetimeFigureOut">
              <a:rPr lang="en-US" smtClean="0"/>
              <a:t>7/18/20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AC83F-87F3-D54A-A6CE-714FDCE56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2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174" y="286856"/>
            <a:ext cx="8513379" cy="711167"/>
          </a:xfrm>
        </p:spPr>
        <p:txBody>
          <a:bodyPr>
            <a:noAutofit/>
          </a:bodyPr>
          <a:lstStyle/>
          <a:p>
            <a:r>
              <a:rPr lang="en-US" sz="4800" dirty="0"/>
              <a:t>Is graphene stronger than steel?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7F4D6D-6393-1D45-8508-56FFAA8BE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971" y="4845424"/>
            <a:ext cx="5062855" cy="18135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852" y="5971386"/>
            <a:ext cx="5345884" cy="620111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www.phase-trans.msm.cam.ac.uk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5DBF-C734-A241-8B56-91DA005AD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1" y="1196768"/>
            <a:ext cx="5062855" cy="3449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0C6B26-F540-174E-ACD0-45C8746D1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490" y="1818840"/>
            <a:ext cx="2474628" cy="2205766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6CE2F461-79FB-844B-97A2-2BA039AA5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71" y="4088894"/>
            <a:ext cx="16628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Morinobu Endo, 2004</a:t>
            </a:r>
          </a:p>
        </p:txBody>
      </p:sp>
    </p:spTree>
    <p:extLst>
      <p:ext uri="{BB962C8B-B14F-4D97-AF65-F5344CB8AC3E}">
        <p14:creationId xmlns:p14="http://schemas.microsoft.com/office/powerpoint/2010/main" val="340388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4813"/>
            <a:ext cx="7391400" cy="6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83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609600" y="457200"/>
            <a:ext cx="8201025" cy="186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latin typeface="Arial"/>
                <a:cs typeface="Arial"/>
              </a:rPr>
              <a:t>Claimed strength of carbon nanotube is 130 GPa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/>
                <a:cs typeface="Arial"/>
              </a:rPr>
              <a:t>Edwards, Acta Astronautica, 2000</a:t>
            </a: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533400" y="3871913"/>
            <a:ext cx="8201025" cy="11849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latin typeface="Arial"/>
                <a:cs typeface="Arial"/>
              </a:rPr>
              <a:t>Claimed modulus is 1.2 TPa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/>
                <a:cs typeface="Arial"/>
              </a:rPr>
              <a:t>Terrones </a:t>
            </a:r>
            <a:r>
              <a:rPr lang="en-US" i="1">
                <a:latin typeface="Arial"/>
                <a:cs typeface="Arial"/>
              </a:rPr>
              <a:t>et al.,</a:t>
            </a:r>
            <a:r>
              <a:rPr lang="en-US">
                <a:latin typeface="Arial"/>
                <a:cs typeface="Arial"/>
              </a:rPr>
              <a:t> Phil. Trans. Roy. Soc., 2004</a:t>
            </a:r>
            <a:endParaRPr lang="en-US" sz="4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854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is the strength of nanotube calculated?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9260" y="1685482"/>
            <a:ext cx="372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By ignoring the empty space within the nanotube</a:t>
            </a:r>
          </a:p>
        </p:txBody>
      </p:sp>
      <p:pic>
        <p:nvPicPr>
          <p:cNvPr id="6" name="Picture 5" descr="cq5dam.web.1280.128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60" y="1417638"/>
            <a:ext cx="5080000" cy="50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3883" y="5447169"/>
            <a:ext cx="49073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Therefore strength of steel, which has 32% space unoccupied, is greater by 47% than reported since time zero</a:t>
            </a:r>
          </a:p>
        </p:txBody>
      </p:sp>
    </p:spTree>
    <p:extLst>
      <p:ext uri="{BB962C8B-B14F-4D97-AF65-F5344CB8AC3E}">
        <p14:creationId xmlns:p14="http://schemas.microsoft.com/office/powerpoint/2010/main" val="1615330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4475"/>
            <a:ext cx="6858000" cy="5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2729995" y="6096000"/>
            <a:ext cx="5804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data from  Pan </a:t>
            </a:r>
            <a:r>
              <a:rPr lang="en-US" sz="2000" i="1" dirty="0">
                <a:solidFill>
                  <a:srgbClr val="000080"/>
                </a:solidFill>
                <a:latin typeface="Arial"/>
                <a:cs typeface="Arial"/>
              </a:rPr>
              <a:t>et al</a:t>
            </a: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. 1999, Yu </a:t>
            </a:r>
            <a:r>
              <a:rPr lang="en-US" sz="2000" i="1" dirty="0">
                <a:solidFill>
                  <a:srgbClr val="000080"/>
                </a:solidFill>
                <a:latin typeface="Arial"/>
                <a:cs typeface="Arial"/>
              </a:rPr>
              <a:t>et al</a:t>
            </a: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. 2000</a:t>
            </a:r>
          </a:p>
        </p:txBody>
      </p:sp>
    </p:spTree>
    <p:extLst>
      <p:ext uri="{BB962C8B-B14F-4D97-AF65-F5344CB8AC3E}">
        <p14:creationId xmlns:p14="http://schemas.microsoft.com/office/powerpoint/2010/main" val="3083291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609600" y="4114800"/>
            <a:ext cx="78073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80"/>
                </a:solidFill>
                <a:latin typeface="Arial"/>
                <a:cs typeface="Arial"/>
              </a:rPr>
              <a:t>An equilibrium number of defects.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80"/>
                </a:solidFill>
                <a:latin typeface="Arial"/>
                <a:cs typeface="Arial"/>
              </a:rPr>
              <a:t>Strength of a nanotube rope 2 mm long is less than 2000 </a:t>
            </a:r>
            <a:r>
              <a:rPr lang="en-US" sz="3600" dirty="0" err="1">
                <a:solidFill>
                  <a:srgbClr val="000080"/>
                </a:solidFill>
                <a:latin typeface="Arial"/>
                <a:cs typeface="Arial"/>
              </a:rPr>
              <a:t>MPa</a:t>
            </a:r>
            <a:endParaRPr lang="en-US" sz="3600" dirty="0">
              <a:solidFill>
                <a:srgbClr val="000080"/>
              </a:solidFill>
              <a:latin typeface="Arial"/>
              <a:cs typeface="Arial"/>
            </a:endParaRPr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775"/>
            <a:ext cx="8763000" cy="167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2766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2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33600"/>
            <a:ext cx="5164138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80201" y="1625698"/>
            <a:ext cx="470573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Lee et al. Science (2008)</a:t>
            </a:r>
          </a:p>
          <a:p>
            <a:r>
              <a:rPr lang="en-US" sz="3200" dirty="0"/>
              <a:t>reported breaking strength</a:t>
            </a:r>
          </a:p>
          <a:p>
            <a:r>
              <a:rPr lang="en-US" sz="3200" dirty="0"/>
              <a:t>of 130 </a:t>
            </a:r>
            <a:r>
              <a:rPr lang="en-US" sz="3200" dirty="0" err="1"/>
              <a:t>GPa</a:t>
            </a:r>
            <a:r>
              <a:rPr lang="en-US" sz="3200" dirty="0"/>
              <a:t> for sample</a:t>
            </a:r>
          </a:p>
          <a:p>
            <a:r>
              <a:rPr lang="en-US" sz="3200" dirty="0"/>
              <a:t>about 2 µm square of</a:t>
            </a:r>
          </a:p>
          <a:p>
            <a:r>
              <a:rPr lang="en-US" sz="3200" dirty="0"/>
              <a:t>pristine </a:t>
            </a:r>
            <a:r>
              <a:rPr lang="en-US" sz="3200" dirty="0" err="1"/>
              <a:t>graphene</a:t>
            </a:r>
            <a:endParaRPr lang="en-US" sz="3200" dirty="0"/>
          </a:p>
        </p:txBody>
      </p:sp>
      <p:pic>
        <p:nvPicPr>
          <p:cNvPr id="2" name="Picture 1" descr="Screen Shot 2016-03-02 at 00.0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1" y="326347"/>
            <a:ext cx="4083322" cy="62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42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Intrinsic strength of </a:t>
            </a:r>
            <a:r>
              <a:rPr lang="en-US" dirty="0" err="1"/>
              <a:t>Graphene</a:t>
            </a:r>
            <a:br>
              <a:rPr lang="en-US" dirty="0"/>
            </a:br>
            <a:r>
              <a:rPr lang="en-US" dirty="0"/>
              <a:t>(samples 2 µm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3" y="2271692"/>
            <a:ext cx="8399850" cy="2075422"/>
          </a:xfrm>
          <a:prstGeom prst="rect">
            <a:avLst/>
          </a:prstGeom>
        </p:spPr>
      </p:pic>
      <p:pic>
        <p:nvPicPr>
          <p:cNvPr id="8" name="Picture 7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16" y="3846340"/>
            <a:ext cx="2540074" cy="2540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248" y="5193790"/>
            <a:ext cx="4743391" cy="11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71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825" y="534714"/>
            <a:ext cx="2473452" cy="2487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723" y="6488668"/>
            <a:ext cx="405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Han et al., </a:t>
            </a:r>
            <a:r>
              <a:rPr lang="en-US" dirty="0" err="1">
                <a:solidFill>
                  <a:srgbClr val="0000FF"/>
                </a:solidFill>
              </a:rPr>
              <a:t>Nanoscale, </a:t>
            </a:r>
            <a:r>
              <a:rPr lang="en-US" dirty="0">
                <a:solidFill>
                  <a:srgbClr val="0000FF"/>
                </a:solidFill>
              </a:rPr>
              <a:t>7 (2015) 15672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AFFC1D-C2B3-B845-B530-5BB857663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23" y="1778298"/>
            <a:ext cx="60071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59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32879" y="5079702"/>
            <a:ext cx="20703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Han et al.</a:t>
            </a:r>
          </a:p>
          <a:p>
            <a:r>
              <a:rPr lang="en-US" sz="2400" dirty="0" err="1">
                <a:solidFill>
                  <a:srgbClr val="0000FF"/>
                </a:solidFill>
              </a:rPr>
              <a:t>Nanoscale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7 (2015) 15672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50" y="578701"/>
            <a:ext cx="6413701" cy="5819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551" y="1637850"/>
            <a:ext cx="2487168" cy="2485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432" y="117036"/>
            <a:ext cx="8710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Polycrystalline </a:t>
            </a:r>
            <a:r>
              <a:rPr lang="en-US" sz="2400" dirty="0" err="1"/>
              <a:t>graphene</a:t>
            </a:r>
            <a:r>
              <a:rPr lang="en-US" sz="2400" dirty="0"/>
              <a:t> is brittle under homogeneous tensile stress</a:t>
            </a:r>
          </a:p>
        </p:txBody>
      </p:sp>
    </p:spTree>
    <p:extLst>
      <p:ext uri="{BB962C8B-B14F-4D97-AF65-F5344CB8AC3E}">
        <p14:creationId xmlns:p14="http://schemas.microsoft.com/office/powerpoint/2010/main" val="4161829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6B665A-C0B5-B944-9052-FE275E376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25" y="539496"/>
            <a:ext cx="8517015" cy="5797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365191-A046-E145-AB0D-7968686ABDBE}"/>
              </a:ext>
            </a:extLst>
          </p:cNvPr>
          <p:cNvSpPr txBox="1"/>
          <p:nvPr/>
        </p:nvSpPr>
        <p:spPr>
          <a:xfrm>
            <a:off x="2029968" y="137160"/>
            <a:ext cx="545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Micropillar tests: Dou, Derby, Scripta Mat. 61 (2009) 524</a:t>
            </a:r>
          </a:p>
        </p:txBody>
      </p:sp>
    </p:spTree>
    <p:extLst>
      <p:ext uri="{BB962C8B-B14F-4D97-AF65-F5344CB8AC3E}">
        <p14:creationId xmlns:p14="http://schemas.microsoft.com/office/powerpoint/2010/main" val="520579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6AE4DF-16F8-B845-99F7-E82C0A992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91" y="231227"/>
            <a:ext cx="8228660" cy="55969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AF8597-8E83-714F-809A-098449EDF124}"/>
              </a:ext>
            </a:extLst>
          </p:cNvPr>
          <p:cNvSpPr txBox="1"/>
          <p:nvPr/>
        </p:nvSpPr>
        <p:spPr>
          <a:xfrm>
            <a:off x="1346861" y="6064469"/>
            <a:ext cx="6251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Naydenova, Peet, Russo; PNAS 116 (2019) 11718</a:t>
            </a:r>
          </a:p>
        </p:txBody>
      </p:sp>
    </p:spTree>
    <p:extLst>
      <p:ext uri="{BB962C8B-B14F-4D97-AF65-F5344CB8AC3E}">
        <p14:creationId xmlns:p14="http://schemas.microsoft.com/office/powerpoint/2010/main" val="3144877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93737-C908-744D-8BC2-87F294A1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92" y="221445"/>
            <a:ext cx="5777230" cy="635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27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3138"/>
          </a:xfrm>
        </p:spPr>
        <p:txBody>
          <a:bodyPr/>
          <a:lstStyle/>
          <a:p>
            <a:r>
              <a:rPr lang="en-US" dirty="0" err="1"/>
              <a:t>Graphene</a:t>
            </a:r>
            <a:r>
              <a:rPr lang="en-US" dirty="0"/>
              <a:t> in composites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1" y="1496360"/>
            <a:ext cx="6838652" cy="5210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7603" y="5506673"/>
            <a:ext cx="226290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Zhao et al.</a:t>
            </a:r>
          </a:p>
          <a:p>
            <a:r>
              <a:rPr lang="en-US" sz="2400" dirty="0">
                <a:solidFill>
                  <a:srgbClr val="0000FF"/>
                </a:solidFill>
              </a:rPr>
              <a:t>Macromolecules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43 (2010) 2357</a:t>
            </a:r>
          </a:p>
        </p:txBody>
      </p:sp>
    </p:spTree>
    <p:extLst>
      <p:ext uri="{BB962C8B-B14F-4D97-AF65-F5344CB8AC3E}">
        <p14:creationId xmlns:p14="http://schemas.microsoft.com/office/powerpoint/2010/main" val="2183441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 n7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347"/>
            <a:ext cx="9144000" cy="607978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09589" y="4973608"/>
            <a:ext cx="3706184" cy="811158"/>
            <a:chOff x="1409589" y="4973608"/>
            <a:chExt cx="3706184" cy="811158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169168" y="4973608"/>
              <a:ext cx="1946605" cy="308625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409589" y="5138435"/>
              <a:ext cx="18453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500 </a:t>
              </a:r>
              <a:r>
                <a:rPr lang="en-US" sz="3600" dirty="0" err="1">
                  <a:solidFill>
                    <a:schemeClr val="bg1"/>
                  </a:solidFill>
                </a:rPr>
                <a:t>MPa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89075" y="721410"/>
            <a:ext cx="2776860" cy="646331"/>
            <a:chOff x="6089075" y="721410"/>
            <a:chExt cx="2776860" cy="646331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6089075" y="1044576"/>
              <a:ext cx="557870" cy="141191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796458" y="721410"/>
              <a:ext cx="20694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00FF"/>
                  </a:solidFill>
                </a:rPr>
                <a:t>2000 </a:t>
              </a:r>
              <a:r>
                <a:rPr lang="en-US" sz="3600" dirty="0" err="1">
                  <a:solidFill>
                    <a:srgbClr val="0000FF"/>
                  </a:solidFill>
                </a:rPr>
                <a:t>MPa</a:t>
              </a:r>
              <a:endParaRPr lang="en-US" sz="3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0177" y="1547108"/>
            <a:ext cx="3098216" cy="646331"/>
            <a:chOff x="330177" y="1547108"/>
            <a:chExt cx="3098216" cy="646331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2409517" y="1870274"/>
              <a:ext cx="1018876" cy="16885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30177" y="1547108"/>
              <a:ext cx="20694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1200 </a:t>
              </a:r>
              <a:r>
                <a:rPr lang="en-US" sz="3600" dirty="0" err="1">
                  <a:solidFill>
                    <a:srgbClr val="FF0000"/>
                  </a:solidFill>
                </a:rPr>
                <a:t>MPa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919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8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" y="156479"/>
            <a:ext cx="8842810" cy="6632108"/>
          </a:xfrm>
          <a:prstGeom prst="rect">
            <a:avLst/>
          </a:prstGeom>
        </p:spPr>
      </p:pic>
      <p:pic>
        <p:nvPicPr>
          <p:cNvPr id="3" name="Picture 2" descr="pipegang2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66" y="3311782"/>
            <a:ext cx="5030013" cy="334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1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66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2"/>
          <p:cNvSpPr txBox="1">
            <a:spLocks noChangeArrowheads="1"/>
          </p:cNvSpPr>
          <p:nvPr/>
        </p:nvSpPr>
        <p:spPr bwMode="auto">
          <a:xfrm>
            <a:off x="304800" y="533400"/>
            <a:ext cx="4800600" cy="1785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latin typeface="Arial"/>
                <a:cs typeface="Arial"/>
              </a:rPr>
              <a:t>strength </a:t>
            </a:r>
            <a:r>
              <a:rPr lang="en-US" sz="4400" dirty="0">
                <a:solidFill>
                  <a:srgbClr val="FF0000"/>
                </a:solidFill>
                <a:latin typeface="Arial"/>
                <a:cs typeface="Arial"/>
              </a:rPr>
              <a:t>130 </a:t>
            </a:r>
            <a:r>
              <a:rPr lang="en-US" sz="4400" dirty="0" err="1">
                <a:solidFill>
                  <a:srgbClr val="FF0000"/>
                </a:solidFill>
                <a:latin typeface="Arial"/>
                <a:cs typeface="Arial"/>
              </a:rPr>
              <a:t>GPa</a:t>
            </a:r>
            <a:endParaRPr lang="en-US" sz="4400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sz="4400" dirty="0">
                <a:latin typeface="Arial"/>
                <a:cs typeface="Arial"/>
              </a:rPr>
              <a:t>modulus 1.2 </a:t>
            </a:r>
            <a:r>
              <a:rPr lang="en-US" sz="4400" dirty="0" err="1">
                <a:latin typeface="Arial"/>
                <a:cs typeface="Arial"/>
              </a:rPr>
              <a:t>TPa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42721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651931"/>
              </p:ext>
            </p:extLst>
          </p:nvPr>
        </p:nvGraphicFramePr>
        <p:xfrm>
          <a:off x="76200" y="3276600"/>
          <a:ext cx="8915400" cy="2667001"/>
        </p:xfrm>
        <a:graphic>
          <a:graphicData uri="http://schemas.openxmlformats.org/drawingml/2006/table">
            <a:tbl>
              <a:tblPr/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45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J g</a:t>
                      </a:r>
                      <a:r>
                        <a:rPr kumimoji="0" lang="en-US" sz="4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m s</a:t>
                      </a:r>
                      <a:r>
                        <a:rPr kumimoji="0" lang="en-US" sz="4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8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Dynamite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4650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6000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Nanotube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5420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21500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435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Graphene</a:t>
            </a:r>
            <a:r>
              <a:rPr lang="en-US" dirty="0"/>
              <a:t> is at best ten times stronger than steel </a:t>
            </a:r>
            <a:r>
              <a:rPr lang="en-US" dirty="0">
                <a:solidFill>
                  <a:srgbClr val="FF0000"/>
                </a:solidFill>
              </a:rPr>
              <a:t>but at the </a:t>
            </a:r>
            <a:r>
              <a:rPr lang="en-US" dirty="0" err="1">
                <a:solidFill>
                  <a:srgbClr val="FF0000"/>
                </a:solidFill>
              </a:rPr>
              <a:t>micrometre</a:t>
            </a:r>
            <a:r>
              <a:rPr lang="en-US" dirty="0">
                <a:solidFill>
                  <a:srgbClr val="FF0000"/>
                </a:solidFill>
              </a:rPr>
              <a:t> level</a:t>
            </a:r>
          </a:p>
          <a:p>
            <a:r>
              <a:rPr lang="en-US" dirty="0"/>
              <a:t>No evidence that the strength of </a:t>
            </a:r>
            <a:r>
              <a:rPr lang="en-US" dirty="0" err="1"/>
              <a:t>graphene</a:t>
            </a:r>
            <a:r>
              <a:rPr lang="en-US" dirty="0"/>
              <a:t> is sustained as the size is increased.</a:t>
            </a:r>
          </a:p>
          <a:p>
            <a:r>
              <a:rPr lang="en-US" dirty="0" err="1"/>
              <a:t>Graphene</a:t>
            </a:r>
            <a:r>
              <a:rPr lang="en-US" dirty="0"/>
              <a:t> is,  a brittle material, can only be stressed elastically.</a:t>
            </a:r>
          </a:p>
        </p:txBody>
      </p:sp>
    </p:spTree>
    <p:extLst>
      <p:ext uri="{BB962C8B-B14F-4D97-AF65-F5344CB8AC3E}">
        <p14:creationId xmlns:p14="http://schemas.microsoft.com/office/powerpoint/2010/main" val="3903125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6C507-7F66-4548-9945-38065A4A4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3" y="0"/>
            <a:ext cx="506567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C9BDEF-94F7-FC44-B9D9-13B801D4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623" y="1427355"/>
            <a:ext cx="3545388" cy="32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50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401F57-D255-594D-BC7A-0DECFC2AF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467360"/>
            <a:ext cx="6870700" cy="4826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084938-9133-1A48-BD04-1510C13E93A7}"/>
              </a:ext>
            </a:extLst>
          </p:cNvPr>
          <p:cNvGrpSpPr/>
          <p:nvPr/>
        </p:nvGrpSpPr>
        <p:grpSpPr>
          <a:xfrm>
            <a:off x="975285" y="4593515"/>
            <a:ext cx="7369005" cy="2089512"/>
            <a:chOff x="975285" y="4593515"/>
            <a:chExt cx="7369005" cy="20895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932031-F4F8-C54C-9E5C-D4DCD907F027}"/>
                </a:ext>
              </a:extLst>
            </p:cNvPr>
            <p:cNvSpPr txBox="1"/>
            <p:nvPr/>
          </p:nvSpPr>
          <p:spPr>
            <a:xfrm>
              <a:off x="975285" y="6098252"/>
              <a:ext cx="73690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</a:rPr>
                <a:t>July 2020: student recruitment information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7D722C4-F116-434B-9A50-3447B30545B2}"/>
                </a:ext>
              </a:extLst>
            </p:cNvPr>
            <p:cNvSpPr/>
            <p:nvPr/>
          </p:nvSpPr>
          <p:spPr>
            <a:xfrm>
              <a:off x="1904104" y="4593515"/>
              <a:ext cx="6217920" cy="54864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5101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7443B56-4A1B-1346-8B1D-E1133218E54A}"/>
              </a:ext>
            </a:extLst>
          </p:cNvPr>
          <p:cNvGrpSpPr/>
          <p:nvPr/>
        </p:nvGrpSpPr>
        <p:grpSpPr>
          <a:xfrm>
            <a:off x="329965" y="416414"/>
            <a:ext cx="8670871" cy="3705714"/>
            <a:chOff x="174101" y="3014142"/>
            <a:chExt cx="8670871" cy="37057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8D3ACD0-CF50-CA4D-906E-78CE4605E33E}"/>
                </a:ext>
              </a:extLst>
            </p:cNvPr>
            <p:cNvSpPr txBox="1"/>
            <p:nvPr/>
          </p:nvSpPr>
          <p:spPr>
            <a:xfrm>
              <a:off x="174101" y="3014142"/>
              <a:ext cx="8513277" cy="15696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800"/>
                <a:t>Has graphene delivered a strong material?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10F34F-1797-124F-BA1D-57B068B8D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8290" y="4873994"/>
              <a:ext cx="2776682" cy="184586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328A61E-98D2-9B46-9F01-8286338ECE1E}"/>
              </a:ext>
            </a:extLst>
          </p:cNvPr>
          <p:cNvSpPr txBox="1"/>
          <p:nvPr/>
        </p:nvSpPr>
        <p:spPr>
          <a:xfrm>
            <a:off x="477982" y="4977246"/>
            <a:ext cx="80052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Is there a scaling law for strength?</a:t>
            </a:r>
          </a:p>
        </p:txBody>
      </p:sp>
    </p:spTree>
    <p:extLst>
      <p:ext uri="{BB962C8B-B14F-4D97-AF65-F5344CB8AC3E}">
        <p14:creationId xmlns:p14="http://schemas.microsoft.com/office/powerpoint/2010/main" val="2304108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3600" y="317500"/>
            <a:ext cx="4394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ideal strength?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181100"/>
            <a:ext cx="8371442" cy="516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7" y="3829050"/>
            <a:ext cx="445611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 descr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" y="904875"/>
            <a:ext cx="25193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Line 6"/>
          <p:cNvSpPr>
            <a:spLocks noChangeShapeType="1"/>
          </p:cNvSpPr>
          <p:nvPr/>
        </p:nvSpPr>
        <p:spPr bwMode="auto">
          <a:xfrm flipH="1">
            <a:off x="1816417" y="3428999"/>
            <a:ext cx="3810" cy="600075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Rectangle 8"/>
          <p:cNvSpPr>
            <a:spLocks noChangeArrowheads="1"/>
          </p:cNvSpPr>
          <p:nvPr/>
        </p:nvSpPr>
        <p:spPr bwMode="auto">
          <a:xfrm>
            <a:off x="5040313" y="53816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b="0">
              <a:latin typeface="Arial" charset="0"/>
            </a:endParaRPr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08E4E630-5645-FA4E-B1C7-FB13671AD2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0227" y="548640"/>
            <a:ext cx="7620" cy="533019"/>
          </a:xfrm>
          <a:prstGeom prst="line">
            <a:avLst/>
          </a:prstGeom>
          <a:noFill/>
          <a:ln w="698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201262-4D7E-0247-B06B-44007DAD3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995" y="815149"/>
            <a:ext cx="4335447" cy="3642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9E71A6-D6B5-E94F-B9F4-5DAC89BA3726}"/>
              </a:ext>
            </a:extLst>
          </p:cNvPr>
          <p:cNvSpPr txBox="1"/>
          <p:nvPr/>
        </p:nvSpPr>
        <p:spPr>
          <a:xfrm>
            <a:off x="5827211" y="5010061"/>
            <a:ext cx="230709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Clatterbuck</a:t>
            </a:r>
            <a:r>
              <a:rPr lang="en-US" sz="2400" dirty="0">
                <a:solidFill>
                  <a:srgbClr val="0000FF"/>
                </a:solidFill>
              </a:rPr>
              <a:t> et al.</a:t>
            </a:r>
          </a:p>
          <a:p>
            <a:r>
              <a:rPr lang="en-US" sz="2400" dirty="0">
                <a:solidFill>
                  <a:srgbClr val="0000FF"/>
                </a:solidFill>
              </a:rPr>
              <a:t>Phil. Mag. </a:t>
            </a:r>
            <a:r>
              <a:rPr lang="en-US" sz="2400" dirty="0" err="1">
                <a:solidFill>
                  <a:srgbClr val="0000FF"/>
                </a:solidFill>
              </a:rPr>
              <a:t>Lett</a:t>
            </a:r>
            <a:r>
              <a:rPr lang="en-US" sz="2400" dirty="0">
                <a:solidFill>
                  <a:srgbClr val="0000FF"/>
                </a:solidFill>
              </a:rPr>
              <a:t>.</a:t>
            </a:r>
          </a:p>
          <a:p>
            <a:r>
              <a:rPr lang="en-US" sz="2400" dirty="0">
                <a:solidFill>
                  <a:srgbClr val="0000FF"/>
                </a:solidFill>
              </a:rPr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157552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378" y="387867"/>
            <a:ext cx="7626994" cy="4056117"/>
          </a:xfrm>
        </p:spPr>
        <p:txBody>
          <a:bodyPr>
            <a:noAutofit/>
          </a:bodyPr>
          <a:lstStyle/>
          <a:p>
            <a:pPr algn="l"/>
            <a:r>
              <a:rPr lang="en-US" sz="6600" dirty="0"/>
              <a:t>Maximum strength of iron when pulled along its weakest direction?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5076721"/>
            <a:ext cx="32532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14.5 </a:t>
            </a:r>
            <a:r>
              <a:rPr lang="en-US" sz="6600" dirty="0" err="1"/>
              <a:t>GPa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155293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03" y="981525"/>
            <a:ext cx="7038640" cy="5421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35530"/>
            <a:ext cx="24753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366FF"/>
                </a:solidFill>
              </a:rPr>
              <a:t>Brenner:1956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172" y="427326"/>
            <a:ext cx="3340282" cy="2686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195" y="242660"/>
            <a:ext cx="37152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Single crystals of iron</a:t>
            </a:r>
          </a:p>
        </p:txBody>
      </p:sp>
    </p:spTree>
    <p:extLst>
      <p:ext uri="{BB962C8B-B14F-4D97-AF65-F5344CB8AC3E}">
        <p14:creationId xmlns:p14="http://schemas.microsoft.com/office/powerpoint/2010/main" val="3945629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97" y="701675"/>
            <a:ext cx="5867400" cy="56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195" y="1092850"/>
            <a:ext cx="24511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Commercial alloy made by Kobe Steel</a:t>
            </a:r>
          </a:p>
        </p:txBody>
      </p:sp>
    </p:spTree>
    <p:extLst>
      <p:ext uri="{BB962C8B-B14F-4D97-AF65-F5344CB8AC3E}">
        <p14:creationId xmlns:p14="http://schemas.microsoft.com/office/powerpoint/2010/main" val="3758594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1894</TotalTime>
  <Words>355</Words>
  <Application>Microsoft Macintosh PowerPoint</Application>
  <PresentationFormat>On-screen Show (4:3)</PresentationFormat>
  <Paragraphs>63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Is graphene stronger than steel?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Maximum strength of iron when pulled along its weakest direction?</vt:lpstr>
      <vt:lpstr>PowerPoint Presentation</vt:lpstr>
      <vt:lpstr>PowerPoint Presentation</vt:lpstr>
      <vt:lpstr>PowerPoint Presentation</vt:lpstr>
      <vt:lpstr>PowerPoint Presentation</vt:lpstr>
      <vt:lpstr>How is the strength of nanotube calculated?</vt:lpstr>
      <vt:lpstr>PowerPoint Presentation</vt:lpstr>
      <vt:lpstr>PowerPoint Presentation</vt:lpstr>
      <vt:lpstr>PowerPoint Presentation</vt:lpstr>
      <vt:lpstr>Intrinsic strength of Graphene (samples 2 µm2)</vt:lpstr>
      <vt:lpstr>PowerPoint Presentation</vt:lpstr>
      <vt:lpstr>PowerPoint Presentation</vt:lpstr>
      <vt:lpstr>PowerPoint Presentation</vt:lpstr>
      <vt:lpstr>PowerPoint Presentation</vt:lpstr>
      <vt:lpstr>Graphene in composites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“100 times stronger than steel”</dc:title>
  <dc:creator>gjgh</dc:creator>
  <cp:lastModifiedBy>H.K.D.H. Bhadeshia</cp:lastModifiedBy>
  <cp:revision>171</cp:revision>
  <dcterms:created xsi:type="dcterms:W3CDTF">2015-11-04T12:15:26Z</dcterms:created>
  <dcterms:modified xsi:type="dcterms:W3CDTF">2020-07-18T11:51:35Z</dcterms:modified>
</cp:coreProperties>
</file>