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369" r:id="rId3"/>
    <p:sldId id="378" r:id="rId4"/>
    <p:sldId id="364" r:id="rId5"/>
    <p:sldId id="365" r:id="rId6"/>
    <p:sldId id="387" r:id="rId7"/>
    <p:sldId id="388" r:id="rId8"/>
    <p:sldId id="385" r:id="rId9"/>
    <p:sldId id="280" r:id="rId10"/>
    <p:sldId id="281" r:id="rId11"/>
    <p:sldId id="282" r:id="rId12"/>
    <p:sldId id="283" r:id="rId13"/>
    <p:sldId id="367" r:id="rId14"/>
    <p:sldId id="298" r:id="rId15"/>
    <p:sldId id="299" r:id="rId16"/>
    <p:sldId id="301" r:id="rId17"/>
    <p:sldId id="376" r:id="rId18"/>
    <p:sldId id="370" r:id="rId19"/>
    <p:sldId id="371" r:id="rId20"/>
    <p:sldId id="372" r:id="rId21"/>
    <p:sldId id="320" r:id="rId22"/>
    <p:sldId id="323" r:id="rId23"/>
    <p:sldId id="368" r:id="rId24"/>
    <p:sldId id="373" r:id="rId25"/>
    <p:sldId id="390" r:id="rId26"/>
    <p:sldId id="386" r:id="rId27"/>
    <p:sldId id="261" r:id="rId28"/>
    <p:sldId id="383" r:id="rId29"/>
    <p:sldId id="389" r:id="rId30"/>
    <p:sldId id="380" r:id="rId31"/>
    <p:sldId id="381" r:id="rId32"/>
    <p:sldId id="382" r:id="rId33"/>
    <p:sldId id="384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81"/>
    <p:restoredTop sz="96903"/>
  </p:normalViewPr>
  <p:slideViewPr>
    <p:cSldViewPr snapToGrid="0" snapToObjects="1">
      <p:cViewPr varScale="1">
        <p:scale>
          <a:sx n="148" d="100"/>
          <a:sy n="148" d="100"/>
        </p:scale>
        <p:origin x="192" y="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70EEB6-0263-1449-87AC-FF74BF04ABF3}" type="datetimeFigureOut">
              <a:rPr lang="en-US" smtClean="0"/>
              <a:t>7/8/20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131F51-7EEB-4A4F-974E-A90DD307A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062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131F51-7EEB-4A4F-974E-A90DD307A41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675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C8ED4F-CE63-F748-B436-43CC6740B7C9}" type="slidenum">
              <a:rPr lang="en-US"/>
              <a:pPr/>
              <a:t>4</a:t>
            </a:fld>
            <a:endParaRPr lang="en-US"/>
          </a:p>
        </p:txBody>
      </p:sp>
      <p:sp>
        <p:nvSpPr>
          <p:cNvPr id="471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6AD4BD-F694-E04A-8306-E03BA4C0CEA3}" type="slidenum">
              <a:rPr lang="en-US"/>
              <a:pPr/>
              <a:t>21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8675BA-9ED8-4C40-9C93-0477F41B3EE8}" type="slidenum">
              <a:rPr lang="en-US"/>
              <a:pPr/>
              <a:t>22</a:t>
            </a:fld>
            <a:endParaRPr lang="en-US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A9376-3D3C-D446-9CA0-DEB528D258BC}" type="datetimeFigureOut">
              <a:rPr lang="en-US" smtClean="0"/>
              <a:t>7/8/20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E6C77-1D23-5242-B85F-14211229D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403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A9376-3D3C-D446-9CA0-DEB528D258BC}" type="datetimeFigureOut">
              <a:rPr lang="en-US" smtClean="0"/>
              <a:t>7/8/20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E6C77-1D23-5242-B85F-14211229D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996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A9376-3D3C-D446-9CA0-DEB528D258BC}" type="datetimeFigureOut">
              <a:rPr lang="en-US" smtClean="0"/>
              <a:t>7/8/20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E6C77-1D23-5242-B85F-14211229D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398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A9376-3D3C-D446-9CA0-DEB528D258BC}" type="datetimeFigureOut">
              <a:rPr lang="en-US" smtClean="0"/>
              <a:t>7/8/20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E6C77-1D23-5242-B85F-14211229D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279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A9376-3D3C-D446-9CA0-DEB528D258BC}" type="datetimeFigureOut">
              <a:rPr lang="en-US" smtClean="0"/>
              <a:t>7/8/20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E6C77-1D23-5242-B85F-14211229D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47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A9376-3D3C-D446-9CA0-DEB528D258BC}" type="datetimeFigureOut">
              <a:rPr lang="en-US" smtClean="0"/>
              <a:t>7/8/20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E6C77-1D23-5242-B85F-14211229D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584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A9376-3D3C-D446-9CA0-DEB528D258BC}" type="datetimeFigureOut">
              <a:rPr lang="en-US" smtClean="0"/>
              <a:t>7/8/20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E6C77-1D23-5242-B85F-14211229D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73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A9376-3D3C-D446-9CA0-DEB528D258BC}" type="datetimeFigureOut">
              <a:rPr lang="en-US" smtClean="0"/>
              <a:t>7/8/20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E6C77-1D23-5242-B85F-14211229D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174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A9376-3D3C-D446-9CA0-DEB528D258BC}" type="datetimeFigureOut">
              <a:rPr lang="en-US" smtClean="0"/>
              <a:t>7/8/20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E6C77-1D23-5242-B85F-14211229D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63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A9376-3D3C-D446-9CA0-DEB528D258BC}" type="datetimeFigureOut">
              <a:rPr lang="en-US" smtClean="0"/>
              <a:t>7/8/20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E6C77-1D23-5242-B85F-14211229D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501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A9376-3D3C-D446-9CA0-DEB528D258BC}" type="datetimeFigureOut">
              <a:rPr lang="en-US" smtClean="0"/>
              <a:t>7/8/20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E6C77-1D23-5242-B85F-14211229D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337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1A9376-3D3C-D446-9CA0-DEB528D258BC}" type="datetimeFigureOut">
              <a:rPr lang="en-US" smtClean="0"/>
              <a:t>7/8/20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2E6C77-1D23-5242-B85F-14211229D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083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emf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media" Target="../media/media2.mp4"/><Relationship Id="rId7" Type="http://schemas.openxmlformats.org/officeDocument/2006/relationships/image" Target="../media/image3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png"/><Relationship Id="rId7" Type="http://schemas.openxmlformats.org/officeDocument/2006/relationships/image" Target="../media/image8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png"/><Relationship Id="rId7" Type="http://schemas.openxmlformats.org/officeDocument/2006/relationships/image" Target="../media/image8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286" y="0"/>
            <a:ext cx="8865100" cy="1108771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latin typeface="Arial"/>
                <a:cs typeface="Arial"/>
              </a:rPr>
              <a:t>Diffusion in steep concentration gradients</a:t>
            </a:r>
            <a:r>
              <a:rPr lang="en-US" sz="3600" dirty="0">
                <a:latin typeface="Arial"/>
                <a:cs typeface="Arial"/>
              </a:rPr>
              <a:t>: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3286" y="2287942"/>
            <a:ext cx="8763227" cy="874429"/>
          </a:xfrm>
        </p:spPr>
        <p:txBody>
          <a:bodyPr>
            <a:noAutofit/>
          </a:bodyPr>
          <a:lstStyle/>
          <a:p>
            <a:r>
              <a:rPr lang="en-US" sz="3600" dirty="0" err="1">
                <a:solidFill>
                  <a:srgbClr val="0000FF"/>
                </a:solidFill>
              </a:rPr>
              <a:t>www.phase-trans.msm.cam.ac.uk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70545" y="1411362"/>
            <a:ext cx="77823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Difficulties in theory of ferrite growth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steep concentration gradients </a:t>
            </a:r>
          </a:p>
          <a:p>
            <a:endParaRPr lang="en-US" sz="2400" dirty="0"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31848"/>
          <a:stretch/>
        </p:blipFill>
        <p:spPr>
          <a:xfrm>
            <a:off x="267526" y="3314031"/>
            <a:ext cx="4252548" cy="3339256"/>
          </a:xfrm>
          <a:prstGeom prst="rect">
            <a:avLst/>
          </a:prstGeom>
        </p:spPr>
      </p:pic>
      <p:pic>
        <p:nvPicPr>
          <p:cNvPr id="9" name="Picture 8" descr="A group of people walking in front of a building&#10;&#10;Description automatically generated">
            <a:extLst>
              <a:ext uri="{FF2B5EF4-FFF2-40B4-BE49-F238E27FC236}">
                <a16:creationId xmlns:a16="http://schemas.microsoft.com/office/drawing/2014/main" id="{7FEE8BB3-D772-FB40-B8A4-569E56488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3552" y="3314031"/>
            <a:ext cx="4442662" cy="33392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A7CD7FB-E756-5843-8CE4-34D4545FCA75}"/>
              </a:ext>
            </a:extLst>
          </p:cNvPr>
          <p:cNvSpPr txBox="1"/>
          <p:nvPr/>
        </p:nvSpPr>
        <p:spPr>
          <a:xfrm>
            <a:off x="4681096" y="6141319"/>
            <a:ext cx="21281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IIT Kharagpur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5EB5E0-FAC5-DC4A-A56A-7E2023DDAAB0}"/>
              </a:ext>
            </a:extLst>
          </p:cNvPr>
          <p:cNvSpPr txBox="1"/>
          <p:nvPr/>
        </p:nvSpPr>
        <p:spPr>
          <a:xfrm>
            <a:off x="8112751" y="6130067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2002</a:t>
            </a:r>
          </a:p>
        </p:txBody>
      </p:sp>
    </p:spTree>
    <p:extLst>
      <p:ext uri="{BB962C8B-B14F-4D97-AF65-F5344CB8AC3E}">
        <p14:creationId xmlns:p14="http://schemas.microsoft.com/office/powerpoint/2010/main" val="2822625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7" descr="F:\Teaching\Part.II\C9\a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607" y="189186"/>
            <a:ext cx="5200650" cy="357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CC2EB2-D4FA-8F4B-9D46-AD669A65F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285" y="3983421"/>
            <a:ext cx="5110502" cy="233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3292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030" descr="F:\Teaching\Part.II\C9\a4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28600"/>
            <a:ext cx="5686425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C7ADCAF-0662-C441-AC66-F148D665A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9706" y="4253624"/>
            <a:ext cx="4964588" cy="208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906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1" descr="F:\Teaching\Part.II\C9\a6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563" y="1905000"/>
            <a:ext cx="2814637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Picture 12" descr="F:\Teaching\Part.II\C9\a5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"/>
            <a:ext cx="8572500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13" descr="F:\Teaching\Part.II\C9\a1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225800"/>
            <a:ext cx="4038600" cy="32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CB8DC1E-E010-D342-BA3D-75BE6ED1D233}"/>
              </a:ext>
            </a:extLst>
          </p:cNvPr>
          <p:cNvGrpSpPr/>
          <p:nvPr/>
        </p:nvGrpSpPr>
        <p:grpSpPr>
          <a:xfrm>
            <a:off x="1545021" y="4011503"/>
            <a:ext cx="1700048" cy="1411835"/>
            <a:chOff x="1545021" y="4011503"/>
            <a:chExt cx="1700048" cy="141183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D28A78E-F116-944D-958C-66F12A3CFFF3}"/>
                </a:ext>
              </a:extLst>
            </p:cNvPr>
            <p:cNvSpPr/>
            <p:nvPr/>
          </p:nvSpPr>
          <p:spPr>
            <a:xfrm>
              <a:off x="1545021" y="5108028"/>
              <a:ext cx="515007" cy="31531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ight Triangle 2">
              <a:extLst>
                <a:ext uri="{FF2B5EF4-FFF2-40B4-BE49-F238E27FC236}">
                  <a16:creationId xmlns:a16="http://schemas.microsoft.com/office/drawing/2014/main" id="{029C4845-23BC-234F-9427-019468EAAE55}"/>
                </a:ext>
              </a:extLst>
            </p:cNvPr>
            <p:cNvSpPr/>
            <p:nvPr/>
          </p:nvSpPr>
          <p:spPr>
            <a:xfrm>
              <a:off x="2081048" y="4011503"/>
              <a:ext cx="1164021" cy="1096525"/>
            </a:xfrm>
            <a:prstGeom prst="rtTriangl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538B59B-FB3A-0F41-A436-69CF325AE800}"/>
              </a:ext>
            </a:extLst>
          </p:cNvPr>
          <p:cNvGrpSpPr/>
          <p:nvPr/>
        </p:nvGrpSpPr>
        <p:grpSpPr>
          <a:xfrm>
            <a:off x="4706311" y="3239078"/>
            <a:ext cx="4007773" cy="3618922"/>
            <a:chOff x="4706311" y="3239078"/>
            <a:chExt cx="4007773" cy="361892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14BF458-40A2-7E4E-9890-8E3BC4DB4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06311" y="3239078"/>
              <a:ext cx="3792641" cy="90534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E6AF503-E173-6F40-915B-9DC752BBB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53200" y="4837612"/>
              <a:ext cx="2160884" cy="20203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100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571" y="260647"/>
            <a:ext cx="8079877" cy="632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8253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2" descr="F:\Teaching\Part.II\C9\a2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58763"/>
            <a:ext cx="6858000" cy="620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39404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F:\Teaching\Part.II\C9\a5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8572500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33FB86F-B6C3-9F4A-B660-93F249FA520B}"/>
              </a:ext>
            </a:extLst>
          </p:cNvPr>
          <p:cNvGrpSpPr/>
          <p:nvPr/>
        </p:nvGrpSpPr>
        <p:grpSpPr>
          <a:xfrm>
            <a:off x="1308819" y="3768186"/>
            <a:ext cx="6146800" cy="2588164"/>
            <a:chOff x="1308819" y="3768186"/>
            <a:chExt cx="6146800" cy="258816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0DE80C-12B1-6B47-9E7E-DA06083A8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08819" y="5378450"/>
              <a:ext cx="6146800" cy="9779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E055521-A500-FF4E-86A5-266C24375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70564" y="3768186"/>
              <a:ext cx="5461000" cy="977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505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Line 4"/>
          <p:cNvSpPr>
            <a:spLocks noChangeShapeType="1"/>
          </p:cNvSpPr>
          <p:nvPr/>
        </p:nvSpPr>
        <p:spPr bwMode="auto">
          <a:xfrm flipH="1" flipV="1">
            <a:off x="-3678238" y="-6429375"/>
            <a:ext cx="20638" cy="2063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4" name="Line 5"/>
          <p:cNvSpPr>
            <a:spLocks noChangeShapeType="1"/>
          </p:cNvSpPr>
          <p:nvPr/>
        </p:nvSpPr>
        <p:spPr bwMode="auto">
          <a:xfrm flipH="1" flipV="1">
            <a:off x="-3678238" y="-6429375"/>
            <a:ext cx="20638" cy="2063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5" name="Rectangle 9"/>
          <p:cNvSpPr>
            <a:spLocks noChangeArrowheads="1"/>
          </p:cNvSpPr>
          <p:nvPr/>
        </p:nvSpPr>
        <p:spPr bwMode="auto">
          <a:xfrm>
            <a:off x="1047750" y="565150"/>
            <a:ext cx="4225925" cy="3830638"/>
          </a:xfrm>
          <a:prstGeom prst="rect">
            <a:avLst/>
          </a:prstGeom>
          <a:noFill/>
          <a:ln w="206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6" name="Freeform 10"/>
          <p:cNvSpPr>
            <a:spLocks/>
          </p:cNvSpPr>
          <p:nvPr/>
        </p:nvSpPr>
        <p:spPr bwMode="auto">
          <a:xfrm>
            <a:off x="1068388" y="1211263"/>
            <a:ext cx="3808412" cy="3163887"/>
          </a:xfrm>
          <a:custGeom>
            <a:avLst/>
            <a:gdLst>
              <a:gd name="T0" fmla="*/ 41275 w 2399"/>
              <a:gd name="T1" fmla="*/ 0 h 1993"/>
              <a:gd name="T2" fmla="*/ 146050 w 2399"/>
              <a:gd name="T3" fmla="*/ 41275 h 1993"/>
              <a:gd name="T4" fmla="*/ 269875 w 2399"/>
              <a:gd name="T5" fmla="*/ 104775 h 1993"/>
              <a:gd name="T6" fmla="*/ 415925 w 2399"/>
              <a:gd name="T7" fmla="*/ 187325 h 1993"/>
              <a:gd name="T8" fmla="*/ 561975 w 2399"/>
              <a:gd name="T9" fmla="*/ 269875 h 1993"/>
              <a:gd name="T10" fmla="*/ 644525 w 2399"/>
              <a:gd name="T11" fmla="*/ 333375 h 1993"/>
              <a:gd name="T12" fmla="*/ 728662 w 2399"/>
              <a:gd name="T13" fmla="*/ 395287 h 1993"/>
              <a:gd name="T14" fmla="*/ 811212 w 2399"/>
              <a:gd name="T15" fmla="*/ 436562 h 1993"/>
              <a:gd name="T16" fmla="*/ 895350 w 2399"/>
              <a:gd name="T17" fmla="*/ 500062 h 1993"/>
              <a:gd name="T18" fmla="*/ 977900 w 2399"/>
              <a:gd name="T19" fmla="*/ 561975 h 1993"/>
              <a:gd name="T20" fmla="*/ 1082675 w 2399"/>
              <a:gd name="T21" fmla="*/ 646112 h 1993"/>
              <a:gd name="T22" fmla="*/ 1165225 w 2399"/>
              <a:gd name="T23" fmla="*/ 708025 h 1993"/>
              <a:gd name="T24" fmla="*/ 1270000 w 2399"/>
              <a:gd name="T25" fmla="*/ 790575 h 1993"/>
              <a:gd name="T26" fmla="*/ 1373187 w 2399"/>
              <a:gd name="T27" fmla="*/ 854075 h 1993"/>
              <a:gd name="T28" fmla="*/ 1457325 w 2399"/>
              <a:gd name="T29" fmla="*/ 936625 h 1993"/>
              <a:gd name="T30" fmla="*/ 1560512 w 2399"/>
              <a:gd name="T31" fmla="*/ 1020762 h 1993"/>
              <a:gd name="T32" fmla="*/ 1665287 w 2399"/>
              <a:gd name="T33" fmla="*/ 1082675 h 1993"/>
              <a:gd name="T34" fmla="*/ 1768475 w 2399"/>
              <a:gd name="T35" fmla="*/ 1165225 h 1993"/>
              <a:gd name="T36" fmla="*/ 1852612 w 2399"/>
              <a:gd name="T37" fmla="*/ 1249362 h 1993"/>
              <a:gd name="T38" fmla="*/ 1955800 w 2399"/>
              <a:gd name="T39" fmla="*/ 1331912 h 1993"/>
              <a:gd name="T40" fmla="*/ 2060575 w 2399"/>
              <a:gd name="T41" fmla="*/ 1416050 h 1993"/>
              <a:gd name="T42" fmla="*/ 2165350 w 2399"/>
              <a:gd name="T43" fmla="*/ 1519237 h 1993"/>
              <a:gd name="T44" fmla="*/ 2247900 w 2399"/>
              <a:gd name="T45" fmla="*/ 1603375 h 1993"/>
              <a:gd name="T46" fmla="*/ 2352675 w 2399"/>
              <a:gd name="T47" fmla="*/ 1685925 h 1993"/>
              <a:gd name="T48" fmla="*/ 2455862 w 2399"/>
              <a:gd name="T49" fmla="*/ 1770062 h 1993"/>
              <a:gd name="T50" fmla="*/ 2540000 w 2399"/>
              <a:gd name="T51" fmla="*/ 1852612 h 1993"/>
              <a:gd name="T52" fmla="*/ 2643187 w 2399"/>
              <a:gd name="T53" fmla="*/ 1936750 h 1993"/>
              <a:gd name="T54" fmla="*/ 2727325 w 2399"/>
              <a:gd name="T55" fmla="*/ 2019300 h 1993"/>
              <a:gd name="T56" fmla="*/ 2830512 w 2399"/>
              <a:gd name="T57" fmla="*/ 2101850 h 1993"/>
              <a:gd name="T58" fmla="*/ 2914650 w 2399"/>
              <a:gd name="T59" fmla="*/ 2185987 h 1993"/>
              <a:gd name="T60" fmla="*/ 2997200 w 2399"/>
              <a:gd name="T61" fmla="*/ 2268537 h 1993"/>
              <a:gd name="T62" fmla="*/ 3081337 w 2399"/>
              <a:gd name="T63" fmla="*/ 2352675 h 1993"/>
              <a:gd name="T64" fmla="*/ 3246437 w 2399"/>
              <a:gd name="T65" fmla="*/ 2519362 h 1993"/>
              <a:gd name="T66" fmla="*/ 3392487 w 2399"/>
              <a:gd name="T67" fmla="*/ 2665412 h 1993"/>
              <a:gd name="T68" fmla="*/ 3517900 w 2399"/>
              <a:gd name="T69" fmla="*/ 2809875 h 1993"/>
              <a:gd name="T70" fmla="*/ 3643312 w 2399"/>
              <a:gd name="T71" fmla="*/ 2935287 h 1993"/>
              <a:gd name="T72" fmla="*/ 3725862 w 2399"/>
              <a:gd name="T73" fmla="*/ 3060700 h 1993"/>
              <a:gd name="T74" fmla="*/ 3808412 w 2399"/>
              <a:gd name="T75" fmla="*/ 3163887 h 1993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2399" h="1993">
                <a:moveTo>
                  <a:pt x="0" y="0"/>
                </a:moveTo>
                <a:lnTo>
                  <a:pt x="26" y="0"/>
                </a:lnTo>
                <a:lnTo>
                  <a:pt x="52" y="13"/>
                </a:lnTo>
                <a:lnTo>
                  <a:pt x="92" y="26"/>
                </a:lnTo>
                <a:lnTo>
                  <a:pt x="131" y="52"/>
                </a:lnTo>
                <a:lnTo>
                  <a:pt x="170" y="66"/>
                </a:lnTo>
                <a:lnTo>
                  <a:pt x="210" y="92"/>
                </a:lnTo>
                <a:lnTo>
                  <a:pt x="262" y="118"/>
                </a:lnTo>
                <a:lnTo>
                  <a:pt x="302" y="144"/>
                </a:lnTo>
                <a:lnTo>
                  <a:pt x="354" y="170"/>
                </a:lnTo>
                <a:lnTo>
                  <a:pt x="380" y="197"/>
                </a:lnTo>
                <a:lnTo>
                  <a:pt x="406" y="210"/>
                </a:lnTo>
                <a:lnTo>
                  <a:pt x="433" y="223"/>
                </a:lnTo>
                <a:lnTo>
                  <a:pt x="459" y="249"/>
                </a:lnTo>
                <a:lnTo>
                  <a:pt x="485" y="262"/>
                </a:lnTo>
                <a:lnTo>
                  <a:pt x="511" y="275"/>
                </a:lnTo>
                <a:lnTo>
                  <a:pt x="538" y="302"/>
                </a:lnTo>
                <a:lnTo>
                  <a:pt x="564" y="315"/>
                </a:lnTo>
                <a:lnTo>
                  <a:pt x="590" y="341"/>
                </a:lnTo>
                <a:lnTo>
                  <a:pt x="616" y="354"/>
                </a:lnTo>
                <a:lnTo>
                  <a:pt x="656" y="380"/>
                </a:lnTo>
                <a:lnTo>
                  <a:pt x="682" y="407"/>
                </a:lnTo>
                <a:lnTo>
                  <a:pt x="708" y="420"/>
                </a:lnTo>
                <a:lnTo>
                  <a:pt x="734" y="446"/>
                </a:lnTo>
                <a:lnTo>
                  <a:pt x="774" y="472"/>
                </a:lnTo>
                <a:lnTo>
                  <a:pt x="800" y="498"/>
                </a:lnTo>
                <a:lnTo>
                  <a:pt x="826" y="511"/>
                </a:lnTo>
                <a:lnTo>
                  <a:pt x="865" y="538"/>
                </a:lnTo>
                <a:lnTo>
                  <a:pt x="892" y="564"/>
                </a:lnTo>
                <a:lnTo>
                  <a:pt x="918" y="590"/>
                </a:lnTo>
                <a:lnTo>
                  <a:pt x="957" y="616"/>
                </a:lnTo>
                <a:lnTo>
                  <a:pt x="983" y="643"/>
                </a:lnTo>
                <a:lnTo>
                  <a:pt x="1010" y="669"/>
                </a:lnTo>
                <a:lnTo>
                  <a:pt x="1049" y="682"/>
                </a:lnTo>
                <a:lnTo>
                  <a:pt x="1075" y="708"/>
                </a:lnTo>
                <a:lnTo>
                  <a:pt x="1114" y="734"/>
                </a:lnTo>
                <a:lnTo>
                  <a:pt x="1141" y="761"/>
                </a:lnTo>
                <a:lnTo>
                  <a:pt x="1167" y="787"/>
                </a:lnTo>
                <a:lnTo>
                  <a:pt x="1206" y="813"/>
                </a:lnTo>
                <a:lnTo>
                  <a:pt x="1232" y="839"/>
                </a:lnTo>
                <a:lnTo>
                  <a:pt x="1272" y="865"/>
                </a:lnTo>
                <a:lnTo>
                  <a:pt x="1298" y="892"/>
                </a:lnTo>
                <a:lnTo>
                  <a:pt x="1324" y="918"/>
                </a:lnTo>
                <a:lnTo>
                  <a:pt x="1364" y="957"/>
                </a:lnTo>
                <a:lnTo>
                  <a:pt x="1390" y="983"/>
                </a:lnTo>
                <a:lnTo>
                  <a:pt x="1416" y="1010"/>
                </a:lnTo>
                <a:lnTo>
                  <a:pt x="1455" y="1036"/>
                </a:lnTo>
                <a:lnTo>
                  <a:pt x="1482" y="1062"/>
                </a:lnTo>
                <a:lnTo>
                  <a:pt x="1508" y="1088"/>
                </a:lnTo>
                <a:lnTo>
                  <a:pt x="1547" y="1115"/>
                </a:lnTo>
                <a:lnTo>
                  <a:pt x="1573" y="1141"/>
                </a:lnTo>
                <a:lnTo>
                  <a:pt x="1600" y="1167"/>
                </a:lnTo>
                <a:lnTo>
                  <a:pt x="1639" y="1193"/>
                </a:lnTo>
                <a:lnTo>
                  <a:pt x="1665" y="1220"/>
                </a:lnTo>
                <a:lnTo>
                  <a:pt x="1691" y="1246"/>
                </a:lnTo>
                <a:lnTo>
                  <a:pt x="1718" y="1272"/>
                </a:lnTo>
                <a:lnTo>
                  <a:pt x="1757" y="1298"/>
                </a:lnTo>
                <a:lnTo>
                  <a:pt x="1783" y="1324"/>
                </a:lnTo>
                <a:lnTo>
                  <a:pt x="1809" y="1351"/>
                </a:lnTo>
                <a:lnTo>
                  <a:pt x="1836" y="1377"/>
                </a:lnTo>
                <a:lnTo>
                  <a:pt x="1862" y="1403"/>
                </a:lnTo>
                <a:lnTo>
                  <a:pt x="1888" y="1429"/>
                </a:lnTo>
                <a:lnTo>
                  <a:pt x="1914" y="1456"/>
                </a:lnTo>
                <a:lnTo>
                  <a:pt x="1941" y="1482"/>
                </a:lnTo>
                <a:lnTo>
                  <a:pt x="1993" y="1534"/>
                </a:lnTo>
                <a:lnTo>
                  <a:pt x="2045" y="1587"/>
                </a:lnTo>
                <a:lnTo>
                  <a:pt x="2085" y="1626"/>
                </a:lnTo>
                <a:lnTo>
                  <a:pt x="2137" y="1679"/>
                </a:lnTo>
                <a:lnTo>
                  <a:pt x="2177" y="1731"/>
                </a:lnTo>
                <a:lnTo>
                  <a:pt x="2216" y="1770"/>
                </a:lnTo>
                <a:lnTo>
                  <a:pt x="2255" y="1810"/>
                </a:lnTo>
                <a:lnTo>
                  <a:pt x="2295" y="1849"/>
                </a:lnTo>
                <a:lnTo>
                  <a:pt x="2321" y="1888"/>
                </a:lnTo>
                <a:lnTo>
                  <a:pt x="2347" y="1928"/>
                </a:lnTo>
                <a:lnTo>
                  <a:pt x="2373" y="1967"/>
                </a:lnTo>
                <a:lnTo>
                  <a:pt x="2399" y="1993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7" name="Freeform 11"/>
          <p:cNvSpPr>
            <a:spLocks/>
          </p:cNvSpPr>
          <p:nvPr/>
        </p:nvSpPr>
        <p:spPr bwMode="auto">
          <a:xfrm>
            <a:off x="1047750" y="2085975"/>
            <a:ext cx="936625" cy="2289175"/>
          </a:xfrm>
          <a:custGeom>
            <a:avLst/>
            <a:gdLst>
              <a:gd name="T0" fmla="*/ 0 w 590"/>
              <a:gd name="T1" fmla="*/ 0 h 1442"/>
              <a:gd name="T2" fmla="*/ 20638 w 590"/>
              <a:gd name="T3" fmla="*/ 41275 h 1442"/>
              <a:gd name="T4" fmla="*/ 41275 w 590"/>
              <a:gd name="T5" fmla="*/ 82550 h 1442"/>
              <a:gd name="T6" fmla="*/ 61913 w 590"/>
              <a:gd name="T7" fmla="*/ 146050 h 1442"/>
              <a:gd name="T8" fmla="*/ 103188 w 590"/>
              <a:gd name="T9" fmla="*/ 187325 h 1442"/>
              <a:gd name="T10" fmla="*/ 123825 w 590"/>
              <a:gd name="T11" fmla="*/ 228600 h 1442"/>
              <a:gd name="T12" fmla="*/ 146050 w 590"/>
              <a:gd name="T13" fmla="*/ 269875 h 1442"/>
              <a:gd name="T14" fmla="*/ 166688 w 590"/>
              <a:gd name="T15" fmla="*/ 311150 h 1442"/>
              <a:gd name="T16" fmla="*/ 187325 w 590"/>
              <a:gd name="T17" fmla="*/ 354013 h 1442"/>
              <a:gd name="T18" fmla="*/ 207963 w 590"/>
              <a:gd name="T19" fmla="*/ 415925 h 1442"/>
              <a:gd name="T20" fmla="*/ 228600 w 590"/>
              <a:gd name="T21" fmla="*/ 457200 h 1442"/>
              <a:gd name="T22" fmla="*/ 249238 w 590"/>
              <a:gd name="T23" fmla="*/ 498475 h 1442"/>
              <a:gd name="T24" fmla="*/ 290513 w 590"/>
              <a:gd name="T25" fmla="*/ 541338 h 1442"/>
              <a:gd name="T26" fmla="*/ 312738 w 590"/>
              <a:gd name="T27" fmla="*/ 582613 h 1442"/>
              <a:gd name="T28" fmla="*/ 333375 w 590"/>
              <a:gd name="T29" fmla="*/ 644525 h 1442"/>
              <a:gd name="T30" fmla="*/ 354013 w 590"/>
              <a:gd name="T31" fmla="*/ 685800 h 1442"/>
              <a:gd name="T32" fmla="*/ 374650 w 590"/>
              <a:gd name="T33" fmla="*/ 728663 h 1442"/>
              <a:gd name="T34" fmla="*/ 395288 w 590"/>
              <a:gd name="T35" fmla="*/ 769938 h 1442"/>
              <a:gd name="T36" fmla="*/ 415925 w 590"/>
              <a:gd name="T37" fmla="*/ 831850 h 1442"/>
              <a:gd name="T38" fmla="*/ 436563 w 590"/>
              <a:gd name="T39" fmla="*/ 874713 h 1442"/>
              <a:gd name="T40" fmla="*/ 457200 w 590"/>
              <a:gd name="T41" fmla="*/ 915988 h 1442"/>
              <a:gd name="T42" fmla="*/ 477838 w 590"/>
              <a:gd name="T43" fmla="*/ 957263 h 1442"/>
              <a:gd name="T44" fmla="*/ 500063 w 590"/>
              <a:gd name="T45" fmla="*/ 1019175 h 1442"/>
              <a:gd name="T46" fmla="*/ 520700 w 590"/>
              <a:gd name="T47" fmla="*/ 1062038 h 1442"/>
              <a:gd name="T48" fmla="*/ 541338 w 590"/>
              <a:gd name="T49" fmla="*/ 1103313 h 1442"/>
              <a:gd name="T50" fmla="*/ 561975 w 590"/>
              <a:gd name="T51" fmla="*/ 1144588 h 1442"/>
              <a:gd name="T52" fmla="*/ 582613 w 590"/>
              <a:gd name="T53" fmla="*/ 1206500 h 1442"/>
              <a:gd name="T54" fmla="*/ 603250 w 590"/>
              <a:gd name="T55" fmla="*/ 1249363 h 1442"/>
              <a:gd name="T56" fmla="*/ 623888 w 590"/>
              <a:gd name="T57" fmla="*/ 1290638 h 1442"/>
              <a:gd name="T58" fmla="*/ 644525 w 590"/>
              <a:gd name="T59" fmla="*/ 1352550 h 1442"/>
              <a:gd name="T60" fmla="*/ 665163 w 590"/>
              <a:gd name="T61" fmla="*/ 1393825 h 1442"/>
              <a:gd name="T62" fmla="*/ 687388 w 590"/>
              <a:gd name="T63" fmla="*/ 1436688 h 1442"/>
              <a:gd name="T64" fmla="*/ 708025 w 590"/>
              <a:gd name="T65" fmla="*/ 1498600 h 1442"/>
              <a:gd name="T66" fmla="*/ 728663 w 590"/>
              <a:gd name="T67" fmla="*/ 1539875 h 1442"/>
              <a:gd name="T68" fmla="*/ 749300 w 590"/>
              <a:gd name="T69" fmla="*/ 1581150 h 1442"/>
              <a:gd name="T70" fmla="*/ 749300 w 590"/>
              <a:gd name="T71" fmla="*/ 1644650 h 1442"/>
              <a:gd name="T72" fmla="*/ 769938 w 590"/>
              <a:gd name="T73" fmla="*/ 1685925 h 1442"/>
              <a:gd name="T74" fmla="*/ 790575 w 590"/>
              <a:gd name="T75" fmla="*/ 1727200 h 1442"/>
              <a:gd name="T76" fmla="*/ 811213 w 590"/>
              <a:gd name="T77" fmla="*/ 1790700 h 1442"/>
              <a:gd name="T78" fmla="*/ 811213 w 590"/>
              <a:gd name="T79" fmla="*/ 1831975 h 1442"/>
              <a:gd name="T80" fmla="*/ 831850 w 590"/>
              <a:gd name="T81" fmla="*/ 1873250 h 1442"/>
              <a:gd name="T82" fmla="*/ 852488 w 590"/>
              <a:gd name="T83" fmla="*/ 1935163 h 1442"/>
              <a:gd name="T84" fmla="*/ 874713 w 590"/>
              <a:gd name="T85" fmla="*/ 1978025 h 1442"/>
              <a:gd name="T86" fmla="*/ 874713 w 590"/>
              <a:gd name="T87" fmla="*/ 2039938 h 1442"/>
              <a:gd name="T88" fmla="*/ 895350 w 590"/>
              <a:gd name="T89" fmla="*/ 2081213 h 1442"/>
              <a:gd name="T90" fmla="*/ 895350 w 590"/>
              <a:gd name="T91" fmla="*/ 2143125 h 1442"/>
              <a:gd name="T92" fmla="*/ 915988 w 590"/>
              <a:gd name="T93" fmla="*/ 2185988 h 1442"/>
              <a:gd name="T94" fmla="*/ 936625 w 590"/>
              <a:gd name="T95" fmla="*/ 2247900 h 1442"/>
              <a:gd name="T96" fmla="*/ 936625 w 590"/>
              <a:gd name="T97" fmla="*/ 2289175 h 1442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90" h="1442">
                <a:moveTo>
                  <a:pt x="0" y="0"/>
                </a:moveTo>
                <a:lnTo>
                  <a:pt x="13" y="26"/>
                </a:lnTo>
                <a:lnTo>
                  <a:pt x="26" y="52"/>
                </a:lnTo>
                <a:lnTo>
                  <a:pt x="39" y="92"/>
                </a:lnTo>
                <a:lnTo>
                  <a:pt x="65" y="118"/>
                </a:lnTo>
                <a:lnTo>
                  <a:pt x="78" y="144"/>
                </a:lnTo>
                <a:lnTo>
                  <a:pt x="92" y="170"/>
                </a:lnTo>
                <a:lnTo>
                  <a:pt x="105" y="196"/>
                </a:lnTo>
                <a:lnTo>
                  <a:pt x="118" y="223"/>
                </a:lnTo>
                <a:lnTo>
                  <a:pt x="131" y="262"/>
                </a:lnTo>
                <a:lnTo>
                  <a:pt x="144" y="288"/>
                </a:lnTo>
                <a:lnTo>
                  <a:pt x="157" y="314"/>
                </a:lnTo>
                <a:lnTo>
                  <a:pt x="183" y="341"/>
                </a:lnTo>
                <a:lnTo>
                  <a:pt x="197" y="367"/>
                </a:lnTo>
                <a:lnTo>
                  <a:pt x="210" y="406"/>
                </a:lnTo>
                <a:lnTo>
                  <a:pt x="223" y="432"/>
                </a:lnTo>
                <a:lnTo>
                  <a:pt x="236" y="459"/>
                </a:lnTo>
                <a:lnTo>
                  <a:pt x="249" y="485"/>
                </a:lnTo>
                <a:lnTo>
                  <a:pt x="262" y="524"/>
                </a:lnTo>
                <a:lnTo>
                  <a:pt x="275" y="551"/>
                </a:lnTo>
                <a:lnTo>
                  <a:pt x="288" y="577"/>
                </a:lnTo>
                <a:lnTo>
                  <a:pt x="301" y="603"/>
                </a:lnTo>
                <a:lnTo>
                  <a:pt x="315" y="642"/>
                </a:lnTo>
                <a:lnTo>
                  <a:pt x="328" y="669"/>
                </a:lnTo>
                <a:lnTo>
                  <a:pt x="341" y="695"/>
                </a:lnTo>
                <a:lnTo>
                  <a:pt x="354" y="721"/>
                </a:lnTo>
                <a:lnTo>
                  <a:pt x="367" y="760"/>
                </a:lnTo>
                <a:lnTo>
                  <a:pt x="380" y="787"/>
                </a:lnTo>
                <a:lnTo>
                  <a:pt x="393" y="813"/>
                </a:lnTo>
                <a:lnTo>
                  <a:pt x="406" y="852"/>
                </a:lnTo>
                <a:lnTo>
                  <a:pt x="419" y="878"/>
                </a:lnTo>
                <a:lnTo>
                  <a:pt x="433" y="905"/>
                </a:lnTo>
                <a:lnTo>
                  <a:pt x="446" y="944"/>
                </a:lnTo>
                <a:lnTo>
                  <a:pt x="459" y="970"/>
                </a:lnTo>
                <a:lnTo>
                  <a:pt x="472" y="996"/>
                </a:lnTo>
                <a:lnTo>
                  <a:pt x="472" y="1036"/>
                </a:lnTo>
                <a:lnTo>
                  <a:pt x="485" y="1062"/>
                </a:lnTo>
                <a:lnTo>
                  <a:pt x="498" y="1088"/>
                </a:lnTo>
                <a:lnTo>
                  <a:pt x="511" y="1128"/>
                </a:lnTo>
                <a:lnTo>
                  <a:pt x="511" y="1154"/>
                </a:lnTo>
                <a:lnTo>
                  <a:pt x="524" y="1180"/>
                </a:lnTo>
                <a:lnTo>
                  <a:pt x="537" y="1219"/>
                </a:lnTo>
                <a:lnTo>
                  <a:pt x="551" y="1246"/>
                </a:lnTo>
                <a:lnTo>
                  <a:pt x="551" y="1285"/>
                </a:lnTo>
                <a:lnTo>
                  <a:pt x="564" y="1311"/>
                </a:lnTo>
                <a:lnTo>
                  <a:pt x="564" y="1350"/>
                </a:lnTo>
                <a:lnTo>
                  <a:pt x="577" y="1377"/>
                </a:lnTo>
                <a:lnTo>
                  <a:pt x="590" y="1416"/>
                </a:lnTo>
                <a:lnTo>
                  <a:pt x="590" y="1442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8" name="Rectangle 12"/>
          <p:cNvSpPr>
            <a:spLocks noChangeArrowheads="1"/>
          </p:cNvSpPr>
          <p:nvPr/>
        </p:nvSpPr>
        <p:spPr bwMode="auto">
          <a:xfrm>
            <a:off x="3451225" y="4551363"/>
            <a:ext cx="12906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3000">
                <a:solidFill>
                  <a:srgbClr val="000000"/>
                </a:solidFill>
                <a:latin typeface="Geneva" charset="0"/>
              </a:rPr>
              <a:t>Carbon</a:t>
            </a:r>
            <a:endParaRPr lang="en-GB"/>
          </a:p>
        </p:txBody>
      </p:sp>
      <p:grpSp>
        <p:nvGrpSpPr>
          <p:cNvPr id="8199" name="Group 15"/>
          <p:cNvGrpSpPr>
            <a:grpSpLocks/>
          </p:cNvGrpSpPr>
          <p:nvPr/>
        </p:nvGrpSpPr>
        <p:grpSpPr bwMode="auto">
          <a:xfrm>
            <a:off x="4835525" y="4729163"/>
            <a:ext cx="541338" cy="166687"/>
            <a:chOff x="3046" y="2979"/>
            <a:chExt cx="341" cy="105"/>
          </a:xfrm>
        </p:grpSpPr>
        <p:sp>
          <p:nvSpPr>
            <p:cNvPr id="8489" name="Freeform 13"/>
            <p:cNvSpPr>
              <a:spLocks/>
            </p:cNvSpPr>
            <p:nvPr/>
          </p:nvSpPr>
          <p:spPr bwMode="auto">
            <a:xfrm>
              <a:off x="3046" y="3032"/>
              <a:ext cx="341" cy="52"/>
            </a:xfrm>
            <a:custGeom>
              <a:avLst/>
              <a:gdLst>
                <a:gd name="T0" fmla="*/ 0 w 341"/>
                <a:gd name="T1" fmla="*/ 0 h 52"/>
                <a:gd name="T2" fmla="*/ 341 w 341"/>
                <a:gd name="T3" fmla="*/ 0 h 52"/>
                <a:gd name="T4" fmla="*/ 210 w 341"/>
                <a:gd name="T5" fmla="*/ 52 h 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1" h="52">
                  <a:moveTo>
                    <a:pt x="0" y="0"/>
                  </a:moveTo>
                  <a:lnTo>
                    <a:pt x="341" y="0"/>
                  </a:lnTo>
                  <a:lnTo>
                    <a:pt x="210" y="52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90" name="Line 14"/>
            <p:cNvSpPr>
              <a:spLocks noChangeShapeType="1"/>
            </p:cNvSpPr>
            <p:nvPr/>
          </p:nvSpPr>
          <p:spPr bwMode="auto">
            <a:xfrm flipH="1" flipV="1">
              <a:off x="3256" y="2979"/>
              <a:ext cx="131" cy="53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200" name="Group 18"/>
          <p:cNvGrpSpPr>
            <a:grpSpLocks/>
          </p:cNvGrpSpPr>
          <p:nvPr/>
        </p:nvGrpSpPr>
        <p:grpSpPr bwMode="auto">
          <a:xfrm>
            <a:off x="444500" y="711200"/>
            <a:ext cx="165100" cy="749300"/>
            <a:chOff x="280" y="448"/>
            <a:chExt cx="104" cy="472"/>
          </a:xfrm>
        </p:grpSpPr>
        <p:sp>
          <p:nvSpPr>
            <p:cNvPr id="8487" name="Freeform 16"/>
            <p:cNvSpPr>
              <a:spLocks/>
            </p:cNvSpPr>
            <p:nvPr/>
          </p:nvSpPr>
          <p:spPr bwMode="auto">
            <a:xfrm>
              <a:off x="332" y="448"/>
              <a:ext cx="52" cy="472"/>
            </a:xfrm>
            <a:custGeom>
              <a:avLst/>
              <a:gdLst>
                <a:gd name="T0" fmla="*/ 0 w 52"/>
                <a:gd name="T1" fmla="*/ 472 h 472"/>
                <a:gd name="T2" fmla="*/ 0 w 52"/>
                <a:gd name="T3" fmla="*/ 0 h 472"/>
                <a:gd name="T4" fmla="*/ 52 w 52"/>
                <a:gd name="T5" fmla="*/ 131 h 4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472">
                  <a:moveTo>
                    <a:pt x="0" y="472"/>
                  </a:moveTo>
                  <a:lnTo>
                    <a:pt x="0" y="0"/>
                  </a:lnTo>
                  <a:lnTo>
                    <a:pt x="52" y="131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88" name="Line 17"/>
            <p:cNvSpPr>
              <a:spLocks noChangeShapeType="1"/>
            </p:cNvSpPr>
            <p:nvPr/>
          </p:nvSpPr>
          <p:spPr bwMode="auto">
            <a:xfrm flipH="1">
              <a:off x="280" y="448"/>
              <a:ext cx="52" cy="131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201" name="Rectangle 19"/>
          <p:cNvSpPr>
            <a:spLocks noChangeArrowheads="1"/>
          </p:cNvSpPr>
          <p:nvPr/>
        </p:nvSpPr>
        <p:spPr bwMode="auto">
          <a:xfrm rot="-5400000">
            <a:off x="-491331" y="2480469"/>
            <a:ext cx="2030412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3000">
                <a:solidFill>
                  <a:srgbClr val="000000"/>
                </a:solidFill>
                <a:latin typeface="Geneva" charset="0"/>
              </a:rPr>
              <a:t>Manganese</a:t>
            </a:r>
            <a:endParaRPr lang="en-GB"/>
          </a:p>
        </p:txBody>
      </p:sp>
      <p:sp>
        <p:nvSpPr>
          <p:cNvPr id="8202" name="Line 20"/>
          <p:cNvSpPr>
            <a:spLocks noChangeShapeType="1"/>
          </p:cNvSpPr>
          <p:nvPr/>
        </p:nvSpPr>
        <p:spPr bwMode="auto">
          <a:xfrm flipV="1">
            <a:off x="1338263" y="1481138"/>
            <a:ext cx="271462" cy="1166812"/>
          </a:xfrm>
          <a:prstGeom prst="line">
            <a:avLst/>
          </a:prstGeom>
          <a:noFill/>
          <a:ln w="2070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3" name="Line 21"/>
          <p:cNvSpPr>
            <a:spLocks noChangeShapeType="1"/>
          </p:cNvSpPr>
          <p:nvPr/>
        </p:nvSpPr>
        <p:spPr bwMode="auto">
          <a:xfrm flipV="1">
            <a:off x="1712913" y="2501900"/>
            <a:ext cx="1228725" cy="977900"/>
          </a:xfrm>
          <a:prstGeom prst="line">
            <a:avLst/>
          </a:prstGeom>
          <a:noFill/>
          <a:ln w="2070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132" name="Group 36"/>
          <p:cNvGrpSpPr>
            <a:grpSpLocks/>
          </p:cNvGrpSpPr>
          <p:nvPr/>
        </p:nvGrpSpPr>
        <p:grpSpPr bwMode="auto">
          <a:xfrm>
            <a:off x="1735138" y="3500438"/>
            <a:ext cx="998537" cy="22225"/>
            <a:chOff x="1093" y="2205"/>
            <a:chExt cx="629" cy="14"/>
          </a:xfrm>
        </p:grpSpPr>
        <p:sp>
          <p:nvSpPr>
            <p:cNvPr id="8483" name="Rectangle 32"/>
            <p:cNvSpPr>
              <a:spLocks noChangeArrowheads="1"/>
            </p:cNvSpPr>
            <p:nvPr/>
          </p:nvSpPr>
          <p:spPr bwMode="auto">
            <a:xfrm>
              <a:off x="1093" y="2205"/>
              <a:ext cx="131" cy="1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84" name="Rectangle 33"/>
            <p:cNvSpPr>
              <a:spLocks noChangeArrowheads="1"/>
            </p:cNvSpPr>
            <p:nvPr/>
          </p:nvSpPr>
          <p:spPr bwMode="auto">
            <a:xfrm>
              <a:off x="1289" y="2205"/>
              <a:ext cx="131" cy="1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85" name="Rectangle 34"/>
            <p:cNvSpPr>
              <a:spLocks noChangeArrowheads="1"/>
            </p:cNvSpPr>
            <p:nvPr/>
          </p:nvSpPr>
          <p:spPr bwMode="auto">
            <a:xfrm>
              <a:off x="1486" y="2205"/>
              <a:ext cx="131" cy="1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86" name="Rectangle 35"/>
            <p:cNvSpPr>
              <a:spLocks noChangeArrowheads="1"/>
            </p:cNvSpPr>
            <p:nvPr/>
          </p:nvSpPr>
          <p:spPr bwMode="auto">
            <a:xfrm>
              <a:off x="1683" y="2205"/>
              <a:ext cx="39" cy="1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205" name="Oval 37"/>
          <p:cNvSpPr>
            <a:spLocks noChangeArrowheads="1"/>
          </p:cNvSpPr>
          <p:nvPr/>
        </p:nvSpPr>
        <p:spPr bwMode="auto">
          <a:xfrm>
            <a:off x="2233613" y="3417888"/>
            <a:ext cx="166687" cy="166687"/>
          </a:xfrm>
          <a:prstGeom prst="ellipse">
            <a:avLst/>
          </a:prstGeom>
          <a:solidFill>
            <a:srgbClr val="FF0000"/>
          </a:solidFill>
          <a:ln w="20701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06" name="Rectangle 38"/>
          <p:cNvSpPr>
            <a:spLocks noChangeArrowheads="1"/>
          </p:cNvSpPr>
          <p:nvPr/>
        </p:nvSpPr>
        <p:spPr bwMode="auto">
          <a:xfrm>
            <a:off x="1160463" y="2947988"/>
            <a:ext cx="2397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3000">
                <a:solidFill>
                  <a:srgbClr val="000000"/>
                </a:solidFill>
                <a:latin typeface="Symbol" charset="0"/>
              </a:rPr>
              <a:t>a</a:t>
            </a:r>
            <a:endParaRPr lang="en-GB"/>
          </a:p>
        </p:txBody>
      </p:sp>
      <p:sp>
        <p:nvSpPr>
          <p:cNvPr id="8207" name="Rectangle 39"/>
          <p:cNvSpPr>
            <a:spLocks noChangeArrowheads="1"/>
          </p:cNvSpPr>
          <p:nvPr/>
        </p:nvSpPr>
        <p:spPr bwMode="auto">
          <a:xfrm>
            <a:off x="2201863" y="950913"/>
            <a:ext cx="1571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3000">
                <a:solidFill>
                  <a:srgbClr val="000000"/>
                </a:solidFill>
                <a:latin typeface="Symbol" charset="0"/>
              </a:rPr>
              <a:t>g</a:t>
            </a:r>
            <a:endParaRPr lang="en-GB"/>
          </a:p>
        </p:txBody>
      </p:sp>
      <p:sp>
        <p:nvSpPr>
          <p:cNvPr id="8208" name="Rectangle 40"/>
          <p:cNvSpPr>
            <a:spLocks noChangeArrowheads="1"/>
          </p:cNvSpPr>
          <p:nvPr/>
        </p:nvSpPr>
        <p:spPr bwMode="auto">
          <a:xfrm>
            <a:off x="3741738" y="3802063"/>
            <a:ext cx="606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3000">
                <a:solidFill>
                  <a:srgbClr val="000000"/>
                </a:solidFill>
                <a:latin typeface="Symbol" charset="0"/>
              </a:rPr>
              <a:t>a+g</a:t>
            </a:r>
            <a:endParaRPr lang="en-GB"/>
          </a:p>
        </p:txBody>
      </p:sp>
      <p:grpSp>
        <p:nvGrpSpPr>
          <p:cNvPr id="4413" name="Group 317"/>
          <p:cNvGrpSpPr>
            <a:grpSpLocks/>
          </p:cNvGrpSpPr>
          <p:nvPr/>
        </p:nvGrpSpPr>
        <p:grpSpPr bwMode="auto">
          <a:xfrm>
            <a:off x="2754313" y="2522538"/>
            <a:ext cx="3892550" cy="1000125"/>
            <a:chOff x="1735" y="1589"/>
            <a:chExt cx="2452" cy="630"/>
          </a:xfrm>
        </p:grpSpPr>
        <p:grpSp>
          <p:nvGrpSpPr>
            <p:cNvPr id="8354" name="Group 100"/>
            <p:cNvGrpSpPr>
              <a:grpSpLocks/>
            </p:cNvGrpSpPr>
            <p:nvPr/>
          </p:nvGrpSpPr>
          <p:grpSpPr bwMode="auto">
            <a:xfrm>
              <a:off x="1879" y="1589"/>
              <a:ext cx="2295" cy="13"/>
              <a:chOff x="1879" y="1589"/>
              <a:chExt cx="2295" cy="13"/>
            </a:xfrm>
          </p:grpSpPr>
          <p:sp>
            <p:nvSpPr>
              <p:cNvPr id="8424" name="Rectangle 41"/>
              <p:cNvSpPr>
                <a:spLocks noChangeArrowheads="1"/>
              </p:cNvSpPr>
              <p:nvPr/>
            </p:nvSpPr>
            <p:spPr bwMode="auto">
              <a:xfrm>
                <a:off x="1879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5" name="Rectangle 42"/>
              <p:cNvSpPr>
                <a:spLocks noChangeArrowheads="1"/>
              </p:cNvSpPr>
              <p:nvPr/>
            </p:nvSpPr>
            <p:spPr bwMode="auto">
              <a:xfrm>
                <a:off x="1919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6" name="Rectangle 43"/>
              <p:cNvSpPr>
                <a:spLocks noChangeArrowheads="1"/>
              </p:cNvSpPr>
              <p:nvPr/>
            </p:nvSpPr>
            <p:spPr bwMode="auto">
              <a:xfrm>
                <a:off x="1958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7" name="Rectangle 44"/>
              <p:cNvSpPr>
                <a:spLocks noChangeArrowheads="1"/>
              </p:cNvSpPr>
              <p:nvPr/>
            </p:nvSpPr>
            <p:spPr bwMode="auto">
              <a:xfrm>
                <a:off x="1997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8" name="Rectangle 45"/>
              <p:cNvSpPr>
                <a:spLocks noChangeArrowheads="1"/>
              </p:cNvSpPr>
              <p:nvPr/>
            </p:nvSpPr>
            <p:spPr bwMode="auto">
              <a:xfrm>
                <a:off x="2037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9" name="Rectangle 46"/>
              <p:cNvSpPr>
                <a:spLocks noChangeArrowheads="1"/>
              </p:cNvSpPr>
              <p:nvPr/>
            </p:nvSpPr>
            <p:spPr bwMode="auto">
              <a:xfrm>
                <a:off x="2076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30" name="Rectangle 47"/>
              <p:cNvSpPr>
                <a:spLocks noChangeArrowheads="1"/>
              </p:cNvSpPr>
              <p:nvPr/>
            </p:nvSpPr>
            <p:spPr bwMode="auto">
              <a:xfrm>
                <a:off x="2115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31" name="Rectangle 48"/>
              <p:cNvSpPr>
                <a:spLocks noChangeArrowheads="1"/>
              </p:cNvSpPr>
              <p:nvPr/>
            </p:nvSpPr>
            <p:spPr bwMode="auto">
              <a:xfrm>
                <a:off x="2155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32" name="Rectangle 49"/>
              <p:cNvSpPr>
                <a:spLocks noChangeArrowheads="1"/>
              </p:cNvSpPr>
              <p:nvPr/>
            </p:nvSpPr>
            <p:spPr bwMode="auto">
              <a:xfrm>
                <a:off x="2194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33" name="Rectangle 50"/>
              <p:cNvSpPr>
                <a:spLocks noChangeArrowheads="1"/>
              </p:cNvSpPr>
              <p:nvPr/>
            </p:nvSpPr>
            <p:spPr bwMode="auto">
              <a:xfrm>
                <a:off x="2233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34" name="Rectangle 51"/>
              <p:cNvSpPr>
                <a:spLocks noChangeArrowheads="1"/>
              </p:cNvSpPr>
              <p:nvPr/>
            </p:nvSpPr>
            <p:spPr bwMode="auto">
              <a:xfrm>
                <a:off x="2273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35" name="Rectangle 52"/>
              <p:cNvSpPr>
                <a:spLocks noChangeArrowheads="1"/>
              </p:cNvSpPr>
              <p:nvPr/>
            </p:nvSpPr>
            <p:spPr bwMode="auto">
              <a:xfrm>
                <a:off x="2312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36" name="Rectangle 53"/>
              <p:cNvSpPr>
                <a:spLocks noChangeArrowheads="1"/>
              </p:cNvSpPr>
              <p:nvPr/>
            </p:nvSpPr>
            <p:spPr bwMode="auto">
              <a:xfrm>
                <a:off x="2351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37" name="Rectangle 54"/>
              <p:cNvSpPr>
                <a:spLocks noChangeArrowheads="1"/>
              </p:cNvSpPr>
              <p:nvPr/>
            </p:nvSpPr>
            <p:spPr bwMode="auto">
              <a:xfrm>
                <a:off x="2391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38" name="Rectangle 55"/>
              <p:cNvSpPr>
                <a:spLocks noChangeArrowheads="1"/>
              </p:cNvSpPr>
              <p:nvPr/>
            </p:nvSpPr>
            <p:spPr bwMode="auto">
              <a:xfrm>
                <a:off x="2430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39" name="Rectangle 56"/>
              <p:cNvSpPr>
                <a:spLocks noChangeArrowheads="1"/>
              </p:cNvSpPr>
              <p:nvPr/>
            </p:nvSpPr>
            <p:spPr bwMode="auto">
              <a:xfrm>
                <a:off x="2469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0" name="Rectangle 57"/>
              <p:cNvSpPr>
                <a:spLocks noChangeArrowheads="1"/>
              </p:cNvSpPr>
              <p:nvPr/>
            </p:nvSpPr>
            <p:spPr bwMode="auto">
              <a:xfrm>
                <a:off x="2509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1" name="Rectangle 58"/>
              <p:cNvSpPr>
                <a:spLocks noChangeArrowheads="1"/>
              </p:cNvSpPr>
              <p:nvPr/>
            </p:nvSpPr>
            <p:spPr bwMode="auto">
              <a:xfrm>
                <a:off x="2548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2" name="Rectangle 59"/>
              <p:cNvSpPr>
                <a:spLocks noChangeArrowheads="1"/>
              </p:cNvSpPr>
              <p:nvPr/>
            </p:nvSpPr>
            <p:spPr bwMode="auto">
              <a:xfrm>
                <a:off x="2587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3" name="Rectangle 60"/>
              <p:cNvSpPr>
                <a:spLocks noChangeArrowheads="1"/>
              </p:cNvSpPr>
              <p:nvPr/>
            </p:nvSpPr>
            <p:spPr bwMode="auto">
              <a:xfrm>
                <a:off x="2627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4" name="Rectangle 61"/>
              <p:cNvSpPr>
                <a:spLocks noChangeArrowheads="1"/>
              </p:cNvSpPr>
              <p:nvPr/>
            </p:nvSpPr>
            <p:spPr bwMode="auto">
              <a:xfrm>
                <a:off x="2666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5" name="Rectangle 62"/>
              <p:cNvSpPr>
                <a:spLocks noChangeArrowheads="1"/>
              </p:cNvSpPr>
              <p:nvPr/>
            </p:nvSpPr>
            <p:spPr bwMode="auto">
              <a:xfrm>
                <a:off x="2705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6" name="Rectangle 63"/>
              <p:cNvSpPr>
                <a:spLocks noChangeArrowheads="1"/>
              </p:cNvSpPr>
              <p:nvPr/>
            </p:nvSpPr>
            <p:spPr bwMode="auto">
              <a:xfrm>
                <a:off x="2745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7" name="Rectangle 64"/>
              <p:cNvSpPr>
                <a:spLocks noChangeArrowheads="1"/>
              </p:cNvSpPr>
              <p:nvPr/>
            </p:nvSpPr>
            <p:spPr bwMode="auto">
              <a:xfrm>
                <a:off x="2784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8" name="Rectangle 65"/>
              <p:cNvSpPr>
                <a:spLocks noChangeArrowheads="1"/>
              </p:cNvSpPr>
              <p:nvPr/>
            </p:nvSpPr>
            <p:spPr bwMode="auto">
              <a:xfrm>
                <a:off x="2823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9" name="Rectangle 66"/>
              <p:cNvSpPr>
                <a:spLocks noChangeArrowheads="1"/>
              </p:cNvSpPr>
              <p:nvPr/>
            </p:nvSpPr>
            <p:spPr bwMode="auto">
              <a:xfrm>
                <a:off x="2863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50" name="Rectangle 67"/>
              <p:cNvSpPr>
                <a:spLocks noChangeArrowheads="1"/>
              </p:cNvSpPr>
              <p:nvPr/>
            </p:nvSpPr>
            <p:spPr bwMode="auto">
              <a:xfrm>
                <a:off x="2902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51" name="Rectangle 68"/>
              <p:cNvSpPr>
                <a:spLocks noChangeArrowheads="1"/>
              </p:cNvSpPr>
              <p:nvPr/>
            </p:nvSpPr>
            <p:spPr bwMode="auto">
              <a:xfrm>
                <a:off x="2941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52" name="Rectangle 69"/>
              <p:cNvSpPr>
                <a:spLocks noChangeArrowheads="1"/>
              </p:cNvSpPr>
              <p:nvPr/>
            </p:nvSpPr>
            <p:spPr bwMode="auto">
              <a:xfrm>
                <a:off x="2981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53" name="Rectangle 70"/>
              <p:cNvSpPr>
                <a:spLocks noChangeArrowheads="1"/>
              </p:cNvSpPr>
              <p:nvPr/>
            </p:nvSpPr>
            <p:spPr bwMode="auto">
              <a:xfrm>
                <a:off x="3020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54" name="Rectangle 71"/>
              <p:cNvSpPr>
                <a:spLocks noChangeArrowheads="1"/>
              </p:cNvSpPr>
              <p:nvPr/>
            </p:nvSpPr>
            <p:spPr bwMode="auto">
              <a:xfrm>
                <a:off x="3059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55" name="Rectangle 72"/>
              <p:cNvSpPr>
                <a:spLocks noChangeArrowheads="1"/>
              </p:cNvSpPr>
              <p:nvPr/>
            </p:nvSpPr>
            <p:spPr bwMode="auto">
              <a:xfrm>
                <a:off x="3099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56" name="Rectangle 73"/>
              <p:cNvSpPr>
                <a:spLocks noChangeArrowheads="1"/>
              </p:cNvSpPr>
              <p:nvPr/>
            </p:nvSpPr>
            <p:spPr bwMode="auto">
              <a:xfrm>
                <a:off x="3138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57" name="Rectangle 74"/>
              <p:cNvSpPr>
                <a:spLocks noChangeArrowheads="1"/>
              </p:cNvSpPr>
              <p:nvPr/>
            </p:nvSpPr>
            <p:spPr bwMode="auto">
              <a:xfrm>
                <a:off x="3177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58" name="Rectangle 75"/>
              <p:cNvSpPr>
                <a:spLocks noChangeArrowheads="1"/>
              </p:cNvSpPr>
              <p:nvPr/>
            </p:nvSpPr>
            <p:spPr bwMode="auto">
              <a:xfrm>
                <a:off x="3217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59" name="Rectangle 76"/>
              <p:cNvSpPr>
                <a:spLocks noChangeArrowheads="1"/>
              </p:cNvSpPr>
              <p:nvPr/>
            </p:nvSpPr>
            <p:spPr bwMode="auto">
              <a:xfrm>
                <a:off x="3256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60" name="Rectangle 77"/>
              <p:cNvSpPr>
                <a:spLocks noChangeArrowheads="1"/>
              </p:cNvSpPr>
              <p:nvPr/>
            </p:nvSpPr>
            <p:spPr bwMode="auto">
              <a:xfrm>
                <a:off x="3295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61" name="Rectangle 78"/>
              <p:cNvSpPr>
                <a:spLocks noChangeArrowheads="1"/>
              </p:cNvSpPr>
              <p:nvPr/>
            </p:nvSpPr>
            <p:spPr bwMode="auto">
              <a:xfrm>
                <a:off x="3335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62" name="Rectangle 79"/>
              <p:cNvSpPr>
                <a:spLocks noChangeArrowheads="1"/>
              </p:cNvSpPr>
              <p:nvPr/>
            </p:nvSpPr>
            <p:spPr bwMode="auto">
              <a:xfrm>
                <a:off x="3374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63" name="Rectangle 80"/>
              <p:cNvSpPr>
                <a:spLocks noChangeArrowheads="1"/>
              </p:cNvSpPr>
              <p:nvPr/>
            </p:nvSpPr>
            <p:spPr bwMode="auto">
              <a:xfrm>
                <a:off x="3413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64" name="Rectangle 81"/>
              <p:cNvSpPr>
                <a:spLocks noChangeArrowheads="1"/>
              </p:cNvSpPr>
              <p:nvPr/>
            </p:nvSpPr>
            <p:spPr bwMode="auto">
              <a:xfrm>
                <a:off x="3453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65" name="Rectangle 82"/>
              <p:cNvSpPr>
                <a:spLocks noChangeArrowheads="1"/>
              </p:cNvSpPr>
              <p:nvPr/>
            </p:nvSpPr>
            <p:spPr bwMode="auto">
              <a:xfrm>
                <a:off x="3492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66" name="Rectangle 83"/>
              <p:cNvSpPr>
                <a:spLocks noChangeArrowheads="1"/>
              </p:cNvSpPr>
              <p:nvPr/>
            </p:nvSpPr>
            <p:spPr bwMode="auto">
              <a:xfrm>
                <a:off x="3531" y="1589"/>
                <a:ext cx="14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67" name="Rectangle 84"/>
              <p:cNvSpPr>
                <a:spLocks noChangeArrowheads="1"/>
              </p:cNvSpPr>
              <p:nvPr/>
            </p:nvSpPr>
            <p:spPr bwMode="auto">
              <a:xfrm>
                <a:off x="3571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68" name="Rectangle 85"/>
              <p:cNvSpPr>
                <a:spLocks noChangeArrowheads="1"/>
              </p:cNvSpPr>
              <p:nvPr/>
            </p:nvSpPr>
            <p:spPr bwMode="auto">
              <a:xfrm>
                <a:off x="3610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69" name="Rectangle 86"/>
              <p:cNvSpPr>
                <a:spLocks noChangeArrowheads="1"/>
              </p:cNvSpPr>
              <p:nvPr/>
            </p:nvSpPr>
            <p:spPr bwMode="auto">
              <a:xfrm>
                <a:off x="3649" y="1589"/>
                <a:ext cx="14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70" name="Rectangle 87"/>
              <p:cNvSpPr>
                <a:spLocks noChangeArrowheads="1"/>
              </p:cNvSpPr>
              <p:nvPr/>
            </p:nvSpPr>
            <p:spPr bwMode="auto">
              <a:xfrm>
                <a:off x="3689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71" name="Rectangle 88"/>
              <p:cNvSpPr>
                <a:spLocks noChangeArrowheads="1"/>
              </p:cNvSpPr>
              <p:nvPr/>
            </p:nvSpPr>
            <p:spPr bwMode="auto">
              <a:xfrm>
                <a:off x="3728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72" name="Rectangle 89"/>
              <p:cNvSpPr>
                <a:spLocks noChangeArrowheads="1"/>
              </p:cNvSpPr>
              <p:nvPr/>
            </p:nvSpPr>
            <p:spPr bwMode="auto">
              <a:xfrm>
                <a:off x="3767" y="1589"/>
                <a:ext cx="14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73" name="Rectangle 90"/>
              <p:cNvSpPr>
                <a:spLocks noChangeArrowheads="1"/>
              </p:cNvSpPr>
              <p:nvPr/>
            </p:nvSpPr>
            <p:spPr bwMode="auto">
              <a:xfrm>
                <a:off x="3807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74" name="Rectangle 91"/>
              <p:cNvSpPr>
                <a:spLocks noChangeArrowheads="1"/>
              </p:cNvSpPr>
              <p:nvPr/>
            </p:nvSpPr>
            <p:spPr bwMode="auto">
              <a:xfrm>
                <a:off x="3846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75" name="Rectangle 92"/>
              <p:cNvSpPr>
                <a:spLocks noChangeArrowheads="1"/>
              </p:cNvSpPr>
              <p:nvPr/>
            </p:nvSpPr>
            <p:spPr bwMode="auto">
              <a:xfrm>
                <a:off x="3885" y="1589"/>
                <a:ext cx="14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76" name="Rectangle 93"/>
              <p:cNvSpPr>
                <a:spLocks noChangeArrowheads="1"/>
              </p:cNvSpPr>
              <p:nvPr/>
            </p:nvSpPr>
            <p:spPr bwMode="auto">
              <a:xfrm>
                <a:off x="3925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77" name="Rectangle 94"/>
              <p:cNvSpPr>
                <a:spLocks noChangeArrowheads="1"/>
              </p:cNvSpPr>
              <p:nvPr/>
            </p:nvSpPr>
            <p:spPr bwMode="auto">
              <a:xfrm>
                <a:off x="3964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78" name="Rectangle 95"/>
              <p:cNvSpPr>
                <a:spLocks noChangeArrowheads="1"/>
              </p:cNvSpPr>
              <p:nvPr/>
            </p:nvSpPr>
            <p:spPr bwMode="auto">
              <a:xfrm>
                <a:off x="4003" y="1589"/>
                <a:ext cx="14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79" name="Rectangle 96"/>
              <p:cNvSpPr>
                <a:spLocks noChangeArrowheads="1"/>
              </p:cNvSpPr>
              <p:nvPr/>
            </p:nvSpPr>
            <p:spPr bwMode="auto">
              <a:xfrm>
                <a:off x="4043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80" name="Rectangle 97"/>
              <p:cNvSpPr>
                <a:spLocks noChangeArrowheads="1"/>
              </p:cNvSpPr>
              <p:nvPr/>
            </p:nvSpPr>
            <p:spPr bwMode="auto">
              <a:xfrm>
                <a:off x="4082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81" name="Rectangle 98"/>
              <p:cNvSpPr>
                <a:spLocks noChangeArrowheads="1"/>
              </p:cNvSpPr>
              <p:nvPr/>
            </p:nvSpPr>
            <p:spPr bwMode="auto">
              <a:xfrm>
                <a:off x="4121" y="1589"/>
                <a:ext cx="14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82" name="Rectangle 99"/>
              <p:cNvSpPr>
                <a:spLocks noChangeArrowheads="1"/>
              </p:cNvSpPr>
              <p:nvPr/>
            </p:nvSpPr>
            <p:spPr bwMode="auto">
              <a:xfrm>
                <a:off x="4161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355" name="Group 164"/>
            <p:cNvGrpSpPr>
              <a:grpSpLocks/>
            </p:cNvGrpSpPr>
            <p:nvPr/>
          </p:nvGrpSpPr>
          <p:grpSpPr bwMode="auto">
            <a:xfrm>
              <a:off x="1735" y="2205"/>
              <a:ext cx="2452" cy="14"/>
              <a:chOff x="1735" y="2205"/>
              <a:chExt cx="2452" cy="14"/>
            </a:xfrm>
          </p:grpSpPr>
          <p:sp>
            <p:nvSpPr>
              <p:cNvPr id="8361" name="Rectangle 101"/>
              <p:cNvSpPr>
                <a:spLocks noChangeArrowheads="1"/>
              </p:cNvSpPr>
              <p:nvPr/>
            </p:nvSpPr>
            <p:spPr bwMode="auto">
              <a:xfrm>
                <a:off x="1735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62" name="Rectangle 102"/>
              <p:cNvSpPr>
                <a:spLocks noChangeArrowheads="1"/>
              </p:cNvSpPr>
              <p:nvPr/>
            </p:nvSpPr>
            <p:spPr bwMode="auto">
              <a:xfrm>
                <a:off x="1774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63" name="Rectangle 103"/>
              <p:cNvSpPr>
                <a:spLocks noChangeArrowheads="1"/>
              </p:cNvSpPr>
              <p:nvPr/>
            </p:nvSpPr>
            <p:spPr bwMode="auto">
              <a:xfrm>
                <a:off x="1814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64" name="Rectangle 104"/>
              <p:cNvSpPr>
                <a:spLocks noChangeArrowheads="1"/>
              </p:cNvSpPr>
              <p:nvPr/>
            </p:nvSpPr>
            <p:spPr bwMode="auto">
              <a:xfrm>
                <a:off x="1853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65" name="Rectangle 105"/>
              <p:cNvSpPr>
                <a:spLocks noChangeArrowheads="1"/>
              </p:cNvSpPr>
              <p:nvPr/>
            </p:nvSpPr>
            <p:spPr bwMode="auto">
              <a:xfrm>
                <a:off x="1892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66" name="Rectangle 106"/>
              <p:cNvSpPr>
                <a:spLocks noChangeArrowheads="1"/>
              </p:cNvSpPr>
              <p:nvPr/>
            </p:nvSpPr>
            <p:spPr bwMode="auto">
              <a:xfrm>
                <a:off x="1932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67" name="Rectangle 107"/>
              <p:cNvSpPr>
                <a:spLocks noChangeArrowheads="1"/>
              </p:cNvSpPr>
              <p:nvPr/>
            </p:nvSpPr>
            <p:spPr bwMode="auto">
              <a:xfrm>
                <a:off x="1971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68" name="Rectangle 108"/>
              <p:cNvSpPr>
                <a:spLocks noChangeArrowheads="1"/>
              </p:cNvSpPr>
              <p:nvPr/>
            </p:nvSpPr>
            <p:spPr bwMode="auto">
              <a:xfrm>
                <a:off x="2010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69" name="Rectangle 109"/>
              <p:cNvSpPr>
                <a:spLocks noChangeArrowheads="1"/>
              </p:cNvSpPr>
              <p:nvPr/>
            </p:nvSpPr>
            <p:spPr bwMode="auto">
              <a:xfrm>
                <a:off x="2050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70" name="Rectangle 110"/>
              <p:cNvSpPr>
                <a:spLocks noChangeArrowheads="1"/>
              </p:cNvSpPr>
              <p:nvPr/>
            </p:nvSpPr>
            <p:spPr bwMode="auto">
              <a:xfrm>
                <a:off x="2089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71" name="Rectangle 111"/>
              <p:cNvSpPr>
                <a:spLocks noChangeArrowheads="1"/>
              </p:cNvSpPr>
              <p:nvPr/>
            </p:nvSpPr>
            <p:spPr bwMode="auto">
              <a:xfrm>
                <a:off x="2128" y="2205"/>
                <a:ext cx="14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72" name="Rectangle 112"/>
              <p:cNvSpPr>
                <a:spLocks noChangeArrowheads="1"/>
              </p:cNvSpPr>
              <p:nvPr/>
            </p:nvSpPr>
            <p:spPr bwMode="auto">
              <a:xfrm>
                <a:off x="2168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73" name="Rectangle 113"/>
              <p:cNvSpPr>
                <a:spLocks noChangeArrowheads="1"/>
              </p:cNvSpPr>
              <p:nvPr/>
            </p:nvSpPr>
            <p:spPr bwMode="auto">
              <a:xfrm>
                <a:off x="2207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74" name="Rectangle 114"/>
              <p:cNvSpPr>
                <a:spLocks noChangeArrowheads="1"/>
              </p:cNvSpPr>
              <p:nvPr/>
            </p:nvSpPr>
            <p:spPr bwMode="auto">
              <a:xfrm>
                <a:off x="2246" y="2205"/>
                <a:ext cx="14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75" name="Rectangle 115"/>
              <p:cNvSpPr>
                <a:spLocks noChangeArrowheads="1"/>
              </p:cNvSpPr>
              <p:nvPr/>
            </p:nvSpPr>
            <p:spPr bwMode="auto">
              <a:xfrm>
                <a:off x="2286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76" name="Rectangle 116"/>
              <p:cNvSpPr>
                <a:spLocks noChangeArrowheads="1"/>
              </p:cNvSpPr>
              <p:nvPr/>
            </p:nvSpPr>
            <p:spPr bwMode="auto">
              <a:xfrm>
                <a:off x="2325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77" name="Rectangle 117"/>
              <p:cNvSpPr>
                <a:spLocks noChangeArrowheads="1"/>
              </p:cNvSpPr>
              <p:nvPr/>
            </p:nvSpPr>
            <p:spPr bwMode="auto">
              <a:xfrm>
                <a:off x="2364" y="2205"/>
                <a:ext cx="14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78" name="Rectangle 118"/>
              <p:cNvSpPr>
                <a:spLocks noChangeArrowheads="1"/>
              </p:cNvSpPr>
              <p:nvPr/>
            </p:nvSpPr>
            <p:spPr bwMode="auto">
              <a:xfrm>
                <a:off x="2404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79" name="Rectangle 119"/>
              <p:cNvSpPr>
                <a:spLocks noChangeArrowheads="1"/>
              </p:cNvSpPr>
              <p:nvPr/>
            </p:nvSpPr>
            <p:spPr bwMode="auto">
              <a:xfrm>
                <a:off x="2443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80" name="Rectangle 120"/>
              <p:cNvSpPr>
                <a:spLocks noChangeArrowheads="1"/>
              </p:cNvSpPr>
              <p:nvPr/>
            </p:nvSpPr>
            <p:spPr bwMode="auto">
              <a:xfrm>
                <a:off x="2482" y="2205"/>
                <a:ext cx="14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81" name="Rectangle 121"/>
              <p:cNvSpPr>
                <a:spLocks noChangeArrowheads="1"/>
              </p:cNvSpPr>
              <p:nvPr/>
            </p:nvSpPr>
            <p:spPr bwMode="auto">
              <a:xfrm>
                <a:off x="2522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82" name="Rectangle 122"/>
              <p:cNvSpPr>
                <a:spLocks noChangeArrowheads="1"/>
              </p:cNvSpPr>
              <p:nvPr/>
            </p:nvSpPr>
            <p:spPr bwMode="auto">
              <a:xfrm>
                <a:off x="2561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83" name="Rectangle 123"/>
              <p:cNvSpPr>
                <a:spLocks noChangeArrowheads="1"/>
              </p:cNvSpPr>
              <p:nvPr/>
            </p:nvSpPr>
            <p:spPr bwMode="auto">
              <a:xfrm>
                <a:off x="2600" y="2205"/>
                <a:ext cx="14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84" name="Rectangle 124"/>
              <p:cNvSpPr>
                <a:spLocks noChangeArrowheads="1"/>
              </p:cNvSpPr>
              <p:nvPr/>
            </p:nvSpPr>
            <p:spPr bwMode="auto">
              <a:xfrm>
                <a:off x="2640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85" name="Rectangle 125"/>
              <p:cNvSpPr>
                <a:spLocks noChangeArrowheads="1"/>
              </p:cNvSpPr>
              <p:nvPr/>
            </p:nvSpPr>
            <p:spPr bwMode="auto">
              <a:xfrm>
                <a:off x="2679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86" name="Rectangle 126"/>
              <p:cNvSpPr>
                <a:spLocks noChangeArrowheads="1"/>
              </p:cNvSpPr>
              <p:nvPr/>
            </p:nvSpPr>
            <p:spPr bwMode="auto">
              <a:xfrm>
                <a:off x="2718" y="2205"/>
                <a:ext cx="14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87" name="Rectangle 127"/>
              <p:cNvSpPr>
                <a:spLocks noChangeArrowheads="1"/>
              </p:cNvSpPr>
              <p:nvPr/>
            </p:nvSpPr>
            <p:spPr bwMode="auto">
              <a:xfrm>
                <a:off x="2758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88" name="Rectangle 128"/>
              <p:cNvSpPr>
                <a:spLocks noChangeArrowheads="1"/>
              </p:cNvSpPr>
              <p:nvPr/>
            </p:nvSpPr>
            <p:spPr bwMode="auto">
              <a:xfrm>
                <a:off x="2797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89" name="Rectangle 129"/>
              <p:cNvSpPr>
                <a:spLocks noChangeArrowheads="1"/>
              </p:cNvSpPr>
              <p:nvPr/>
            </p:nvSpPr>
            <p:spPr bwMode="auto">
              <a:xfrm>
                <a:off x="2836" y="2205"/>
                <a:ext cx="14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0" name="Rectangle 130"/>
              <p:cNvSpPr>
                <a:spLocks noChangeArrowheads="1"/>
              </p:cNvSpPr>
              <p:nvPr/>
            </p:nvSpPr>
            <p:spPr bwMode="auto">
              <a:xfrm>
                <a:off x="2876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1" name="Rectangle 131"/>
              <p:cNvSpPr>
                <a:spLocks noChangeArrowheads="1"/>
              </p:cNvSpPr>
              <p:nvPr/>
            </p:nvSpPr>
            <p:spPr bwMode="auto">
              <a:xfrm>
                <a:off x="2915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2" name="Rectangle 132"/>
              <p:cNvSpPr>
                <a:spLocks noChangeArrowheads="1"/>
              </p:cNvSpPr>
              <p:nvPr/>
            </p:nvSpPr>
            <p:spPr bwMode="auto">
              <a:xfrm>
                <a:off x="2954" y="2205"/>
                <a:ext cx="14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3" name="Rectangle 133"/>
              <p:cNvSpPr>
                <a:spLocks noChangeArrowheads="1"/>
              </p:cNvSpPr>
              <p:nvPr/>
            </p:nvSpPr>
            <p:spPr bwMode="auto">
              <a:xfrm>
                <a:off x="2994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4" name="Rectangle 134"/>
              <p:cNvSpPr>
                <a:spLocks noChangeArrowheads="1"/>
              </p:cNvSpPr>
              <p:nvPr/>
            </p:nvSpPr>
            <p:spPr bwMode="auto">
              <a:xfrm>
                <a:off x="3033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5" name="Rectangle 135"/>
              <p:cNvSpPr>
                <a:spLocks noChangeArrowheads="1"/>
              </p:cNvSpPr>
              <p:nvPr/>
            </p:nvSpPr>
            <p:spPr bwMode="auto">
              <a:xfrm>
                <a:off x="3072" y="2205"/>
                <a:ext cx="14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6" name="Rectangle 136"/>
              <p:cNvSpPr>
                <a:spLocks noChangeArrowheads="1"/>
              </p:cNvSpPr>
              <p:nvPr/>
            </p:nvSpPr>
            <p:spPr bwMode="auto">
              <a:xfrm>
                <a:off x="3112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7" name="Rectangle 137"/>
              <p:cNvSpPr>
                <a:spLocks noChangeArrowheads="1"/>
              </p:cNvSpPr>
              <p:nvPr/>
            </p:nvSpPr>
            <p:spPr bwMode="auto">
              <a:xfrm>
                <a:off x="3151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8" name="Rectangle 138"/>
              <p:cNvSpPr>
                <a:spLocks noChangeArrowheads="1"/>
              </p:cNvSpPr>
              <p:nvPr/>
            </p:nvSpPr>
            <p:spPr bwMode="auto">
              <a:xfrm>
                <a:off x="3190" y="2205"/>
                <a:ext cx="14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9" name="Rectangle 139"/>
              <p:cNvSpPr>
                <a:spLocks noChangeArrowheads="1"/>
              </p:cNvSpPr>
              <p:nvPr/>
            </p:nvSpPr>
            <p:spPr bwMode="auto">
              <a:xfrm>
                <a:off x="3230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0" name="Rectangle 140"/>
              <p:cNvSpPr>
                <a:spLocks noChangeArrowheads="1"/>
              </p:cNvSpPr>
              <p:nvPr/>
            </p:nvSpPr>
            <p:spPr bwMode="auto">
              <a:xfrm>
                <a:off x="3269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1" name="Rectangle 141"/>
              <p:cNvSpPr>
                <a:spLocks noChangeArrowheads="1"/>
              </p:cNvSpPr>
              <p:nvPr/>
            </p:nvSpPr>
            <p:spPr bwMode="auto">
              <a:xfrm>
                <a:off x="3308" y="2205"/>
                <a:ext cx="14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2" name="Rectangle 142"/>
              <p:cNvSpPr>
                <a:spLocks noChangeArrowheads="1"/>
              </p:cNvSpPr>
              <p:nvPr/>
            </p:nvSpPr>
            <p:spPr bwMode="auto">
              <a:xfrm>
                <a:off x="3348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3" name="Rectangle 143"/>
              <p:cNvSpPr>
                <a:spLocks noChangeArrowheads="1"/>
              </p:cNvSpPr>
              <p:nvPr/>
            </p:nvSpPr>
            <p:spPr bwMode="auto">
              <a:xfrm>
                <a:off x="3387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4" name="Rectangle 144"/>
              <p:cNvSpPr>
                <a:spLocks noChangeArrowheads="1"/>
              </p:cNvSpPr>
              <p:nvPr/>
            </p:nvSpPr>
            <p:spPr bwMode="auto">
              <a:xfrm>
                <a:off x="3426" y="2205"/>
                <a:ext cx="14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5" name="Rectangle 145"/>
              <p:cNvSpPr>
                <a:spLocks noChangeArrowheads="1"/>
              </p:cNvSpPr>
              <p:nvPr/>
            </p:nvSpPr>
            <p:spPr bwMode="auto">
              <a:xfrm>
                <a:off x="3466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6" name="Rectangle 146"/>
              <p:cNvSpPr>
                <a:spLocks noChangeArrowheads="1"/>
              </p:cNvSpPr>
              <p:nvPr/>
            </p:nvSpPr>
            <p:spPr bwMode="auto">
              <a:xfrm>
                <a:off x="3505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7" name="Rectangle 147"/>
              <p:cNvSpPr>
                <a:spLocks noChangeArrowheads="1"/>
              </p:cNvSpPr>
              <p:nvPr/>
            </p:nvSpPr>
            <p:spPr bwMode="auto">
              <a:xfrm>
                <a:off x="3545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8" name="Rectangle 148"/>
              <p:cNvSpPr>
                <a:spLocks noChangeArrowheads="1"/>
              </p:cNvSpPr>
              <p:nvPr/>
            </p:nvSpPr>
            <p:spPr bwMode="auto">
              <a:xfrm>
                <a:off x="3584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9" name="Rectangle 149"/>
              <p:cNvSpPr>
                <a:spLocks noChangeArrowheads="1"/>
              </p:cNvSpPr>
              <p:nvPr/>
            </p:nvSpPr>
            <p:spPr bwMode="auto">
              <a:xfrm>
                <a:off x="3623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0" name="Rectangle 150"/>
              <p:cNvSpPr>
                <a:spLocks noChangeArrowheads="1"/>
              </p:cNvSpPr>
              <p:nvPr/>
            </p:nvSpPr>
            <p:spPr bwMode="auto">
              <a:xfrm>
                <a:off x="3663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1" name="Rectangle 151"/>
              <p:cNvSpPr>
                <a:spLocks noChangeArrowheads="1"/>
              </p:cNvSpPr>
              <p:nvPr/>
            </p:nvSpPr>
            <p:spPr bwMode="auto">
              <a:xfrm>
                <a:off x="3702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2" name="Rectangle 152"/>
              <p:cNvSpPr>
                <a:spLocks noChangeArrowheads="1"/>
              </p:cNvSpPr>
              <p:nvPr/>
            </p:nvSpPr>
            <p:spPr bwMode="auto">
              <a:xfrm>
                <a:off x="3741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3" name="Rectangle 153"/>
              <p:cNvSpPr>
                <a:spLocks noChangeArrowheads="1"/>
              </p:cNvSpPr>
              <p:nvPr/>
            </p:nvSpPr>
            <p:spPr bwMode="auto">
              <a:xfrm>
                <a:off x="3781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4" name="Rectangle 154"/>
              <p:cNvSpPr>
                <a:spLocks noChangeArrowheads="1"/>
              </p:cNvSpPr>
              <p:nvPr/>
            </p:nvSpPr>
            <p:spPr bwMode="auto">
              <a:xfrm>
                <a:off x="3820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5" name="Rectangle 155"/>
              <p:cNvSpPr>
                <a:spLocks noChangeArrowheads="1"/>
              </p:cNvSpPr>
              <p:nvPr/>
            </p:nvSpPr>
            <p:spPr bwMode="auto">
              <a:xfrm>
                <a:off x="3859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6" name="Rectangle 156"/>
              <p:cNvSpPr>
                <a:spLocks noChangeArrowheads="1"/>
              </p:cNvSpPr>
              <p:nvPr/>
            </p:nvSpPr>
            <p:spPr bwMode="auto">
              <a:xfrm>
                <a:off x="3899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7" name="Rectangle 157"/>
              <p:cNvSpPr>
                <a:spLocks noChangeArrowheads="1"/>
              </p:cNvSpPr>
              <p:nvPr/>
            </p:nvSpPr>
            <p:spPr bwMode="auto">
              <a:xfrm>
                <a:off x="3938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8" name="Rectangle 158"/>
              <p:cNvSpPr>
                <a:spLocks noChangeArrowheads="1"/>
              </p:cNvSpPr>
              <p:nvPr/>
            </p:nvSpPr>
            <p:spPr bwMode="auto">
              <a:xfrm>
                <a:off x="3977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9" name="Rectangle 159"/>
              <p:cNvSpPr>
                <a:spLocks noChangeArrowheads="1"/>
              </p:cNvSpPr>
              <p:nvPr/>
            </p:nvSpPr>
            <p:spPr bwMode="auto">
              <a:xfrm>
                <a:off x="4017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0" name="Rectangle 160"/>
              <p:cNvSpPr>
                <a:spLocks noChangeArrowheads="1"/>
              </p:cNvSpPr>
              <p:nvPr/>
            </p:nvSpPr>
            <p:spPr bwMode="auto">
              <a:xfrm>
                <a:off x="4056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1" name="Rectangle 161"/>
              <p:cNvSpPr>
                <a:spLocks noChangeArrowheads="1"/>
              </p:cNvSpPr>
              <p:nvPr/>
            </p:nvSpPr>
            <p:spPr bwMode="auto">
              <a:xfrm>
                <a:off x="4095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2" name="Rectangle 162"/>
              <p:cNvSpPr>
                <a:spLocks noChangeArrowheads="1"/>
              </p:cNvSpPr>
              <p:nvPr/>
            </p:nvSpPr>
            <p:spPr bwMode="auto">
              <a:xfrm>
                <a:off x="4135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3" name="Rectangle 163"/>
              <p:cNvSpPr>
                <a:spLocks noChangeArrowheads="1"/>
              </p:cNvSpPr>
              <p:nvPr/>
            </p:nvSpPr>
            <p:spPr bwMode="auto">
              <a:xfrm>
                <a:off x="4174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356" name="Freeform 300"/>
            <p:cNvSpPr>
              <a:spLocks/>
            </p:cNvSpPr>
            <p:nvPr/>
          </p:nvSpPr>
          <p:spPr bwMode="auto">
            <a:xfrm>
              <a:off x="3387" y="1589"/>
              <a:ext cx="210" cy="616"/>
            </a:xfrm>
            <a:custGeom>
              <a:avLst/>
              <a:gdLst>
                <a:gd name="T0" fmla="*/ 0 w 210"/>
                <a:gd name="T1" fmla="*/ 616 h 616"/>
                <a:gd name="T2" fmla="*/ 210 w 210"/>
                <a:gd name="T3" fmla="*/ 616 h 616"/>
                <a:gd name="T4" fmla="*/ 210 w 210"/>
                <a:gd name="T5" fmla="*/ 0 h 61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" h="616">
                  <a:moveTo>
                    <a:pt x="0" y="616"/>
                  </a:moveTo>
                  <a:lnTo>
                    <a:pt x="210" y="616"/>
                  </a:lnTo>
                  <a:lnTo>
                    <a:pt x="210" y="0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57" name="Line 301"/>
            <p:cNvSpPr>
              <a:spLocks noChangeShapeType="1"/>
            </p:cNvSpPr>
            <p:nvPr/>
          </p:nvSpPr>
          <p:spPr bwMode="auto">
            <a:xfrm>
              <a:off x="3728" y="2205"/>
              <a:ext cx="302" cy="1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58" name="Arc 302"/>
            <p:cNvSpPr>
              <a:spLocks/>
            </p:cNvSpPr>
            <p:nvPr/>
          </p:nvSpPr>
          <p:spPr bwMode="auto">
            <a:xfrm>
              <a:off x="3597" y="1589"/>
              <a:ext cx="92" cy="603"/>
            </a:xfrm>
            <a:custGeom>
              <a:avLst/>
              <a:gdLst>
                <a:gd name="T0" fmla="*/ 92 w 21600"/>
                <a:gd name="T1" fmla="*/ 603 h 21600"/>
                <a:gd name="T2" fmla="*/ 0 w 21600"/>
                <a:gd name="T3" fmla="*/ 0 h 21600"/>
                <a:gd name="T4" fmla="*/ 92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59" name="Rectangle 308"/>
            <p:cNvSpPr>
              <a:spLocks noChangeArrowheads="1"/>
            </p:cNvSpPr>
            <p:nvPr/>
          </p:nvSpPr>
          <p:spPr bwMode="auto">
            <a:xfrm>
              <a:off x="3459" y="1897"/>
              <a:ext cx="10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2000">
                  <a:solidFill>
                    <a:srgbClr val="000000"/>
                  </a:solidFill>
                  <a:latin typeface="Symbol" charset="0"/>
                </a:rPr>
                <a:t>a</a:t>
              </a:r>
              <a:endParaRPr lang="en-GB"/>
            </a:p>
          </p:txBody>
        </p:sp>
        <p:sp>
          <p:nvSpPr>
            <p:cNvPr id="8360" name="Rectangle 309"/>
            <p:cNvSpPr>
              <a:spLocks noChangeArrowheads="1"/>
            </p:cNvSpPr>
            <p:nvPr/>
          </p:nvSpPr>
          <p:spPr bwMode="auto">
            <a:xfrm>
              <a:off x="3787" y="1871"/>
              <a:ext cx="6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2000">
                  <a:solidFill>
                    <a:srgbClr val="000000"/>
                  </a:solidFill>
                  <a:latin typeface="Symbol" charset="0"/>
                </a:rPr>
                <a:t>g</a:t>
              </a:r>
              <a:endParaRPr lang="en-GB"/>
            </a:p>
          </p:txBody>
        </p:sp>
      </p:grpSp>
      <p:sp>
        <p:nvSpPr>
          <p:cNvPr id="8210" name="Rectangle 314"/>
          <p:cNvSpPr>
            <a:spLocks noChangeArrowheads="1"/>
          </p:cNvSpPr>
          <p:nvPr/>
        </p:nvSpPr>
        <p:spPr bwMode="auto">
          <a:xfrm>
            <a:off x="5657850" y="909638"/>
            <a:ext cx="25400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2000">
                <a:solidFill>
                  <a:srgbClr val="000000"/>
                </a:solidFill>
                <a:latin typeface="Geneva" charset="0"/>
              </a:rPr>
              <a:t>High supersaturation</a:t>
            </a:r>
            <a:endParaRPr lang="en-GB"/>
          </a:p>
        </p:txBody>
      </p:sp>
      <p:sp>
        <p:nvSpPr>
          <p:cNvPr id="8211" name="Rectangle 315"/>
          <p:cNvSpPr>
            <a:spLocks noChangeArrowheads="1"/>
          </p:cNvSpPr>
          <p:nvPr/>
        </p:nvSpPr>
        <p:spPr bwMode="auto">
          <a:xfrm>
            <a:off x="5657850" y="1243013"/>
            <a:ext cx="1481138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2000">
                <a:solidFill>
                  <a:srgbClr val="000000"/>
                </a:solidFill>
                <a:latin typeface="Geneva" charset="0"/>
              </a:rPr>
              <a:t>NP-LE mode</a:t>
            </a:r>
            <a:endParaRPr lang="en-GB"/>
          </a:p>
        </p:txBody>
      </p:sp>
      <p:grpSp>
        <p:nvGrpSpPr>
          <p:cNvPr id="4415" name="Group 319"/>
          <p:cNvGrpSpPr>
            <a:grpSpLocks/>
          </p:cNvGrpSpPr>
          <p:nvPr/>
        </p:nvGrpSpPr>
        <p:grpSpPr bwMode="auto">
          <a:xfrm>
            <a:off x="1692275" y="2543175"/>
            <a:ext cx="1311275" cy="3455988"/>
            <a:chOff x="1066" y="1602"/>
            <a:chExt cx="826" cy="2177"/>
          </a:xfrm>
        </p:grpSpPr>
        <p:sp>
          <p:nvSpPr>
            <p:cNvPr id="8213" name="Line 304"/>
            <p:cNvSpPr>
              <a:spLocks noChangeShapeType="1"/>
            </p:cNvSpPr>
            <p:nvPr/>
          </p:nvSpPr>
          <p:spPr bwMode="auto">
            <a:xfrm>
              <a:off x="1447" y="3635"/>
              <a:ext cx="1" cy="144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214" name="Group 318"/>
            <p:cNvGrpSpPr>
              <a:grpSpLocks/>
            </p:cNvGrpSpPr>
            <p:nvPr/>
          </p:nvGrpSpPr>
          <p:grpSpPr bwMode="auto">
            <a:xfrm>
              <a:off x="1066" y="1602"/>
              <a:ext cx="826" cy="2138"/>
              <a:chOff x="1066" y="1602"/>
              <a:chExt cx="826" cy="2138"/>
            </a:xfrm>
          </p:grpSpPr>
          <p:grpSp>
            <p:nvGrpSpPr>
              <p:cNvPr id="8215" name="Group 203"/>
              <p:cNvGrpSpPr>
                <a:grpSpLocks/>
              </p:cNvGrpSpPr>
              <p:nvPr/>
            </p:nvGrpSpPr>
            <p:grpSpPr bwMode="auto">
              <a:xfrm>
                <a:off x="1066" y="2258"/>
                <a:ext cx="13" cy="1469"/>
                <a:chOff x="1066" y="2258"/>
                <a:chExt cx="13" cy="1469"/>
              </a:xfrm>
            </p:grpSpPr>
            <p:sp>
              <p:nvSpPr>
                <p:cNvPr id="8316" name="Rectangle 165"/>
                <p:cNvSpPr>
                  <a:spLocks noChangeArrowheads="1"/>
                </p:cNvSpPr>
                <p:nvPr/>
              </p:nvSpPr>
              <p:spPr bwMode="auto">
                <a:xfrm>
                  <a:off x="1066" y="2258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17" name="Rectangle 166"/>
                <p:cNvSpPr>
                  <a:spLocks noChangeArrowheads="1"/>
                </p:cNvSpPr>
                <p:nvPr/>
              </p:nvSpPr>
              <p:spPr bwMode="auto">
                <a:xfrm>
                  <a:off x="1066" y="229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18" name="Rectangle 167"/>
                <p:cNvSpPr>
                  <a:spLocks noChangeArrowheads="1"/>
                </p:cNvSpPr>
                <p:nvPr/>
              </p:nvSpPr>
              <p:spPr bwMode="auto">
                <a:xfrm>
                  <a:off x="1066" y="233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19" name="Rectangle 168"/>
                <p:cNvSpPr>
                  <a:spLocks noChangeArrowheads="1"/>
                </p:cNvSpPr>
                <p:nvPr/>
              </p:nvSpPr>
              <p:spPr bwMode="auto">
                <a:xfrm>
                  <a:off x="1066" y="2376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20" name="Rectangle 169"/>
                <p:cNvSpPr>
                  <a:spLocks noChangeArrowheads="1"/>
                </p:cNvSpPr>
                <p:nvPr/>
              </p:nvSpPr>
              <p:spPr bwMode="auto">
                <a:xfrm>
                  <a:off x="1066" y="2415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21" name="Rectangle 170"/>
                <p:cNvSpPr>
                  <a:spLocks noChangeArrowheads="1"/>
                </p:cNvSpPr>
                <p:nvPr/>
              </p:nvSpPr>
              <p:spPr bwMode="auto">
                <a:xfrm>
                  <a:off x="1066" y="2455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22" name="Rectangle 171"/>
                <p:cNvSpPr>
                  <a:spLocks noChangeArrowheads="1"/>
                </p:cNvSpPr>
                <p:nvPr/>
              </p:nvSpPr>
              <p:spPr bwMode="auto">
                <a:xfrm>
                  <a:off x="1066" y="249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23" name="Rectangle 172"/>
                <p:cNvSpPr>
                  <a:spLocks noChangeArrowheads="1"/>
                </p:cNvSpPr>
                <p:nvPr/>
              </p:nvSpPr>
              <p:spPr bwMode="auto">
                <a:xfrm>
                  <a:off x="1066" y="2533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24" name="Rectangle 173"/>
                <p:cNvSpPr>
                  <a:spLocks noChangeArrowheads="1"/>
                </p:cNvSpPr>
                <p:nvPr/>
              </p:nvSpPr>
              <p:spPr bwMode="auto">
                <a:xfrm>
                  <a:off x="1066" y="2573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25" name="Rectangle 174"/>
                <p:cNvSpPr>
                  <a:spLocks noChangeArrowheads="1"/>
                </p:cNvSpPr>
                <p:nvPr/>
              </p:nvSpPr>
              <p:spPr bwMode="auto">
                <a:xfrm>
                  <a:off x="1066" y="261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26" name="Rectangle 175"/>
                <p:cNvSpPr>
                  <a:spLocks noChangeArrowheads="1"/>
                </p:cNvSpPr>
                <p:nvPr/>
              </p:nvSpPr>
              <p:spPr bwMode="auto">
                <a:xfrm>
                  <a:off x="1066" y="2651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27" name="Rectangle 176"/>
                <p:cNvSpPr>
                  <a:spLocks noChangeArrowheads="1"/>
                </p:cNvSpPr>
                <p:nvPr/>
              </p:nvSpPr>
              <p:spPr bwMode="auto">
                <a:xfrm>
                  <a:off x="1066" y="2691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28" name="Rectangle 177"/>
                <p:cNvSpPr>
                  <a:spLocks noChangeArrowheads="1"/>
                </p:cNvSpPr>
                <p:nvPr/>
              </p:nvSpPr>
              <p:spPr bwMode="auto">
                <a:xfrm>
                  <a:off x="1066" y="2730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29" name="Rectangle 178"/>
                <p:cNvSpPr>
                  <a:spLocks noChangeArrowheads="1"/>
                </p:cNvSpPr>
                <p:nvPr/>
              </p:nvSpPr>
              <p:spPr bwMode="auto">
                <a:xfrm>
                  <a:off x="1066" y="2769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30" name="Rectangle 179"/>
                <p:cNvSpPr>
                  <a:spLocks noChangeArrowheads="1"/>
                </p:cNvSpPr>
                <p:nvPr/>
              </p:nvSpPr>
              <p:spPr bwMode="auto">
                <a:xfrm>
                  <a:off x="1066" y="2809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31" name="Rectangle 180"/>
                <p:cNvSpPr>
                  <a:spLocks noChangeArrowheads="1"/>
                </p:cNvSpPr>
                <p:nvPr/>
              </p:nvSpPr>
              <p:spPr bwMode="auto">
                <a:xfrm>
                  <a:off x="1066" y="2848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32" name="Rectangle 181"/>
                <p:cNvSpPr>
                  <a:spLocks noChangeArrowheads="1"/>
                </p:cNvSpPr>
                <p:nvPr/>
              </p:nvSpPr>
              <p:spPr bwMode="auto">
                <a:xfrm>
                  <a:off x="1066" y="288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33" name="Rectangle 182"/>
                <p:cNvSpPr>
                  <a:spLocks noChangeArrowheads="1"/>
                </p:cNvSpPr>
                <p:nvPr/>
              </p:nvSpPr>
              <p:spPr bwMode="auto">
                <a:xfrm>
                  <a:off x="1066" y="292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34" name="Rectangle 183"/>
                <p:cNvSpPr>
                  <a:spLocks noChangeArrowheads="1"/>
                </p:cNvSpPr>
                <p:nvPr/>
              </p:nvSpPr>
              <p:spPr bwMode="auto">
                <a:xfrm>
                  <a:off x="1066" y="2966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35" name="Rectangle 184"/>
                <p:cNvSpPr>
                  <a:spLocks noChangeArrowheads="1"/>
                </p:cNvSpPr>
                <p:nvPr/>
              </p:nvSpPr>
              <p:spPr bwMode="auto">
                <a:xfrm>
                  <a:off x="1066" y="3005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36" name="Rectangle 185"/>
                <p:cNvSpPr>
                  <a:spLocks noChangeArrowheads="1"/>
                </p:cNvSpPr>
                <p:nvPr/>
              </p:nvSpPr>
              <p:spPr bwMode="auto">
                <a:xfrm>
                  <a:off x="1066" y="3045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37" name="Rectangle 186"/>
                <p:cNvSpPr>
                  <a:spLocks noChangeArrowheads="1"/>
                </p:cNvSpPr>
                <p:nvPr/>
              </p:nvSpPr>
              <p:spPr bwMode="auto">
                <a:xfrm>
                  <a:off x="1066" y="308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38" name="Rectangle 187"/>
                <p:cNvSpPr>
                  <a:spLocks noChangeArrowheads="1"/>
                </p:cNvSpPr>
                <p:nvPr/>
              </p:nvSpPr>
              <p:spPr bwMode="auto">
                <a:xfrm>
                  <a:off x="1066" y="3123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39" name="Rectangle 188"/>
                <p:cNvSpPr>
                  <a:spLocks noChangeArrowheads="1"/>
                </p:cNvSpPr>
                <p:nvPr/>
              </p:nvSpPr>
              <p:spPr bwMode="auto">
                <a:xfrm>
                  <a:off x="1066" y="3163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40" name="Rectangle 189"/>
                <p:cNvSpPr>
                  <a:spLocks noChangeArrowheads="1"/>
                </p:cNvSpPr>
                <p:nvPr/>
              </p:nvSpPr>
              <p:spPr bwMode="auto">
                <a:xfrm>
                  <a:off x="1066" y="320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41" name="Rectangle 190"/>
                <p:cNvSpPr>
                  <a:spLocks noChangeArrowheads="1"/>
                </p:cNvSpPr>
                <p:nvPr/>
              </p:nvSpPr>
              <p:spPr bwMode="auto">
                <a:xfrm>
                  <a:off x="1066" y="3241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42" name="Rectangle 191"/>
                <p:cNvSpPr>
                  <a:spLocks noChangeArrowheads="1"/>
                </p:cNvSpPr>
                <p:nvPr/>
              </p:nvSpPr>
              <p:spPr bwMode="auto">
                <a:xfrm>
                  <a:off x="1066" y="3281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43" name="Rectangle 192"/>
                <p:cNvSpPr>
                  <a:spLocks noChangeArrowheads="1"/>
                </p:cNvSpPr>
                <p:nvPr/>
              </p:nvSpPr>
              <p:spPr bwMode="auto">
                <a:xfrm>
                  <a:off x="1066" y="3320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44" name="Rectangle 193"/>
                <p:cNvSpPr>
                  <a:spLocks noChangeArrowheads="1"/>
                </p:cNvSpPr>
                <p:nvPr/>
              </p:nvSpPr>
              <p:spPr bwMode="auto">
                <a:xfrm>
                  <a:off x="1066" y="3359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45" name="Rectangle 194"/>
                <p:cNvSpPr>
                  <a:spLocks noChangeArrowheads="1"/>
                </p:cNvSpPr>
                <p:nvPr/>
              </p:nvSpPr>
              <p:spPr bwMode="auto">
                <a:xfrm>
                  <a:off x="1066" y="3399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46" name="Rectangle 195"/>
                <p:cNvSpPr>
                  <a:spLocks noChangeArrowheads="1"/>
                </p:cNvSpPr>
                <p:nvPr/>
              </p:nvSpPr>
              <p:spPr bwMode="auto">
                <a:xfrm>
                  <a:off x="1066" y="3438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47" name="Rectangle 196"/>
                <p:cNvSpPr>
                  <a:spLocks noChangeArrowheads="1"/>
                </p:cNvSpPr>
                <p:nvPr/>
              </p:nvSpPr>
              <p:spPr bwMode="auto">
                <a:xfrm>
                  <a:off x="1066" y="3477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48" name="Rectangle 197"/>
                <p:cNvSpPr>
                  <a:spLocks noChangeArrowheads="1"/>
                </p:cNvSpPr>
                <p:nvPr/>
              </p:nvSpPr>
              <p:spPr bwMode="auto">
                <a:xfrm>
                  <a:off x="1066" y="351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49" name="Rectangle 198"/>
                <p:cNvSpPr>
                  <a:spLocks noChangeArrowheads="1"/>
                </p:cNvSpPr>
                <p:nvPr/>
              </p:nvSpPr>
              <p:spPr bwMode="auto">
                <a:xfrm>
                  <a:off x="1066" y="3556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50" name="Rectangle 199"/>
                <p:cNvSpPr>
                  <a:spLocks noChangeArrowheads="1"/>
                </p:cNvSpPr>
                <p:nvPr/>
              </p:nvSpPr>
              <p:spPr bwMode="auto">
                <a:xfrm>
                  <a:off x="1066" y="3595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51" name="Rectangle 200"/>
                <p:cNvSpPr>
                  <a:spLocks noChangeArrowheads="1"/>
                </p:cNvSpPr>
                <p:nvPr/>
              </p:nvSpPr>
              <p:spPr bwMode="auto">
                <a:xfrm>
                  <a:off x="1066" y="3635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52" name="Rectangle 201"/>
                <p:cNvSpPr>
                  <a:spLocks noChangeArrowheads="1"/>
                </p:cNvSpPr>
                <p:nvPr/>
              </p:nvSpPr>
              <p:spPr bwMode="auto">
                <a:xfrm>
                  <a:off x="1066" y="367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53" name="Rectangle 202"/>
                <p:cNvSpPr>
                  <a:spLocks noChangeArrowheads="1"/>
                </p:cNvSpPr>
                <p:nvPr/>
              </p:nvSpPr>
              <p:spPr bwMode="auto">
                <a:xfrm>
                  <a:off x="1066" y="371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8216" name="Group 243"/>
              <p:cNvGrpSpPr>
                <a:grpSpLocks/>
              </p:cNvGrpSpPr>
              <p:nvPr/>
            </p:nvGrpSpPr>
            <p:grpSpPr bwMode="auto">
              <a:xfrm>
                <a:off x="1447" y="2205"/>
                <a:ext cx="13" cy="1509"/>
                <a:chOff x="1447" y="2205"/>
                <a:chExt cx="13" cy="1509"/>
              </a:xfrm>
            </p:grpSpPr>
            <p:sp>
              <p:nvSpPr>
                <p:cNvPr id="8277" name="Rectangle 204"/>
                <p:cNvSpPr>
                  <a:spLocks noChangeArrowheads="1"/>
                </p:cNvSpPr>
                <p:nvPr/>
              </p:nvSpPr>
              <p:spPr bwMode="auto">
                <a:xfrm>
                  <a:off x="1447" y="2205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78" name="Rectangle 205"/>
                <p:cNvSpPr>
                  <a:spLocks noChangeArrowheads="1"/>
                </p:cNvSpPr>
                <p:nvPr/>
              </p:nvSpPr>
              <p:spPr bwMode="auto">
                <a:xfrm>
                  <a:off x="1447" y="2245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79" name="Rectangle 206"/>
                <p:cNvSpPr>
                  <a:spLocks noChangeArrowheads="1"/>
                </p:cNvSpPr>
                <p:nvPr/>
              </p:nvSpPr>
              <p:spPr bwMode="auto">
                <a:xfrm>
                  <a:off x="1447" y="228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80" name="Rectangle 207"/>
                <p:cNvSpPr>
                  <a:spLocks noChangeArrowheads="1"/>
                </p:cNvSpPr>
                <p:nvPr/>
              </p:nvSpPr>
              <p:spPr bwMode="auto">
                <a:xfrm>
                  <a:off x="1447" y="2323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81" name="Rectangle 208"/>
                <p:cNvSpPr>
                  <a:spLocks noChangeArrowheads="1"/>
                </p:cNvSpPr>
                <p:nvPr/>
              </p:nvSpPr>
              <p:spPr bwMode="auto">
                <a:xfrm>
                  <a:off x="1447" y="2363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82" name="Rectangle 209"/>
                <p:cNvSpPr>
                  <a:spLocks noChangeArrowheads="1"/>
                </p:cNvSpPr>
                <p:nvPr/>
              </p:nvSpPr>
              <p:spPr bwMode="auto">
                <a:xfrm>
                  <a:off x="1447" y="240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83" name="Rectangle 210"/>
                <p:cNvSpPr>
                  <a:spLocks noChangeArrowheads="1"/>
                </p:cNvSpPr>
                <p:nvPr/>
              </p:nvSpPr>
              <p:spPr bwMode="auto">
                <a:xfrm>
                  <a:off x="1447" y="244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84" name="Rectangle 211"/>
                <p:cNvSpPr>
                  <a:spLocks noChangeArrowheads="1"/>
                </p:cNvSpPr>
                <p:nvPr/>
              </p:nvSpPr>
              <p:spPr bwMode="auto">
                <a:xfrm>
                  <a:off x="1447" y="2481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85" name="Rectangle 212"/>
                <p:cNvSpPr>
                  <a:spLocks noChangeArrowheads="1"/>
                </p:cNvSpPr>
                <p:nvPr/>
              </p:nvSpPr>
              <p:spPr bwMode="auto">
                <a:xfrm>
                  <a:off x="1447" y="2520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86" name="Rectangle 213"/>
                <p:cNvSpPr>
                  <a:spLocks noChangeArrowheads="1"/>
                </p:cNvSpPr>
                <p:nvPr/>
              </p:nvSpPr>
              <p:spPr bwMode="auto">
                <a:xfrm>
                  <a:off x="1447" y="2560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87" name="Rectangle 214"/>
                <p:cNvSpPr>
                  <a:spLocks noChangeArrowheads="1"/>
                </p:cNvSpPr>
                <p:nvPr/>
              </p:nvSpPr>
              <p:spPr bwMode="auto">
                <a:xfrm>
                  <a:off x="1447" y="2599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88" name="Rectangle 215"/>
                <p:cNvSpPr>
                  <a:spLocks noChangeArrowheads="1"/>
                </p:cNvSpPr>
                <p:nvPr/>
              </p:nvSpPr>
              <p:spPr bwMode="auto">
                <a:xfrm>
                  <a:off x="1447" y="2638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89" name="Rectangle 216"/>
                <p:cNvSpPr>
                  <a:spLocks noChangeArrowheads="1"/>
                </p:cNvSpPr>
                <p:nvPr/>
              </p:nvSpPr>
              <p:spPr bwMode="auto">
                <a:xfrm>
                  <a:off x="1447" y="2678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0" name="Rectangle 217"/>
                <p:cNvSpPr>
                  <a:spLocks noChangeArrowheads="1"/>
                </p:cNvSpPr>
                <p:nvPr/>
              </p:nvSpPr>
              <p:spPr bwMode="auto">
                <a:xfrm>
                  <a:off x="1447" y="271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1" name="Rectangle 218"/>
                <p:cNvSpPr>
                  <a:spLocks noChangeArrowheads="1"/>
                </p:cNvSpPr>
                <p:nvPr/>
              </p:nvSpPr>
              <p:spPr bwMode="auto">
                <a:xfrm>
                  <a:off x="1447" y="2756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2" name="Rectangle 219"/>
                <p:cNvSpPr>
                  <a:spLocks noChangeArrowheads="1"/>
                </p:cNvSpPr>
                <p:nvPr/>
              </p:nvSpPr>
              <p:spPr bwMode="auto">
                <a:xfrm>
                  <a:off x="1447" y="2796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3" name="Rectangle 220"/>
                <p:cNvSpPr>
                  <a:spLocks noChangeArrowheads="1"/>
                </p:cNvSpPr>
                <p:nvPr/>
              </p:nvSpPr>
              <p:spPr bwMode="auto">
                <a:xfrm>
                  <a:off x="1447" y="2835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4" name="Rectangle 221"/>
                <p:cNvSpPr>
                  <a:spLocks noChangeArrowheads="1"/>
                </p:cNvSpPr>
                <p:nvPr/>
              </p:nvSpPr>
              <p:spPr bwMode="auto">
                <a:xfrm>
                  <a:off x="1447" y="287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5" name="Rectangle 222"/>
                <p:cNvSpPr>
                  <a:spLocks noChangeArrowheads="1"/>
                </p:cNvSpPr>
                <p:nvPr/>
              </p:nvSpPr>
              <p:spPr bwMode="auto">
                <a:xfrm>
                  <a:off x="1447" y="291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6" name="Rectangle 223"/>
                <p:cNvSpPr>
                  <a:spLocks noChangeArrowheads="1"/>
                </p:cNvSpPr>
                <p:nvPr/>
              </p:nvSpPr>
              <p:spPr bwMode="auto">
                <a:xfrm>
                  <a:off x="1447" y="2953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7" name="Rectangle 224"/>
                <p:cNvSpPr>
                  <a:spLocks noChangeArrowheads="1"/>
                </p:cNvSpPr>
                <p:nvPr/>
              </p:nvSpPr>
              <p:spPr bwMode="auto">
                <a:xfrm>
                  <a:off x="1447" y="299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8" name="Rectangle 225"/>
                <p:cNvSpPr>
                  <a:spLocks noChangeArrowheads="1"/>
                </p:cNvSpPr>
                <p:nvPr/>
              </p:nvSpPr>
              <p:spPr bwMode="auto">
                <a:xfrm>
                  <a:off x="1447" y="303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9" name="Rectangle 226"/>
                <p:cNvSpPr>
                  <a:spLocks noChangeArrowheads="1"/>
                </p:cNvSpPr>
                <p:nvPr/>
              </p:nvSpPr>
              <p:spPr bwMode="auto">
                <a:xfrm>
                  <a:off x="1447" y="3071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0" name="Rectangle 227"/>
                <p:cNvSpPr>
                  <a:spLocks noChangeArrowheads="1"/>
                </p:cNvSpPr>
                <p:nvPr/>
              </p:nvSpPr>
              <p:spPr bwMode="auto">
                <a:xfrm>
                  <a:off x="1447" y="3110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1" name="Rectangle 228"/>
                <p:cNvSpPr>
                  <a:spLocks noChangeArrowheads="1"/>
                </p:cNvSpPr>
                <p:nvPr/>
              </p:nvSpPr>
              <p:spPr bwMode="auto">
                <a:xfrm>
                  <a:off x="1447" y="3150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2" name="Rectangle 229"/>
                <p:cNvSpPr>
                  <a:spLocks noChangeArrowheads="1"/>
                </p:cNvSpPr>
                <p:nvPr/>
              </p:nvSpPr>
              <p:spPr bwMode="auto">
                <a:xfrm>
                  <a:off x="1447" y="3189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3" name="Rectangle 230"/>
                <p:cNvSpPr>
                  <a:spLocks noChangeArrowheads="1"/>
                </p:cNvSpPr>
                <p:nvPr/>
              </p:nvSpPr>
              <p:spPr bwMode="auto">
                <a:xfrm>
                  <a:off x="1447" y="3228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4" name="Rectangle 231"/>
                <p:cNvSpPr>
                  <a:spLocks noChangeArrowheads="1"/>
                </p:cNvSpPr>
                <p:nvPr/>
              </p:nvSpPr>
              <p:spPr bwMode="auto">
                <a:xfrm>
                  <a:off x="1447" y="3268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5" name="Rectangle 232"/>
                <p:cNvSpPr>
                  <a:spLocks noChangeArrowheads="1"/>
                </p:cNvSpPr>
                <p:nvPr/>
              </p:nvSpPr>
              <p:spPr bwMode="auto">
                <a:xfrm>
                  <a:off x="1447" y="330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6" name="Rectangle 233"/>
                <p:cNvSpPr>
                  <a:spLocks noChangeArrowheads="1"/>
                </p:cNvSpPr>
                <p:nvPr/>
              </p:nvSpPr>
              <p:spPr bwMode="auto">
                <a:xfrm>
                  <a:off x="1447" y="3346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7" name="Rectangle 234"/>
                <p:cNvSpPr>
                  <a:spLocks noChangeArrowheads="1"/>
                </p:cNvSpPr>
                <p:nvPr/>
              </p:nvSpPr>
              <p:spPr bwMode="auto">
                <a:xfrm>
                  <a:off x="1447" y="3386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8" name="Rectangle 235"/>
                <p:cNvSpPr>
                  <a:spLocks noChangeArrowheads="1"/>
                </p:cNvSpPr>
                <p:nvPr/>
              </p:nvSpPr>
              <p:spPr bwMode="auto">
                <a:xfrm>
                  <a:off x="1447" y="3425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9" name="Rectangle 236"/>
                <p:cNvSpPr>
                  <a:spLocks noChangeArrowheads="1"/>
                </p:cNvSpPr>
                <p:nvPr/>
              </p:nvSpPr>
              <p:spPr bwMode="auto">
                <a:xfrm>
                  <a:off x="1447" y="346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10" name="Rectangle 237"/>
                <p:cNvSpPr>
                  <a:spLocks noChangeArrowheads="1"/>
                </p:cNvSpPr>
                <p:nvPr/>
              </p:nvSpPr>
              <p:spPr bwMode="auto">
                <a:xfrm>
                  <a:off x="1447" y="350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11" name="Rectangle 238"/>
                <p:cNvSpPr>
                  <a:spLocks noChangeArrowheads="1"/>
                </p:cNvSpPr>
                <p:nvPr/>
              </p:nvSpPr>
              <p:spPr bwMode="auto">
                <a:xfrm>
                  <a:off x="1447" y="3543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12" name="Rectangle 239"/>
                <p:cNvSpPr>
                  <a:spLocks noChangeArrowheads="1"/>
                </p:cNvSpPr>
                <p:nvPr/>
              </p:nvSpPr>
              <p:spPr bwMode="auto">
                <a:xfrm>
                  <a:off x="1447" y="358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13" name="Rectangle 240"/>
                <p:cNvSpPr>
                  <a:spLocks noChangeArrowheads="1"/>
                </p:cNvSpPr>
                <p:nvPr/>
              </p:nvSpPr>
              <p:spPr bwMode="auto">
                <a:xfrm>
                  <a:off x="1447" y="362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14" name="Rectangle 241"/>
                <p:cNvSpPr>
                  <a:spLocks noChangeArrowheads="1"/>
                </p:cNvSpPr>
                <p:nvPr/>
              </p:nvSpPr>
              <p:spPr bwMode="auto">
                <a:xfrm>
                  <a:off x="1447" y="3661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15" name="Rectangle 242"/>
                <p:cNvSpPr>
                  <a:spLocks noChangeArrowheads="1"/>
                </p:cNvSpPr>
                <p:nvPr/>
              </p:nvSpPr>
              <p:spPr bwMode="auto">
                <a:xfrm>
                  <a:off x="1447" y="3700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8217" name="Group 299"/>
              <p:cNvGrpSpPr>
                <a:grpSpLocks/>
              </p:cNvGrpSpPr>
              <p:nvPr/>
            </p:nvGrpSpPr>
            <p:grpSpPr bwMode="auto">
              <a:xfrm>
                <a:off x="1879" y="1602"/>
                <a:ext cx="13" cy="2138"/>
                <a:chOff x="1879" y="1602"/>
                <a:chExt cx="13" cy="2138"/>
              </a:xfrm>
            </p:grpSpPr>
            <p:sp>
              <p:nvSpPr>
                <p:cNvPr id="8222" name="Rectangle 244"/>
                <p:cNvSpPr>
                  <a:spLocks noChangeArrowheads="1"/>
                </p:cNvSpPr>
                <p:nvPr/>
              </p:nvSpPr>
              <p:spPr bwMode="auto">
                <a:xfrm>
                  <a:off x="1879" y="160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23" name="Rectangle 245"/>
                <p:cNvSpPr>
                  <a:spLocks noChangeArrowheads="1"/>
                </p:cNvSpPr>
                <p:nvPr/>
              </p:nvSpPr>
              <p:spPr bwMode="auto">
                <a:xfrm>
                  <a:off x="1879" y="164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24" name="Rectangle 246"/>
                <p:cNvSpPr>
                  <a:spLocks noChangeArrowheads="1"/>
                </p:cNvSpPr>
                <p:nvPr/>
              </p:nvSpPr>
              <p:spPr bwMode="auto">
                <a:xfrm>
                  <a:off x="1879" y="1681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25" name="Rectangle 247"/>
                <p:cNvSpPr>
                  <a:spLocks noChangeArrowheads="1"/>
                </p:cNvSpPr>
                <p:nvPr/>
              </p:nvSpPr>
              <p:spPr bwMode="auto">
                <a:xfrm>
                  <a:off x="1879" y="1720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26" name="Rectangle 248"/>
                <p:cNvSpPr>
                  <a:spLocks noChangeArrowheads="1"/>
                </p:cNvSpPr>
                <p:nvPr/>
              </p:nvSpPr>
              <p:spPr bwMode="auto">
                <a:xfrm>
                  <a:off x="1879" y="1760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27" name="Rectangle 249"/>
                <p:cNvSpPr>
                  <a:spLocks noChangeArrowheads="1"/>
                </p:cNvSpPr>
                <p:nvPr/>
              </p:nvSpPr>
              <p:spPr bwMode="auto">
                <a:xfrm>
                  <a:off x="1879" y="1799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28" name="Rectangle 250"/>
                <p:cNvSpPr>
                  <a:spLocks noChangeArrowheads="1"/>
                </p:cNvSpPr>
                <p:nvPr/>
              </p:nvSpPr>
              <p:spPr bwMode="auto">
                <a:xfrm>
                  <a:off x="1879" y="1838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29" name="Rectangle 251"/>
                <p:cNvSpPr>
                  <a:spLocks noChangeArrowheads="1"/>
                </p:cNvSpPr>
                <p:nvPr/>
              </p:nvSpPr>
              <p:spPr bwMode="auto">
                <a:xfrm>
                  <a:off x="1879" y="1878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30" name="Rectangle 252"/>
                <p:cNvSpPr>
                  <a:spLocks noChangeArrowheads="1"/>
                </p:cNvSpPr>
                <p:nvPr/>
              </p:nvSpPr>
              <p:spPr bwMode="auto">
                <a:xfrm>
                  <a:off x="1879" y="191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31" name="Rectangle 253"/>
                <p:cNvSpPr>
                  <a:spLocks noChangeArrowheads="1"/>
                </p:cNvSpPr>
                <p:nvPr/>
              </p:nvSpPr>
              <p:spPr bwMode="auto">
                <a:xfrm>
                  <a:off x="1879" y="1956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32" name="Rectangle 254"/>
                <p:cNvSpPr>
                  <a:spLocks noChangeArrowheads="1"/>
                </p:cNvSpPr>
                <p:nvPr/>
              </p:nvSpPr>
              <p:spPr bwMode="auto">
                <a:xfrm>
                  <a:off x="1879" y="1996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33" name="Rectangle 255"/>
                <p:cNvSpPr>
                  <a:spLocks noChangeArrowheads="1"/>
                </p:cNvSpPr>
                <p:nvPr/>
              </p:nvSpPr>
              <p:spPr bwMode="auto">
                <a:xfrm>
                  <a:off x="1879" y="2035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34" name="Rectangle 256"/>
                <p:cNvSpPr>
                  <a:spLocks noChangeArrowheads="1"/>
                </p:cNvSpPr>
                <p:nvPr/>
              </p:nvSpPr>
              <p:spPr bwMode="auto">
                <a:xfrm>
                  <a:off x="1879" y="207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35" name="Rectangle 257"/>
                <p:cNvSpPr>
                  <a:spLocks noChangeArrowheads="1"/>
                </p:cNvSpPr>
                <p:nvPr/>
              </p:nvSpPr>
              <p:spPr bwMode="auto">
                <a:xfrm>
                  <a:off x="1879" y="211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36" name="Rectangle 258"/>
                <p:cNvSpPr>
                  <a:spLocks noChangeArrowheads="1"/>
                </p:cNvSpPr>
                <p:nvPr/>
              </p:nvSpPr>
              <p:spPr bwMode="auto">
                <a:xfrm>
                  <a:off x="1879" y="2153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37" name="Rectangle 259"/>
                <p:cNvSpPr>
                  <a:spLocks noChangeArrowheads="1"/>
                </p:cNvSpPr>
                <p:nvPr/>
              </p:nvSpPr>
              <p:spPr bwMode="auto">
                <a:xfrm>
                  <a:off x="1879" y="219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38" name="Rectangle 260"/>
                <p:cNvSpPr>
                  <a:spLocks noChangeArrowheads="1"/>
                </p:cNvSpPr>
                <p:nvPr/>
              </p:nvSpPr>
              <p:spPr bwMode="auto">
                <a:xfrm>
                  <a:off x="1879" y="223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39" name="Rectangle 261"/>
                <p:cNvSpPr>
                  <a:spLocks noChangeArrowheads="1"/>
                </p:cNvSpPr>
                <p:nvPr/>
              </p:nvSpPr>
              <p:spPr bwMode="auto">
                <a:xfrm>
                  <a:off x="1879" y="2271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40" name="Rectangle 262"/>
                <p:cNvSpPr>
                  <a:spLocks noChangeArrowheads="1"/>
                </p:cNvSpPr>
                <p:nvPr/>
              </p:nvSpPr>
              <p:spPr bwMode="auto">
                <a:xfrm>
                  <a:off x="1879" y="2310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41" name="Rectangle 263"/>
                <p:cNvSpPr>
                  <a:spLocks noChangeArrowheads="1"/>
                </p:cNvSpPr>
                <p:nvPr/>
              </p:nvSpPr>
              <p:spPr bwMode="auto">
                <a:xfrm>
                  <a:off x="1879" y="2350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42" name="Rectangle 264"/>
                <p:cNvSpPr>
                  <a:spLocks noChangeArrowheads="1"/>
                </p:cNvSpPr>
                <p:nvPr/>
              </p:nvSpPr>
              <p:spPr bwMode="auto">
                <a:xfrm>
                  <a:off x="1879" y="2389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43" name="Rectangle 265"/>
                <p:cNvSpPr>
                  <a:spLocks noChangeArrowheads="1"/>
                </p:cNvSpPr>
                <p:nvPr/>
              </p:nvSpPr>
              <p:spPr bwMode="auto">
                <a:xfrm>
                  <a:off x="1879" y="2428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44" name="Rectangle 266"/>
                <p:cNvSpPr>
                  <a:spLocks noChangeArrowheads="1"/>
                </p:cNvSpPr>
                <p:nvPr/>
              </p:nvSpPr>
              <p:spPr bwMode="auto">
                <a:xfrm>
                  <a:off x="1879" y="2468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45" name="Rectangle 267"/>
                <p:cNvSpPr>
                  <a:spLocks noChangeArrowheads="1"/>
                </p:cNvSpPr>
                <p:nvPr/>
              </p:nvSpPr>
              <p:spPr bwMode="auto">
                <a:xfrm>
                  <a:off x="1879" y="250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46" name="Rectangle 268"/>
                <p:cNvSpPr>
                  <a:spLocks noChangeArrowheads="1"/>
                </p:cNvSpPr>
                <p:nvPr/>
              </p:nvSpPr>
              <p:spPr bwMode="auto">
                <a:xfrm>
                  <a:off x="1879" y="2546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47" name="Rectangle 269"/>
                <p:cNvSpPr>
                  <a:spLocks noChangeArrowheads="1"/>
                </p:cNvSpPr>
                <p:nvPr/>
              </p:nvSpPr>
              <p:spPr bwMode="auto">
                <a:xfrm>
                  <a:off x="1879" y="2586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48" name="Rectangle 270"/>
                <p:cNvSpPr>
                  <a:spLocks noChangeArrowheads="1"/>
                </p:cNvSpPr>
                <p:nvPr/>
              </p:nvSpPr>
              <p:spPr bwMode="auto">
                <a:xfrm>
                  <a:off x="1879" y="2625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49" name="Rectangle 271"/>
                <p:cNvSpPr>
                  <a:spLocks noChangeArrowheads="1"/>
                </p:cNvSpPr>
                <p:nvPr/>
              </p:nvSpPr>
              <p:spPr bwMode="auto">
                <a:xfrm>
                  <a:off x="1879" y="2664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50" name="Rectangle 272"/>
                <p:cNvSpPr>
                  <a:spLocks noChangeArrowheads="1"/>
                </p:cNvSpPr>
                <p:nvPr/>
              </p:nvSpPr>
              <p:spPr bwMode="auto">
                <a:xfrm>
                  <a:off x="1879" y="270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51" name="Rectangle 273"/>
                <p:cNvSpPr>
                  <a:spLocks noChangeArrowheads="1"/>
                </p:cNvSpPr>
                <p:nvPr/>
              </p:nvSpPr>
              <p:spPr bwMode="auto">
                <a:xfrm>
                  <a:off x="1879" y="2743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52" name="Rectangle 274"/>
                <p:cNvSpPr>
                  <a:spLocks noChangeArrowheads="1"/>
                </p:cNvSpPr>
                <p:nvPr/>
              </p:nvSpPr>
              <p:spPr bwMode="auto">
                <a:xfrm>
                  <a:off x="1879" y="2782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53" name="Rectangle 275"/>
                <p:cNvSpPr>
                  <a:spLocks noChangeArrowheads="1"/>
                </p:cNvSpPr>
                <p:nvPr/>
              </p:nvSpPr>
              <p:spPr bwMode="auto">
                <a:xfrm>
                  <a:off x="1879" y="282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54" name="Rectangle 276"/>
                <p:cNvSpPr>
                  <a:spLocks noChangeArrowheads="1"/>
                </p:cNvSpPr>
                <p:nvPr/>
              </p:nvSpPr>
              <p:spPr bwMode="auto">
                <a:xfrm>
                  <a:off x="1879" y="2861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55" name="Rectangle 277"/>
                <p:cNvSpPr>
                  <a:spLocks noChangeArrowheads="1"/>
                </p:cNvSpPr>
                <p:nvPr/>
              </p:nvSpPr>
              <p:spPr bwMode="auto">
                <a:xfrm>
                  <a:off x="1879" y="2900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56" name="Rectangle 278"/>
                <p:cNvSpPr>
                  <a:spLocks noChangeArrowheads="1"/>
                </p:cNvSpPr>
                <p:nvPr/>
              </p:nvSpPr>
              <p:spPr bwMode="auto">
                <a:xfrm>
                  <a:off x="1879" y="2940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57" name="Rectangle 279"/>
                <p:cNvSpPr>
                  <a:spLocks noChangeArrowheads="1"/>
                </p:cNvSpPr>
                <p:nvPr/>
              </p:nvSpPr>
              <p:spPr bwMode="auto">
                <a:xfrm>
                  <a:off x="1879" y="2979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58" name="Rectangle 280"/>
                <p:cNvSpPr>
                  <a:spLocks noChangeArrowheads="1"/>
                </p:cNvSpPr>
                <p:nvPr/>
              </p:nvSpPr>
              <p:spPr bwMode="auto">
                <a:xfrm>
                  <a:off x="1879" y="3018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59" name="Rectangle 281"/>
                <p:cNvSpPr>
                  <a:spLocks noChangeArrowheads="1"/>
                </p:cNvSpPr>
                <p:nvPr/>
              </p:nvSpPr>
              <p:spPr bwMode="auto">
                <a:xfrm>
                  <a:off x="1879" y="3058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60" name="Rectangle 282"/>
                <p:cNvSpPr>
                  <a:spLocks noChangeArrowheads="1"/>
                </p:cNvSpPr>
                <p:nvPr/>
              </p:nvSpPr>
              <p:spPr bwMode="auto">
                <a:xfrm>
                  <a:off x="1879" y="309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61" name="Rectangle 283"/>
                <p:cNvSpPr>
                  <a:spLocks noChangeArrowheads="1"/>
                </p:cNvSpPr>
                <p:nvPr/>
              </p:nvSpPr>
              <p:spPr bwMode="auto">
                <a:xfrm>
                  <a:off x="1879" y="313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62" name="Rectangle 284"/>
                <p:cNvSpPr>
                  <a:spLocks noChangeArrowheads="1"/>
                </p:cNvSpPr>
                <p:nvPr/>
              </p:nvSpPr>
              <p:spPr bwMode="auto">
                <a:xfrm>
                  <a:off x="1879" y="3176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63" name="Rectangle 285"/>
                <p:cNvSpPr>
                  <a:spLocks noChangeArrowheads="1"/>
                </p:cNvSpPr>
                <p:nvPr/>
              </p:nvSpPr>
              <p:spPr bwMode="auto">
                <a:xfrm>
                  <a:off x="1879" y="3215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64" name="Rectangle 286"/>
                <p:cNvSpPr>
                  <a:spLocks noChangeArrowheads="1"/>
                </p:cNvSpPr>
                <p:nvPr/>
              </p:nvSpPr>
              <p:spPr bwMode="auto">
                <a:xfrm>
                  <a:off x="1879" y="3255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65" name="Rectangle 287"/>
                <p:cNvSpPr>
                  <a:spLocks noChangeArrowheads="1"/>
                </p:cNvSpPr>
                <p:nvPr/>
              </p:nvSpPr>
              <p:spPr bwMode="auto">
                <a:xfrm>
                  <a:off x="1879" y="329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66" name="Rectangle 288"/>
                <p:cNvSpPr>
                  <a:spLocks noChangeArrowheads="1"/>
                </p:cNvSpPr>
                <p:nvPr/>
              </p:nvSpPr>
              <p:spPr bwMode="auto">
                <a:xfrm>
                  <a:off x="1879" y="3333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67" name="Rectangle 289"/>
                <p:cNvSpPr>
                  <a:spLocks noChangeArrowheads="1"/>
                </p:cNvSpPr>
                <p:nvPr/>
              </p:nvSpPr>
              <p:spPr bwMode="auto">
                <a:xfrm>
                  <a:off x="1879" y="3373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68" name="Rectangle 290"/>
                <p:cNvSpPr>
                  <a:spLocks noChangeArrowheads="1"/>
                </p:cNvSpPr>
                <p:nvPr/>
              </p:nvSpPr>
              <p:spPr bwMode="auto">
                <a:xfrm>
                  <a:off x="1879" y="341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69" name="Rectangle 291"/>
                <p:cNvSpPr>
                  <a:spLocks noChangeArrowheads="1"/>
                </p:cNvSpPr>
                <p:nvPr/>
              </p:nvSpPr>
              <p:spPr bwMode="auto">
                <a:xfrm>
                  <a:off x="1879" y="3451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70" name="Rectangle 292"/>
                <p:cNvSpPr>
                  <a:spLocks noChangeArrowheads="1"/>
                </p:cNvSpPr>
                <p:nvPr/>
              </p:nvSpPr>
              <p:spPr bwMode="auto">
                <a:xfrm>
                  <a:off x="1879" y="3491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71" name="Rectangle 293"/>
                <p:cNvSpPr>
                  <a:spLocks noChangeArrowheads="1"/>
                </p:cNvSpPr>
                <p:nvPr/>
              </p:nvSpPr>
              <p:spPr bwMode="auto">
                <a:xfrm>
                  <a:off x="1879" y="3530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72" name="Rectangle 294"/>
                <p:cNvSpPr>
                  <a:spLocks noChangeArrowheads="1"/>
                </p:cNvSpPr>
                <p:nvPr/>
              </p:nvSpPr>
              <p:spPr bwMode="auto">
                <a:xfrm>
                  <a:off x="1879" y="3569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73" name="Rectangle 295"/>
                <p:cNvSpPr>
                  <a:spLocks noChangeArrowheads="1"/>
                </p:cNvSpPr>
                <p:nvPr/>
              </p:nvSpPr>
              <p:spPr bwMode="auto">
                <a:xfrm>
                  <a:off x="1879" y="3609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74" name="Rectangle 296"/>
                <p:cNvSpPr>
                  <a:spLocks noChangeArrowheads="1"/>
                </p:cNvSpPr>
                <p:nvPr/>
              </p:nvSpPr>
              <p:spPr bwMode="auto">
                <a:xfrm>
                  <a:off x="1879" y="3648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75" name="Rectangle 297"/>
                <p:cNvSpPr>
                  <a:spLocks noChangeArrowheads="1"/>
                </p:cNvSpPr>
                <p:nvPr/>
              </p:nvSpPr>
              <p:spPr bwMode="auto">
                <a:xfrm>
                  <a:off x="1879" y="368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76" name="Rectangle 298"/>
                <p:cNvSpPr>
                  <a:spLocks noChangeArrowheads="1"/>
                </p:cNvSpPr>
                <p:nvPr/>
              </p:nvSpPr>
              <p:spPr bwMode="auto">
                <a:xfrm>
                  <a:off x="1879" y="372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8218" name="Freeform 303"/>
              <p:cNvSpPr>
                <a:spLocks/>
              </p:cNvSpPr>
              <p:nvPr/>
            </p:nvSpPr>
            <p:spPr bwMode="auto">
              <a:xfrm>
                <a:off x="1066" y="3018"/>
                <a:ext cx="813" cy="250"/>
              </a:xfrm>
              <a:custGeom>
                <a:avLst/>
                <a:gdLst>
                  <a:gd name="T0" fmla="*/ 0 w 813"/>
                  <a:gd name="T1" fmla="*/ 0 h 250"/>
                  <a:gd name="T2" fmla="*/ 0 w 813"/>
                  <a:gd name="T3" fmla="*/ 250 h 250"/>
                  <a:gd name="T4" fmla="*/ 813 w 813"/>
                  <a:gd name="T5" fmla="*/ 250 h 25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13" h="250">
                    <a:moveTo>
                      <a:pt x="0" y="0"/>
                    </a:moveTo>
                    <a:lnTo>
                      <a:pt x="0" y="250"/>
                    </a:lnTo>
                    <a:lnTo>
                      <a:pt x="813" y="250"/>
                    </a:lnTo>
                  </a:path>
                </a:pathLst>
              </a:custGeom>
              <a:noFill/>
              <a:ln w="206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9" name="Rectangle 306"/>
              <p:cNvSpPr>
                <a:spLocks noChangeArrowheads="1"/>
              </p:cNvSpPr>
              <p:nvPr/>
            </p:nvSpPr>
            <p:spPr bwMode="auto">
              <a:xfrm rot="5400000">
                <a:off x="1354" y="3043"/>
                <a:ext cx="10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2000">
                    <a:solidFill>
                      <a:srgbClr val="000000"/>
                    </a:solidFill>
                    <a:latin typeface="Symbol" charset="0"/>
                  </a:rPr>
                  <a:t>a</a:t>
                </a:r>
                <a:endParaRPr lang="en-GB"/>
              </a:p>
            </p:txBody>
          </p:sp>
          <p:sp>
            <p:nvSpPr>
              <p:cNvPr id="8220" name="Rectangle 307"/>
              <p:cNvSpPr>
                <a:spLocks noChangeArrowheads="1"/>
              </p:cNvSpPr>
              <p:nvPr/>
            </p:nvSpPr>
            <p:spPr bwMode="auto">
              <a:xfrm rot="5400000">
                <a:off x="1661" y="3458"/>
                <a:ext cx="6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2000">
                    <a:solidFill>
                      <a:srgbClr val="000000"/>
                    </a:solidFill>
                    <a:latin typeface="Symbol" charset="0"/>
                  </a:rPr>
                  <a:t>g</a:t>
                </a:r>
                <a:endParaRPr lang="en-GB"/>
              </a:p>
            </p:txBody>
          </p:sp>
          <p:sp>
            <p:nvSpPr>
              <p:cNvPr id="8221" name="Arc 316"/>
              <p:cNvSpPr>
                <a:spLocks/>
              </p:cNvSpPr>
              <p:nvPr/>
            </p:nvSpPr>
            <p:spPr bwMode="auto">
              <a:xfrm>
                <a:off x="1447" y="3268"/>
                <a:ext cx="433" cy="380"/>
              </a:xfrm>
              <a:custGeom>
                <a:avLst/>
                <a:gdLst>
                  <a:gd name="T0" fmla="*/ 0 w 21600"/>
                  <a:gd name="T1" fmla="*/ 380 h 21599"/>
                  <a:gd name="T2" fmla="*/ 432 w 21600"/>
                  <a:gd name="T3" fmla="*/ 0 h 21599"/>
                  <a:gd name="T4" fmla="*/ 433 w 21600"/>
                  <a:gd name="T5" fmla="*/ 380 h 2159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599" fill="none" extrusionOk="0">
                    <a:moveTo>
                      <a:pt x="-1" y="21598"/>
                    </a:moveTo>
                    <a:cubicBezTo>
                      <a:pt x="-1" y="9688"/>
                      <a:pt x="9640" y="26"/>
                      <a:pt x="21550" y="-1"/>
                    </a:cubicBezTo>
                  </a:path>
                  <a:path w="21600" h="21599" stroke="0" extrusionOk="0">
                    <a:moveTo>
                      <a:pt x="-1" y="21598"/>
                    </a:moveTo>
                    <a:cubicBezTo>
                      <a:pt x="-1" y="9688"/>
                      <a:pt x="9640" y="26"/>
                      <a:pt x="21550" y="-1"/>
                    </a:cubicBezTo>
                    <a:lnTo>
                      <a:pt x="21600" y="21599"/>
                    </a:lnTo>
                    <a:lnTo>
                      <a:pt x="-1" y="21598"/>
                    </a:lnTo>
                    <a:close/>
                  </a:path>
                </a:pathLst>
              </a:cu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67845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347" y="702977"/>
            <a:ext cx="9065653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Metall. Mater. Trans. A 43 (2012) 833</a:t>
            </a:r>
          </a:p>
          <a:p>
            <a:r>
              <a:rPr lang="en-US" sz="4400" dirty="0"/>
              <a:t>diffusion distance </a:t>
            </a:r>
            <a:r>
              <a:rPr lang="en-US" sz="4400" b="1" dirty="0">
                <a:solidFill>
                  <a:srgbClr val="FF0000"/>
                </a:solidFill>
              </a:rPr>
              <a:t>0.03 nm</a:t>
            </a:r>
          </a:p>
          <a:p>
            <a:endParaRPr lang="en-US" sz="4400" dirty="0"/>
          </a:p>
          <a:p>
            <a:r>
              <a:rPr lang="en-US" sz="4400" dirty="0"/>
              <a:t>Metall. Mater. Trans. A 46 (2015) 2347</a:t>
            </a:r>
          </a:p>
          <a:p>
            <a:r>
              <a:rPr lang="en-US" sz="4400" dirty="0"/>
              <a:t>diffusion distance </a:t>
            </a:r>
            <a:r>
              <a:rPr lang="en-US" sz="4400" b="1" dirty="0">
                <a:solidFill>
                  <a:srgbClr val="FF0000"/>
                </a:solidFill>
              </a:rPr>
              <a:t>0.002-0.04 nm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46146" y="5149069"/>
            <a:ext cx="739506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0000FF"/>
                </a:solidFill>
              </a:rPr>
              <a:t>how do we proceed?</a:t>
            </a:r>
          </a:p>
        </p:txBody>
      </p:sp>
    </p:spTree>
    <p:extLst>
      <p:ext uri="{BB962C8B-B14F-4D97-AF65-F5344CB8AC3E}">
        <p14:creationId xmlns:p14="http://schemas.microsoft.com/office/powerpoint/2010/main" val="15535749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553" y="769186"/>
            <a:ext cx="5967984" cy="516331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688535" y="837952"/>
            <a:ext cx="2486785" cy="796784"/>
            <a:chOff x="3801343" y="906964"/>
            <a:chExt cx="2486785" cy="796784"/>
          </a:xfrm>
        </p:grpSpPr>
        <p:sp>
          <p:nvSpPr>
            <p:cNvPr id="5" name="Oval 4"/>
            <p:cNvSpPr/>
            <p:nvPr/>
          </p:nvSpPr>
          <p:spPr bwMode="auto">
            <a:xfrm>
              <a:off x="5060761" y="906964"/>
              <a:ext cx="265387" cy="265364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charset="0"/>
              </a:endParaRP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charset="0"/>
              </a:endParaRPr>
            </a:p>
          </p:txBody>
        </p:sp>
        <p:sp>
          <p:nvSpPr>
            <p:cNvPr id="6" name="Oval 5"/>
            <p:cNvSpPr/>
            <p:nvPr/>
          </p:nvSpPr>
          <p:spPr bwMode="auto">
            <a:xfrm>
              <a:off x="3801343" y="1524442"/>
              <a:ext cx="179335" cy="17930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charset="0"/>
              </a:endParaRP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charset="0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 flipV="1">
              <a:off x="3899673" y="1564575"/>
              <a:ext cx="2270350" cy="5980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" name="Oval 6"/>
            <p:cNvSpPr/>
            <p:nvPr/>
          </p:nvSpPr>
          <p:spPr bwMode="auto">
            <a:xfrm>
              <a:off x="6108793" y="1466453"/>
              <a:ext cx="179335" cy="17930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charset="0"/>
              </a:endParaRP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charset="0"/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 bwMode="auto">
            <a:xfrm flipH="1">
              <a:off x="5161627" y="1129990"/>
              <a:ext cx="9478" cy="433857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1DA1410-9CE5-324E-A3B9-18DB5DA0E3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975" y="145166"/>
            <a:ext cx="2025529" cy="138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3679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Network of Domain Walls in the Very Early Univers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85494" y="3895467"/>
            <a:ext cx="3506887" cy="2630165"/>
          </a:xfrm>
          <a:prstGeom prst="rect">
            <a:avLst/>
          </a:prstGeom>
        </p:spPr>
      </p:pic>
      <p:pic>
        <p:nvPicPr>
          <p:cNvPr id="10" name="spinodal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85494" y="509107"/>
            <a:ext cx="3789178" cy="281317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1889" y="301148"/>
            <a:ext cx="2371344" cy="566318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 rot="5400000">
            <a:off x="3920270" y="2850706"/>
            <a:ext cx="95991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/>
                <a:cs typeface="Arial"/>
              </a:rPr>
              <a:t>time</a:t>
            </a:r>
            <a:endParaRPr lang="en-US" sz="3200" baseline="-25000" dirty="0">
              <a:latin typeface="Arial"/>
              <a:cs typeface="Arial"/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>
            <a:off x="3999760" y="983681"/>
            <a:ext cx="0" cy="436902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flipV="1">
            <a:off x="559959" y="1580750"/>
            <a:ext cx="0" cy="36298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151650" y="887970"/>
            <a:ext cx="671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rial"/>
                <a:cs typeface="Arial"/>
              </a:rPr>
              <a:t>Cr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469106" y="5964332"/>
            <a:ext cx="19041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rial"/>
                <a:cs typeface="Arial"/>
              </a:rPr>
              <a:t>distance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981731" y="66059"/>
            <a:ext cx="1792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Yoshiyuki Saito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821133" y="3526135"/>
            <a:ext cx="1672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Carlos Martins</a:t>
            </a:r>
          </a:p>
        </p:txBody>
      </p:sp>
    </p:spTree>
    <p:extLst>
      <p:ext uri="{BB962C8B-B14F-4D97-AF65-F5344CB8AC3E}">
        <p14:creationId xmlns:p14="http://schemas.microsoft.com/office/powerpoint/2010/main" val="262993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0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40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57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72" y="1585595"/>
            <a:ext cx="8525235" cy="19342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907" y="329316"/>
            <a:ext cx="8464083" cy="9068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27397" y="67706"/>
            <a:ext cx="1222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Arial"/>
                <a:cs typeface="Arial"/>
              </a:rPr>
              <a:t>(1855)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33BFEAE-8484-B44C-A97E-034C37AE05EF}"/>
              </a:ext>
            </a:extLst>
          </p:cNvPr>
          <p:cNvGrpSpPr/>
          <p:nvPr/>
        </p:nvGrpSpPr>
        <p:grpSpPr>
          <a:xfrm>
            <a:off x="245196" y="4130565"/>
            <a:ext cx="6486830" cy="2355119"/>
            <a:chOff x="245196" y="4130565"/>
            <a:chExt cx="6486830" cy="235511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44FF1A6-D142-0344-81F6-F9B6BB668C2B}"/>
                </a:ext>
              </a:extLst>
            </p:cNvPr>
            <p:cNvSpPr txBox="1"/>
            <p:nvPr/>
          </p:nvSpPr>
          <p:spPr>
            <a:xfrm>
              <a:off x="4435370" y="4130565"/>
              <a:ext cx="506870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dirty="0"/>
                <a:t>}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793E9B4-5129-0D42-A0AB-3545B8938706}"/>
                </a:ext>
              </a:extLst>
            </p:cNvPr>
            <p:cNvSpPr txBox="1"/>
            <p:nvPr/>
          </p:nvSpPr>
          <p:spPr>
            <a:xfrm>
              <a:off x="4808294" y="4376785"/>
              <a:ext cx="192373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concentration</a:t>
              </a:r>
            </a:p>
            <a:p>
              <a:r>
                <a:rPr lang="en-US" sz="2400" dirty="0"/>
                <a:t>gradient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7507D4A-6FB6-B943-A54D-EF3D84627443}"/>
                </a:ext>
              </a:extLst>
            </p:cNvPr>
            <p:cNvSpPr txBox="1"/>
            <p:nvPr/>
          </p:nvSpPr>
          <p:spPr>
            <a:xfrm>
              <a:off x="1754121" y="5654687"/>
              <a:ext cx="149758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d</a:t>
              </a:r>
              <a:r>
                <a:rPr lang="en-US" sz="2400"/>
                <a:t>iffusion</a:t>
              </a:r>
              <a:endParaRPr lang="en-US" sz="2400" dirty="0"/>
            </a:p>
            <a:p>
              <a:pPr algn="ctr"/>
              <a:r>
                <a:rPr lang="en-US" sz="2400" dirty="0"/>
                <a:t>coefficient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DB12579-DCF2-7944-B8F1-2DECF339BA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42675" y="5207782"/>
              <a:ext cx="210735" cy="35917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47A0618-DA92-EB43-AC21-A1AA5D832DE0}"/>
                </a:ext>
              </a:extLst>
            </p:cNvPr>
            <p:cNvSpPr txBox="1"/>
            <p:nvPr/>
          </p:nvSpPr>
          <p:spPr>
            <a:xfrm>
              <a:off x="245196" y="5272405"/>
              <a:ext cx="6447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flux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C6175ED-D5E8-0144-9D90-FD8985707D15}"/>
              </a:ext>
            </a:extLst>
          </p:cNvPr>
          <p:cNvGrpSpPr/>
          <p:nvPr/>
        </p:nvGrpSpPr>
        <p:grpSpPr>
          <a:xfrm>
            <a:off x="6821219" y="3955062"/>
            <a:ext cx="2158940" cy="2578866"/>
            <a:chOff x="6821219" y="3955062"/>
            <a:chExt cx="2158940" cy="2578866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66F1E4B-7932-3445-B4F1-F503A9354EC5}"/>
                </a:ext>
              </a:extLst>
            </p:cNvPr>
            <p:cNvCxnSpPr/>
            <p:nvPr/>
          </p:nvCxnSpPr>
          <p:spPr>
            <a:xfrm>
              <a:off x="7264812" y="4493079"/>
              <a:ext cx="1455828" cy="142940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1B58FC7-5982-624A-A8CA-076EEBEB49DB}"/>
                </a:ext>
              </a:extLst>
            </p:cNvPr>
            <p:cNvCxnSpPr>
              <a:cxnSpLocks/>
            </p:cNvCxnSpPr>
            <p:nvPr/>
          </p:nvCxnSpPr>
          <p:spPr>
            <a:xfrm>
              <a:off x="7755805" y="4945493"/>
              <a:ext cx="0" cy="52457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4EA3E78-41C2-B74D-9104-C1CE8F190FD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55805" y="5468830"/>
              <a:ext cx="47822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9176FF0-8BFC-7B4D-9A02-8568D1F9E4F9}"/>
                </a:ext>
              </a:extLst>
            </p:cNvPr>
            <p:cNvGrpSpPr/>
            <p:nvPr/>
          </p:nvGrpSpPr>
          <p:grpSpPr>
            <a:xfrm>
              <a:off x="6821219" y="3955062"/>
              <a:ext cx="2158940" cy="2578866"/>
              <a:chOff x="6821219" y="3955062"/>
              <a:chExt cx="2158940" cy="2578866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9FBE96A-958C-2E40-8C5C-C93D776DEEBF}"/>
                  </a:ext>
                </a:extLst>
              </p:cNvPr>
              <p:cNvGrpSpPr/>
              <p:nvPr/>
            </p:nvGrpSpPr>
            <p:grpSpPr>
              <a:xfrm>
                <a:off x="7005293" y="4229409"/>
                <a:ext cx="1974866" cy="2085991"/>
                <a:chOff x="7141779" y="3368013"/>
                <a:chExt cx="1446473" cy="1613890"/>
              </a:xfrm>
            </p:grpSpPr>
            <p:cxnSp>
              <p:nvCxnSpPr>
                <p:cNvPr id="20" name="Straight Arrow Connector 19">
                  <a:extLst>
                    <a:ext uri="{FF2B5EF4-FFF2-40B4-BE49-F238E27FC236}">
                      <a16:creationId xmlns:a16="http://schemas.microsoft.com/office/drawing/2014/main" id="{C9EDF9B2-343C-6644-BEB5-E2CD8FA940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31117" y="3368013"/>
                  <a:ext cx="0" cy="161389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Arrow Connector 21">
                  <a:extLst>
                    <a:ext uri="{FF2B5EF4-FFF2-40B4-BE49-F238E27FC236}">
                      <a16:creationId xmlns:a16="http://schemas.microsoft.com/office/drawing/2014/main" id="{3DA117C3-6AF6-554A-9122-91B299A632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41779" y="4871544"/>
                  <a:ext cx="1446473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E3DA7CCB-2F6E-1046-A88C-411F299728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21219" y="5099832"/>
                <a:ext cx="190500" cy="215900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C72DF57C-818B-5640-8F8C-3CB1D23605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84776" y="6318028"/>
                <a:ext cx="215900" cy="215900"/>
              </a:xfrm>
              <a:prstGeom prst="rect">
                <a:avLst/>
              </a:prstGeom>
            </p:spPr>
          </p:pic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9662BC2C-570C-F448-B8F9-BE90A2C2EC90}"/>
                  </a:ext>
                </a:extLst>
              </p:cNvPr>
              <p:cNvCxnSpPr/>
              <p:nvPr/>
            </p:nvCxnSpPr>
            <p:spPr>
              <a:xfrm>
                <a:off x="7620000" y="4376785"/>
                <a:ext cx="840828" cy="0"/>
              </a:xfrm>
              <a:prstGeom prst="straightConnector1">
                <a:avLst/>
              </a:prstGeom>
              <a:ln>
                <a:solidFill>
                  <a:srgbClr val="0070C0"/>
                </a:solidFill>
                <a:tailEnd type="triangle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5CFAC434-0ECE-E24F-B038-85E4FD5F75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967326" y="3955062"/>
                <a:ext cx="266700" cy="342900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808AC0F9-AE12-2242-B287-8CCDE56E57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338518" y="5588669"/>
                <a:ext cx="762000" cy="215900"/>
              </a:xfrm>
              <a:prstGeom prst="rect">
                <a:avLst/>
              </a:prstGeom>
            </p:spPr>
          </p:pic>
        </p:grp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8DF8096C-8E03-244D-91C2-5F91868B37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556" y="3966307"/>
            <a:ext cx="3690072" cy="165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774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87987" y="3291126"/>
            <a:ext cx="7942651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00FF"/>
                </a:solidFill>
                <a:latin typeface="Arial"/>
                <a:cs typeface="Arial"/>
              </a:rPr>
              <a:t>chemical interfacial energy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00FF"/>
                </a:solidFill>
                <a:latin typeface="Arial"/>
                <a:cs typeface="Arial"/>
              </a:rPr>
              <a:t>larger with steeper gradients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FF0000"/>
                </a:solidFill>
                <a:latin typeface="Arial"/>
                <a:cs typeface="Arial"/>
              </a:rPr>
              <a:t>STEEP GRADIENTS RETARD DIFFUSION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4517" y="998155"/>
            <a:ext cx="8168991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Arial"/>
                <a:cs typeface="Arial"/>
              </a:rPr>
              <a:t>Most rapidly growing Fourier components have infinitely small wavelength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6562" y="2141762"/>
            <a:ext cx="1666945" cy="398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2550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05" y="276413"/>
            <a:ext cx="8795907" cy="2002116"/>
          </a:xfrm>
          <a:prstGeom prst="rect">
            <a:avLst/>
          </a:prstGeom>
        </p:spPr>
      </p:pic>
      <p:pic>
        <p:nvPicPr>
          <p:cNvPr id="6" name="Picture 5" descr="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2" y="2509899"/>
            <a:ext cx="3790611" cy="61990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72408" y="3353918"/>
            <a:ext cx="8536222" cy="3398479"/>
            <a:chOff x="272408" y="3353918"/>
            <a:chExt cx="8536222" cy="3398479"/>
          </a:xfrm>
        </p:grpSpPr>
        <p:pic>
          <p:nvPicPr>
            <p:cNvPr id="7" name="Picture 6" descr="c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9889" y="4982883"/>
              <a:ext cx="1798741" cy="1769514"/>
            </a:xfrm>
            <a:prstGeom prst="rect">
              <a:avLst/>
            </a:prstGeom>
          </p:spPr>
        </p:pic>
        <p:pic>
          <p:nvPicPr>
            <p:cNvPr id="8" name="Picture 7" descr="b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408" y="3353918"/>
              <a:ext cx="8262784" cy="15240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951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96"/>
          <a:stretch/>
        </p:blipFill>
        <p:spPr>
          <a:xfrm>
            <a:off x="368015" y="467330"/>
            <a:ext cx="7259456" cy="1534788"/>
          </a:xfrm>
          <a:prstGeom prst="rect">
            <a:avLst/>
          </a:prstGeom>
        </p:spPr>
      </p:pic>
      <p:pic>
        <p:nvPicPr>
          <p:cNvPr id="3" name="Picture 2" descr="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894" y="2397311"/>
            <a:ext cx="5498304" cy="1143747"/>
          </a:xfrm>
          <a:prstGeom prst="rect">
            <a:avLst/>
          </a:prstGeom>
        </p:spPr>
      </p:pic>
      <p:pic>
        <p:nvPicPr>
          <p:cNvPr id="4" name="Picture 3" descr="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92" y="4384786"/>
            <a:ext cx="7418607" cy="17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798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dient_energy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9552"/>
            <a:ext cx="5548923" cy="49100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27038" y="1923072"/>
            <a:ext cx="39154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Impossible to avoid partitioning </a:t>
            </a:r>
            <a:r>
              <a:rPr lang="en-US" sz="2400" dirty="0" err="1">
                <a:latin typeface="Arial"/>
                <a:cs typeface="Arial"/>
              </a:rPr>
              <a:t>substitutional</a:t>
            </a:r>
            <a:r>
              <a:rPr lang="en-US" sz="2400" dirty="0">
                <a:latin typeface="Arial"/>
                <a:cs typeface="Arial"/>
              </a:rPr>
              <a:t> solutes if local equilibrium is demanded. </a:t>
            </a:r>
          </a:p>
        </p:txBody>
      </p:sp>
      <p:pic>
        <p:nvPicPr>
          <p:cNvPr id="5" name="Picture 4" descr="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51" y="148963"/>
            <a:ext cx="7418607" cy="1733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96F13A-72DD-9543-A636-98CFAF052A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0214" y="4904230"/>
            <a:ext cx="2351861" cy="168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8183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7077" y="1661360"/>
            <a:ext cx="764455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Current Opinion in Solid State and Materials Science, </a:t>
            </a:r>
          </a:p>
          <a:p>
            <a:r>
              <a:rPr lang="en-US" sz="4000" dirty="0"/>
              <a:t>20 (2016) 396-400</a:t>
            </a:r>
          </a:p>
          <a:p>
            <a:endParaRPr lang="en-US" sz="4000" dirty="0"/>
          </a:p>
          <a:p>
            <a:r>
              <a:rPr lang="en-US" sz="4000" dirty="0" err="1"/>
              <a:t>Physica</a:t>
            </a:r>
            <a:r>
              <a:rPr lang="en-US" sz="4000" dirty="0"/>
              <a:t> Status Solidi (a)</a:t>
            </a:r>
          </a:p>
          <a:p>
            <a:r>
              <a:rPr lang="en-US" sz="4000" dirty="0"/>
              <a:t>69 (1982) 745-750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63286" y="5447012"/>
            <a:ext cx="8763227" cy="87442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>
                <a:solidFill>
                  <a:srgbClr val="0000FF"/>
                </a:solidFill>
              </a:rPr>
              <a:t>www.phase-trans.msm.cam.ac.uk</a:t>
            </a:r>
            <a:endParaRPr lang="en-US" sz="44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8580" y="298850"/>
            <a:ext cx="81202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Conclusion: NPLE mode does not exist</a:t>
            </a:r>
          </a:p>
        </p:txBody>
      </p:sp>
    </p:spTree>
    <p:extLst>
      <p:ext uri="{BB962C8B-B14F-4D97-AF65-F5344CB8AC3E}">
        <p14:creationId xmlns:p14="http://schemas.microsoft.com/office/powerpoint/2010/main" val="19821826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804961-022A-F949-B407-6A5F53549B8F}"/>
              </a:ext>
            </a:extLst>
          </p:cNvPr>
          <p:cNvSpPr txBox="1"/>
          <p:nvPr/>
        </p:nvSpPr>
        <p:spPr>
          <a:xfrm>
            <a:off x="258511" y="170110"/>
            <a:ext cx="84531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432FF"/>
                </a:solidFill>
              </a:rPr>
              <a:t>Corollary: NP-LE has never been observed experimentally although widely implemented in software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D77669-7DD7-5E41-BD6A-91F7FC11ADD3}"/>
              </a:ext>
            </a:extLst>
          </p:cNvPr>
          <p:cNvSpPr txBox="1"/>
          <p:nvPr/>
        </p:nvSpPr>
        <p:spPr>
          <a:xfrm>
            <a:off x="379421" y="1388853"/>
            <a:ext cx="8385157" cy="2352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000"/>
              <a:t>Measurements are crude, do not account for ledge mechanism.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000"/>
              <a:t>No measurements of concentration profiles for NP-LE, even though we have atom probes.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000"/>
              <a:t>Pearlite always shows partitioning.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000"/>
              <a:t>NP-LE should never be used as a limiting composition.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EF3AC2-B8CA-D147-800F-EF3A60E36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128" y="3838755"/>
            <a:ext cx="3316773" cy="27331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6D2F3D-295A-A741-BE17-7040CBF81439}"/>
              </a:ext>
            </a:extLst>
          </p:cNvPr>
          <p:cNvSpPr txBox="1"/>
          <p:nvPr/>
        </p:nvSpPr>
        <p:spPr>
          <a:xfrm>
            <a:off x="302128" y="6456343"/>
            <a:ext cx="10958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00B050"/>
                </a:solidFill>
              </a:rPr>
              <a:t>Chance, Ridley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DA98E1-5361-A049-98DC-E84CD11AB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3572" y="4006441"/>
            <a:ext cx="3368300" cy="27331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0E6A71-B190-6742-8D3E-946FE008774B}"/>
              </a:ext>
            </a:extLst>
          </p:cNvPr>
          <p:cNvSpPr txBox="1"/>
          <p:nvPr/>
        </p:nvSpPr>
        <p:spPr>
          <a:xfrm>
            <a:off x="5043781" y="6318464"/>
            <a:ext cx="10911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00B050"/>
                </a:solidFill>
              </a:rPr>
              <a:t>Furuhara et al.</a:t>
            </a:r>
          </a:p>
        </p:txBody>
      </p:sp>
    </p:spTree>
    <p:extLst>
      <p:ext uri="{BB962C8B-B14F-4D97-AF65-F5344CB8AC3E}">
        <p14:creationId xmlns:p14="http://schemas.microsoft.com/office/powerpoint/2010/main" val="26105402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C55679-13B8-3F4A-89ED-8CB1EA842B4A}"/>
              </a:ext>
            </a:extLst>
          </p:cNvPr>
          <p:cNvSpPr txBox="1"/>
          <p:nvPr/>
        </p:nvSpPr>
        <p:spPr>
          <a:xfrm>
            <a:off x="258511" y="170110"/>
            <a:ext cx="8453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432FF"/>
                </a:solidFill>
              </a:rPr>
              <a:t>Corollary: thermodynamics of irreversible processes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0795E63-5318-3546-A626-B9E348E7E59C}"/>
              </a:ext>
            </a:extLst>
          </p:cNvPr>
          <p:cNvGrpSpPr/>
          <p:nvPr/>
        </p:nvGrpSpPr>
        <p:grpSpPr>
          <a:xfrm>
            <a:off x="827584" y="260648"/>
            <a:ext cx="7513843" cy="5471507"/>
            <a:chOff x="827584" y="260648"/>
            <a:chExt cx="7513843" cy="547150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9161822-EE93-9D4B-A15F-BA484DA5E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47664" y="260648"/>
              <a:ext cx="6793763" cy="2306036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D7E05BE-18C2-D446-B21D-37697451D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7584" y="2852936"/>
              <a:ext cx="539618" cy="287921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6A55B74-D521-F54D-B1D7-E93C487E4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51720" y="2924944"/>
              <a:ext cx="5298065" cy="28037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792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39752" y="1700808"/>
            <a:ext cx="5840288" cy="1977008"/>
            <a:chOff x="2339752" y="1700808"/>
            <a:chExt cx="5840288" cy="1977008"/>
          </a:xfrm>
        </p:grpSpPr>
        <p:sp>
          <p:nvSpPr>
            <p:cNvPr id="7172" name="Line 4"/>
            <p:cNvSpPr>
              <a:spLocks noChangeShapeType="1"/>
            </p:cNvSpPr>
            <p:nvPr/>
          </p:nvSpPr>
          <p:spPr bwMode="auto">
            <a:xfrm flipV="1">
              <a:off x="6732240" y="1772816"/>
              <a:ext cx="1447800" cy="190500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73" name="Line 5"/>
            <p:cNvSpPr>
              <a:spLocks noChangeShapeType="1"/>
            </p:cNvSpPr>
            <p:nvPr/>
          </p:nvSpPr>
          <p:spPr bwMode="auto">
            <a:xfrm flipV="1">
              <a:off x="2339752" y="1700808"/>
              <a:ext cx="1447800" cy="190500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2132856"/>
            <a:ext cx="9452708" cy="1268588"/>
          </a:xfrm>
          <a:prstGeom prst="rect">
            <a:avLst/>
          </a:prstGeom>
        </p:spPr>
      </p:pic>
      <p:pic>
        <p:nvPicPr>
          <p:cNvPr id="6" name="Picture 5" descr="Screen Shot 2016-11-16 at 06.40.3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451" y="1582564"/>
            <a:ext cx="800100" cy="622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3528" y="332656"/>
            <a:ext cx="534012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0" dirty="0">
                <a:latin typeface="Arial"/>
                <a:cs typeface="Arial"/>
              </a:rPr>
              <a:t>polynomial expansion of flux </a:t>
            </a:r>
          </a:p>
          <a:p>
            <a:r>
              <a:rPr lang="en-US" sz="3200" b="0" dirty="0">
                <a:latin typeface="Arial"/>
                <a:cs typeface="Arial"/>
              </a:rPr>
              <a:t>as a function of force</a:t>
            </a:r>
          </a:p>
        </p:txBody>
      </p:sp>
    </p:spTree>
    <p:extLst>
      <p:ext uri="{BB962C8B-B14F-4D97-AF65-F5344CB8AC3E}">
        <p14:creationId xmlns:p14="http://schemas.microsoft.com/office/powerpoint/2010/main" val="215334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BC57085-7ED5-0347-B9E5-0E55A79B0307}"/>
              </a:ext>
            </a:extLst>
          </p:cNvPr>
          <p:cNvSpPr txBox="1"/>
          <p:nvPr/>
        </p:nvSpPr>
        <p:spPr>
          <a:xfrm>
            <a:off x="698936" y="1315695"/>
            <a:ext cx="69683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General law of irreversible thermodynamics: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118EA9-2229-784F-A789-58D3E126E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714" y="2242207"/>
            <a:ext cx="7289800" cy="965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652672-6F31-D740-AD28-CBD86DCC233E}"/>
              </a:ext>
            </a:extLst>
          </p:cNvPr>
          <p:cNvSpPr txBox="1"/>
          <p:nvPr/>
        </p:nvSpPr>
        <p:spPr>
          <a:xfrm>
            <a:off x="377495" y="4234256"/>
            <a:ext cx="640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In diffusion, flux becomes proportional to the </a:t>
            </a:r>
            <a:r>
              <a:rPr lang="en-US" sz="3200">
                <a:solidFill>
                  <a:srgbClr val="FF0000"/>
                </a:solidFill>
              </a:rPr>
              <a:t>free energy gradient</a:t>
            </a:r>
            <a:r>
              <a:rPr lang="en-US" sz="3200"/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7493569-CFD6-1D47-BC66-A521DC7896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429000"/>
            <a:ext cx="2324100" cy="342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215E3B-5185-E241-B13C-B14394587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2899" y="5182444"/>
            <a:ext cx="1902809" cy="126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4930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72" y="1585595"/>
            <a:ext cx="8525235" cy="19342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907" y="329316"/>
            <a:ext cx="8464083" cy="9068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27397" y="67706"/>
            <a:ext cx="1222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Arial"/>
                <a:cs typeface="Arial"/>
              </a:rPr>
              <a:t>(1855)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33BFEAE-8484-B44C-A97E-034C37AE05EF}"/>
              </a:ext>
            </a:extLst>
          </p:cNvPr>
          <p:cNvGrpSpPr/>
          <p:nvPr/>
        </p:nvGrpSpPr>
        <p:grpSpPr>
          <a:xfrm>
            <a:off x="245196" y="4130565"/>
            <a:ext cx="6486830" cy="2355119"/>
            <a:chOff x="245196" y="4130565"/>
            <a:chExt cx="6486830" cy="235511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44FF1A6-D142-0344-81F6-F9B6BB668C2B}"/>
                </a:ext>
              </a:extLst>
            </p:cNvPr>
            <p:cNvSpPr txBox="1"/>
            <p:nvPr/>
          </p:nvSpPr>
          <p:spPr>
            <a:xfrm>
              <a:off x="4435370" y="4130565"/>
              <a:ext cx="506870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dirty="0"/>
                <a:t>}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793E9B4-5129-0D42-A0AB-3545B8938706}"/>
                </a:ext>
              </a:extLst>
            </p:cNvPr>
            <p:cNvSpPr txBox="1"/>
            <p:nvPr/>
          </p:nvSpPr>
          <p:spPr>
            <a:xfrm>
              <a:off x="4808294" y="4376785"/>
              <a:ext cx="192373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concentration</a:t>
              </a:r>
            </a:p>
            <a:p>
              <a:r>
                <a:rPr lang="en-US" sz="2400" dirty="0"/>
                <a:t>gradient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7507D4A-6FB6-B943-A54D-EF3D84627443}"/>
                </a:ext>
              </a:extLst>
            </p:cNvPr>
            <p:cNvSpPr txBox="1"/>
            <p:nvPr/>
          </p:nvSpPr>
          <p:spPr>
            <a:xfrm>
              <a:off x="1754121" y="5654687"/>
              <a:ext cx="149758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d</a:t>
              </a:r>
              <a:r>
                <a:rPr lang="en-US" sz="2400"/>
                <a:t>iffusion</a:t>
              </a:r>
              <a:endParaRPr lang="en-US" sz="2400" dirty="0"/>
            </a:p>
            <a:p>
              <a:pPr algn="ctr"/>
              <a:r>
                <a:rPr lang="en-US" sz="2400" dirty="0"/>
                <a:t>coefficient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DB12579-DCF2-7944-B8F1-2DECF339BA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42675" y="5207782"/>
              <a:ext cx="210735" cy="35917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47A0618-DA92-EB43-AC21-A1AA5D832DE0}"/>
                </a:ext>
              </a:extLst>
            </p:cNvPr>
            <p:cNvSpPr txBox="1"/>
            <p:nvPr/>
          </p:nvSpPr>
          <p:spPr>
            <a:xfrm>
              <a:off x="245196" y="5272405"/>
              <a:ext cx="6447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flux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C6175ED-D5E8-0144-9D90-FD8985707D15}"/>
              </a:ext>
            </a:extLst>
          </p:cNvPr>
          <p:cNvGrpSpPr/>
          <p:nvPr/>
        </p:nvGrpSpPr>
        <p:grpSpPr>
          <a:xfrm>
            <a:off x="6821219" y="3955062"/>
            <a:ext cx="2158940" cy="2578866"/>
            <a:chOff x="6821219" y="3955062"/>
            <a:chExt cx="2158940" cy="2578866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66F1E4B-7932-3445-B4F1-F503A9354EC5}"/>
                </a:ext>
              </a:extLst>
            </p:cNvPr>
            <p:cNvCxnSpPr/>
            <p:nvPr/>
          </p:nvCxnSpPr>
          <p:spPr>
            <a:xfrm>
              <a:off x="7264812" y="4493079"/>
              <a:ext cx="1455828" cy="142940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1B58FC7-5982-624A-A8CA-076EEBEB49DB}"/>
                </a:ext>
              </a:extLst>
            </p:cNvPr>
            <p:cNvCxnSpPr>
              <a:cxnSpLocks/>
            </p:cNvCxnSpPr>
            <p:nvPr/>
          </p:nvCxnSpPr>
          <p:spPr>
            <a:xfrm>
              <a:off x="7755805" y="4945493"/>
              <a:ext cx="0" cy="52457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4EA3E78-41C2-B74D-9104-C1CE8F190FD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55805" y="5468830"/>
              <a:ext cx="47822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9176FF0-8BFC-7B4D-9A02-8568D1F9E4F9}"/>
                </a:ext>
              </a:extLst>
            </p:cNvPr>
            <p:cNvGrpSpPr/>
            <p:nvPr/>
          </p:nvGrpSpPr>
          <p:grpSpPr>
            <a:xfrm>
              <a:off x="6821219" y="3955062"/>
              <a:ext cx="2158940" cy="2578866"/>
              <a:chOff x="6821219" y="3955062"/>
              <a:chExt cx="2158940" cy="2578866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9FBE96A-958C-2E40-8C5C-C93D776DEEBF}"/>
                  </a:ext>
                </a:extLst>
              </p:cNvPr>
              <p:cNvGrpSpPr/>
              <p:nvPr/>
            </p:nvGrpSpPr>
            <p:grpSpPr>
              <a:xfrm>
                <a:off x="7005293" y="4229409"/>
                <a:ext cx="1974866" cy="2085991"/>
                <a:chOff x="7141779" y="3368013"/>
                <a:chExt cx="1446473" cy="1613890"/>
              </a:xfrm>
            </p:grpSpPr>
            <p:cxnSp>
              <p:nvCxnSpPr>
                <p:cNvPr id="20" name="Straight Arrow Connector 19">
                  <a:extLst>
                    <a:ext uri="{FF2B5EF4-FFF2-40B4-BE49-F238E27FC236}">
                      <a16:creationId xmlns:a16="http://schemas.microsoft.com/office/drawing/2014/main" id="{C9EDF9B2-343C-6644-BEB5-E2CD8FA940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31117" y="3368013"/>
                  <a:ext cx="0" cy="161389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Arrow Connector 21">
                  <a:extLst>
                    <a:ext uri="{FF2B5EF4-FFF2-40B4-BE49-F238E27FC236}">
                      <a16:creationId xmlns:a16="http://schemas.microsoft.com/office/drawing/2014/main" id="{3DA117C3-6AF6-554A-9122-91B299A632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41779" y="4871544"/>
                  <a:ext cx="1446473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E3DA7CCB-2F6E-1046-A88C-411F299728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21219" y="5099832"/>
                <a:ext cx="190500" cy="215900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C72DF57C-818B-5640-8F8C-3CB1D23605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84776" y="6318028"/>
                <a:ext cx="215900" cy="215900"/>
              </a:xfrm>
              <a:prstGeom prst="rect">
                <a:avLst/>
              </a:prstGeom>
            </p:spPr>
          </p:pic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9662BC2C-570C-F448-B8F9-BE90A2C2EC90}"/>
                  </a:ext>
                </a:extLst>
              </p:cNvPr>
              <p:cNvCxnSpPr/>
              <p:nvPr/>
            </p:nvCxnSpPr>
            <p:spPr>
              <a:xfrm>
                <a:off x="7620000" y="4376785"/>
                <a:ext cx="840828" cy="0"/>
              </a:xfrm>
              <a:prstGeom prst="straightConnector1">
                <a:avLst/>
              </a:prstGeom>
              <a:ln>
                <a:solidFill>
                  <a:srgbClr val="0070C0"/>
                </a:solidFill>
                <a:tailEnd type="triangle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5CFAC434-0ECE-E24F-B038-85E4FD5F75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967326" y="3955062"/>
                <a:ext cx="266700" cy="342900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808AC0F9-AE12-2242-B287-8CCDE56E57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338518" y="5588669"/>
                <a:ext cx="762000" cy="215900"/>
              </a:xfrm>
              <a:prstGeom prst="rect">
                <a:avLst/>
              </a:prstGeom>
            </p:spPr>
          </p:pic>
        </p:grp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8DF8096C-8E03-244D-91C2-5F91868B37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556" y="3966307"/>
            <a:ext cx="3690072" cy="165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363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D849EEC-E971-FE4A-AE9C-04A5BEA0E2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969"/>
          <a:stretch/>
        </p:blipFill>
        <p:spPr>
          <a:xfrm>
            <a:off x="42042" y="1709200"/>
            <a:ext cx="9070428" cy="512252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7B34783-2F8C-4449-A2D7-E438B48BA169}"/>
              </a:ext>
            </a:extLst>
          </p:cNvPr>
          <p:cNvGrpSpPr/>
          <p:nvPr/>
        </p:nvGrpSpPr>
        <p:grpSpPr>
          <a:xfrm>
            <a:off x="211343" y="4564025"/>
            <a:ext cx="8481074" cy="1255692"/>
            <a:chOff x="33833" y="4786657"/>
            <a:chExt cx="8613375" cy="125569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7CE8DAD-D7D9-084C-9222-ECFF2B1C91E8}"/>
                </a:ext>
              </a:extLst>
            </p:cNvPr>
            <p:cNvSpPr txBox="1"/>
            <p:nvPr/>
          </p:nvSpPr>
          <p:spPr>
            <a:xfrm>
              <a:off x="33833" y="4786657"/>
              <a:ext cx="165868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/>
                <a:t>ice: pure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2E78192-0623-AF4B-B7EB-1D97277221C5}"/>
                </a:ext>
              </a:extLst>
            </p:cNvPr>
            <p:cNvSpPr txBox="1"/>
            <p:nvPr/>
          </p:nvSpPr>
          <p:spPr>
            <a:xfrm>
              <a:off x="5371329" y="5457574"/>
              <a:ext cx="327587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chemeClr val="bg1"/>
                  </a:solidFill>
                </a:rPr>
                <a:t>ocean: salty water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35482C2-56CC-D447-87C2-2E0F23BF37A8}"/>
              </a:ext>
            </a:extLst>
          </p:cNvPr>
          <p:cNvSpPr txBox="1"/>
          <p:nvPr/>
        </p:nvSpPr>
        <p:spPr>
          <a:xfrm>
            <a:off x="93444" y="6301101"/>
            <a:ext cx="8866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photograph courtesy of Sunita Hansraj from her Antarctica expedition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A5A623E-2B62-084B-942C-6702D21334DA}"/>
              </a:ext>
            </a:extLst>
          </p:cNvPr>
          <p:cNvGrpSpPr/>
          <p:nvPr/>
        </p:nvGrpSpPr>
        <p:grpSpPr>
          <a:xfrm>
            <a:off x="404876" y="256457"/>
            <a:ext cx="8482963" cy="1452743"/>
            <a:chOff x="425897" y="61790"/>
            <a:chExt cx="8482963" cy="145274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9F2E103-486D-1E4C-AA69-87722EB0E012}"/>
                </a:ext>
              </a:extLst>
            </p:cNvPr>
            <p:cNvSpPr txBox="1"/>
            <p:nvPr/>
          </p:nvSpPr>
          <p:spPr>
            <a:xfrm>
              <a:off x="425897" y="61790"/>
              <a:ext cx="848296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/>
                <a:t>Why no diffusion of salt from sea-water into ice?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9C0F74A-BF5A-814C-9745-682517ACB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63564" y="562033"/>
              <a:ext cx="2628900" cy="952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666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4ED6EA-8030-264B-8B30-2F7A3D45A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10" y="375691"/>
            <a:ext cx="4774967" cy="63246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6005FF-0E2C-C046-BFD8-ABF8DF500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2826" y="2575033"/>
            <a:ext cx="3403463" cy="151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5507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61111A-5C8F-5844-9C3F-5619D754A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312" y="0"/>
            <a:ext cx="440254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089F7B-34A4-C14D-8AC9-D080AB29B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8144" y="2605907"/>
            <a:ext cx="2558393" cy="191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348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92DEB7-FA29-4049-922E-C7379DBF9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3608" y="71165"/>
            <a:ext cx="6756400" cy="5118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503AAE-479D-0E49-AA00-791873B0B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7742" y="5455746"/>
            <a:ext cx="2992820" cy="12470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2F4900-0428-E14A-B83C-1425E8E24165}"/>
              </a:ext>
            </a:extLst>
          </p:cNvPr>
          <p:cNvSpPr txBox="1"/>
          <p:nvPr/>
        </p:nvSpPr>
        <p:spPr>
          <a:xfrm rot="16200000">
            <a:off x="-1625200" y="2089249"/>
            <a:ext cx="49997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>
                <a:solidFill>
                  <a:srgbClr val="0432FF"/>
                </a:solidFill>
              </a:rPr>
              <a:t>Newton’s  cooling law</a:t>
            </a:r>
          </a:p>
          <a:p>
            <a:pPr algn="ctr"/>
            <a:r>
              <a:rPr lang="en-US" sz="3600">
                <a:solidFill>
                  <a:srgbClr val="0432FF"/>
                </a:solidFill>
              </a:rPr>
              <a:t>Phil. Trans. Roy. Soc. 1701</a:t>
            </a:r>
          </a:p>
        </p:txBody>
      </p:sp>
    </p:spTree>
    <p:extLst>
      <p:ext uri="{BB962C8B-B14F-4D97-AF65-F5344CB8AC3E}">
        <p14:creationId xmlns:p14="http://schemas.microsoft.com/office/powerpoint/2010/main" val="36966581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96254B-1B30-4E49-AB61-D1DB74ED1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457" y="370773"/>
            <a:ext cx="6068915" cy="42646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A143F2-8C92-864F-9964-1F9275D022D2}"/>
              </a:ext>
            </a:extLst>
          </p:cNvPr>
          <p:cNvSpPr txBox="1"/>
          <p:nvPr/>
        </p:nvSpPr>
        <p:spPr>
          <a:xfrm>
            <a:off x="405457" y="4835113"/>
            <a:ext cx="8008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432FF"/>
                </a:solidFill>
              </a:rPr>
              <a:t>All of these processes driven by free energy gradients.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9A7F3D72-C9CD-0F48-8BED-9F2A8BC78FA7}"/>
              </a:ext>
            </a:extLst>
          </p:cNvPr>
          <p:cNvSpPr txBox="1">
            <a:spLocks/>
          </p:cNvSpPr>
          <p:nvPr/>
        </p:nvSpPr>
        <p:spPr>
          <a:xfrm>
            <a:off x="941771" y="5790267"/>
            <a:ext cx="6936254" cy="87442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 err="1">
                <a:solidFill>
                  <a:srgbClr val="00B050"/>
                </a:solidFill>
              </a:rPr>
              <a:t>www.phase-trans.msm.cam.ac.uk</a:t>
            </a:r>
            <a:endParaRPr lang="en-US" sz="3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803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Line 2"/>
          <p:cNvSpPr>
            <a:spLocks noChangeShapeType="1"/>
          </p:cNvSpPr>
          <p:nvPr/>
        </p:nvSpPr>
        <p:spPr bwMode="auto">
          <a:xfrm flipH="1" flipV="1">
            <a:off x="-149225" y="592138"/>
            <a:ext cx="12700" cy="12700"/>
          </a:xfrm>
          <a:prstGeom prst="line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3" name="Line 3"/>
          <p:cNvSpPr>
            <a:spLocks noChangeShapeType="1"/>
          </p:cNvSpPr>
          <p:nvPr/>
        </p:nvSpPr>
        <p:spPr bwMode="auto">
          <a:xfrm flipH="1" flipV="1">
            <a:off x="-149225" y="592138"/>
            <a:ext cx="12700" cy="12700"/>
          </a:xfrm>
          <a:prstGeom prst="line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4" name="Arc 4"/>
          <p:cNvSpPr>
            <a:spLocks/>
          </p:cNvSpPr>
          <p:nvPr/>
        </p:nvSpPr>
        <p:spPr bwMode="auto">
          <a:xfrm>
            <a:off x="3013075" y="2751138"/>
            <a:ext cx="1638300" cy="1447800"/>
          </a:xfrm>
          <a:custGeom>
            <a:avLst/>
            <a:gdLst>
              <a:gd name="G0" fmla="+- 21600 0 0"/>
              <a:gd name="G1" fmla="+- 0 0 0"/>
              <a:gd name="G2" fmla="+- 21600 0 0"/>
              <a:gd name="T0" fmla="*/ 2160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  <a:lnTo>
                  <a:pt x="21600" y="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5" name="Arc 5"/>
          <p:cNvSpPr>
            <a:spLocks/>
          </p:cNvSpPr>
          <p:nvPr/>
        </p:nvSpPr>
        <p:spPr bwMode="auto">
          <a:xfrm>
            <a:off x="4651375" y="1747838"/>
            <a:ext cx="1625600" cy="2451100"/>
          </a:xfrm>
          <a:custGeom>
            <a:avLst/>
            <a:gdLst>
              <a:gd name="G0" fmla="+- 0 0 0"/>
              <a:gd name="G1" fmla="+- 0 0 0"/>
              <a:gd name="G2" fmla="+- 21600 0 0"/>
              <a:gd name="T0" fmla="*/ 21600 w 21600"/>
              <a:gd name="T1" fmla="*/ 0 h 21600"/>
              <a:gd name="T2" fmla="*/ 0 w 21600"/>
              <a:gd name="T3" fmla="*/ 21600 h 21600"/>
              <a:gd name="T4" fmla="*/ 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3013075" y="858838"/>
            <a:ext cx="3276600" cy="42545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2695575" y="2636838"/>
            <a:ext cx="9207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200">
                <a:solidFill>
                  <a:srgbClr val="000000"/>
                </a:solidFill>
                <a:latin typeface="Geneva" charset="0"/>
              </a:rPr>
              <a:t>o</a:t>
            </a:r>
            <a:endParaRPr lang="en-GB"/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6556375" y="1582738"/>
            <a:ext cx="9207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200">
                <a:solidFill>
                  <a:srgbClr val="000000"/>
                </a:solidFill>
                <a:latin typeface="Geneva" charset="0"/>
              </a:rPr>
              <a:t>o</a:t>
            </a:r>
            <a:endParaRPr lang="en-GB"/>
          </a:p>
        </p:txBody>
      </p:sp>
      <p:sp>
        <p:nvSpPr>
          <p:cNvPr id="46089" name="Rectangle 9"/>
          <p:cNvSpPr>
            <a:spLocks noChangeArrowheads="1"/>
          </p:cNvSpPr>
          <p:nvPr/>
        </p:nvSpPr>
        <p:spPr bwMode="auto">
          <a:xfrm>
            <a:off x="2695575" y="2814638"/>
            <a:ext cx="1285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400">
                <a:solidFill>
                  <a:srgbClr val="000000"/>
                </a:solidFill>
                <a:latin typeface="Geneva" charset="0"/>
              </a:rPr>
              <a:t>A</a:t>
            </a:r>
            <a:endParaRPr lang="en-GB"/>
          </a:p>
        </p:txBody>
      </p:sp>
      <p:sp>
        <p:nvSpPr>
          <p:cNvPr id="46090" name="Rectangle 10"/>
          <p:cNvSpPr>
            <a:spLocks noChangeArrowheads="1"/>
          </p:cNvSpPr>
          <p:nvPr/>
        </p:nvSpPr>
        <p:spPr bwMode="auto">
          <a:xfrm>
            <a:off x="6581775" y="1824038"/>
            <a:ext cx="11271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400">
                <a:solidFill>
                  <a:srgbClr val="000000"/>
                </a:solidFill>
                <a:latin typeface="Geneva" charset="0"/>
              </a:rPr>
              <a:t>B</a:t>
            </a:r>
            <a:endParaRPr lang="en-GB"/>
          </a:p>
        </p:txBody>
      </p:sp>
      <p:sp>
        <p:nvSpPr>
          <p:cNvPr id="46091" name="Rectangle 11"/>
          <p:cNvSpPr>
            <a:spLocks noChangeArrowheads="1"/>
          </p:cNvSpPr>
          <p:nvPr/>
        </p:nvSpPr>
        <p:spPr bwMode="auto">
          <a:xfrm>
            <a:off x="2936875" y="5113338"/>
            <a:ext cx="1666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000000"/>
                </a:solidFill>
                <a:latin typeface="Geneva" charset="0"/>
              </a:rPr>
              <a:t>A</a:t>
            </a:r>
            <a:endParaRPr lang="en-GB"/>
          </a:p>
        </p:txBody>
      </p:sp>
      <p:sp>
        <p:nvSpPr>
          <p:cNvPr id="46092" name="Rectangle 12"/>
          <p:cNvSpPr>
            <a:spLocks noChangeArrowheads="1"/>
          </p:cNvSpPr>
          <p:nvPr/>
        </p:nvSpPr>
        <p:spPr bwMode="auto">
          <a:xfrm>
            <a:off x="6200775" y="5138738"/>
            <a:ext cx="1460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000000"/>
                </a:solidFill>
                <a:latin typeface="Geneva" charset="0"/>
              </a:rPr>
              <a:t>B</a:t>
            </a:r>
            <a:endParaRPr lang="en-GB"/>
          </a:p>
        </p:txBody>
      </p:sp>
      <p:sp>
        <p:nvSpPr>
          <p:cNvPr id="46093" name="Rectangle 13"/>
          <p:cNvSpPr>
            <a:spLocks noChangeArrowheads="1"/>
          </p:cNvSpPr>
          <p:nvPr/>
        </p:nvSpPr>
        <p:spPr bwMode="auto">
          <a:xfrm>
            <a:off x="4105275" y="5278438"/>
            <a:ext cx="1206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000000"/>
                </a:solidFill>
                <a:latin typeface="Geneva" charset="0"/>
              </a:rPr>
              <a:t>x</a:t>
            </a:r>
            <a:endParaRPr lang="en-GB"/>
          </a:p>
        </p:txBody>
      </p:sp>
      <p:sp>
        <p:nvSpPr>
          <p:cNvPr id="46094" name="Line 14"/>
          <p:cNvSpPr>
            <a:spLocks noChangeShapeType="1"/>
          </p:cNvSpPr>
          <p:nvPr/>
        </p:nvSpPr>
        <p:spPr bwMode="auto">
          <a:xfrm>
            <a:off x="4181475" y="5113338"/>
            <a:ext cx="1588" cy="1397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5" name="Rectangle 15"/>
          <p:cNvSpPr>
            <a:spLocks noChangeArrowheads="1"/>
          </p:cNvSpPr>
          <p:nvPr/>
        </p:nvSpPr>
        <p:spPr bwMode="auto">
          <a:xfrm rot="16200000">
            <a:off x="190351" y="2770089"/>
            <a:ext cx="29892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 dirty="0">
                <a:solidFill>
                  <a:srgbClr val="000000"/>
                </a:solidFill>
                <a:latin typeface="Geneva" charset="0"/>
              </a:rPr>
              <a:t>Gibbs free energy per mole</a:t>
            </a:r>
            <a:endParaRPr lang="en-GB" dirty="0"/>
          </a:p>
        </p:txBody>
      </p:sp>
      <p:sp>
        <p:nvSpPr>
          <p:cNvPr id="46096" name="Rectangle 16"/>
          <p:cNvSpPr>
            <a:spLocks noChangeArrowheads="1"/>
          </p:cNvSpPr>
          <p:nvPr/>
        </p:nvSpPr>
        <p:spPr bwMode="auto">
          <a:xfrm>
            <a:off x="3863975" y="5621338"/>
            <a:ext cx="13652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000000"/>
                </a:solidFill>
                <a:latin typeface="Geneva" charset="0"/>
              </a:rPr>
              <a:t>Composition</a:t>
            </a:r>
            <a:endParaRPr lang="en-GB"/>
          </a:p>
        </p:txBody>
      </p:sp>
      <p:sp>
        <p:nvSpPr>
          <p:cNvPr id="46097" name="Oval 17"/>
          <p:cNvSpPr>
            <a:spLocks noChangeArrowheads="1"/>
          </p:cNvSpPr>
          <p:nvPr/>
        </p:nvSpPr>
        <p:spPr bwMode="auto">
          <a:xfrm>
            <a:off x="2974975" y="2674938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98" name="Oval 18"/>
          <p:cNvSpPr>
            <a:spLocks noChangeArrowheads="1"/>
          </p:cNvSpPr>
          <p:nvPr/>
        </p:nvSpPr>
        <p:spPr bwMode="auto">
          <a:xfrm>
            <a:off x="6213475" y="1633538"/>
            <a:ext cx="1016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99" name="Oval 19"/>
          <p:cNvSpPr>
            <a:spLocks noChangeArrowheads="1"/>
          </p:cNvSpPr>
          <p:nvPr/>
        </p:nvSpPr>
        <p:spPr bwMode="auto">
          <a:xfrm>
            <a:off x="4130675" y="4059238"/>
            <a:ext cx="114300" cy="127000"/>
          </a:xfrm>
          <a:prstGeom prst="ellipse">
            <a:avLst/>
          </a:prstGeom>
          <a:solidFill>
            <a:srgbClr val="008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01" name="Line 21"/>
          <p:cNvSpPr>
            <a:spLocks noChangeShapeType="1"/>
          </p:cNvSpPr>
          <p:nvPr/>
        </p:nvSpPr>
        <p:spPr bwMode="auto">
          <a:xfrm>
            <a:off x="3048000" y="3860800"/>
            <a:ext cx="3216275" cy="757238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02" name="Oval 22"/>
          <p:cNvSpPr>
            <a:spLocks noChangeArrowheads="1"/>
          </p:cNvSpPr>
          <p:nvPr/>
        </p:nvSpPr>
        <p:spPr bwMode="auto">
          <a:xfrm>
            <a:off x="2962275" y="3792538"/>
            <a:ext cx="127000" cy="127000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03" name="Oval 23"/>
          <p:cNvSpPr>
            <a:spLocks noChangeArrowheads="1"/>
          </p:cNvSpPr>
          <p:nvPr/>
        </p:nvSpPr>
        <p:spPr bwMode="auto">
          <a:xfrm>
            <a:off x="6226175" y="4567238"/>
            <a:ext cx="114300" cy="139700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6104" name="Group 24"/>
          <p:cNvGrpSpPr>
            <a:grpSpLocks/>
          </p:cNvGrpSpPr>
          <p:nvPr/>
        </p:nvGrpSpPr>
        <p:grpSpPr bwMode="auto">
          <a:xfrm>
            <a:off x="2483768" y="3645024"/>
            <a:ext cx="330200" cy="369888"/>
            <a:chOff x="672" y="3456"/>
            <a:chExt cx="208" cy="233"/>
          </a:xfrm>
        </p:grpSpPr>
        <p:sp>
          <p:nvSpPr>
            <p:cNvPr id="46105" name="Rectangle 25"/>
            <p:cNvSpPr>
              <a:spLocks noChangeArrowheads="1"/>
            </p:cNvSpPr>
            <p:nvPr/>
          </p:nvSpPr>
          <p:spPr bwMode="auto">
            <a:xfrm>
              <a:off x="672" y="3456"/>
              <a:ext cx="84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800" dirty="0">
                  <a:solidFill>
                    <a:srgbClr val="000000"/>
                  </a:solidFill>
                  <a:latin typeface="Symbol" charset="0"/>
                </a:rPr>
                <a:t>m  </a:t>
              </a:r>
              <a:endParaRPr lang="en-GB" dirty="0"/>
            </a:p>
          </p:txBody>
        </p:sp>
        <p:grpSp>
          <p:nvGrpSpPr>
            <p:cNvPr id="46106" name="Group 26"/>
            <p:cNvGrpSpPr>
              <a:grpSpLocks/>
            </p:cNvGrpSpPr>
            <p:nvPr/>
          </p:nvGrpSpPr>
          <p:grpSpPr bwMode="auto">
            <a:xfrm>
              <a:off x="768" y="3456"/>
              <a:ext cx="112" cy="233"/>
              <a:chOff x="1434" y="2245"/>
              <a:chExt cx="112" cy="233"/>
            </a:xfrm>
          </p:grpSpPr>
          <p:sp>
            <p:nvSpPr>
              <p:cNvPr id="46107" name="Rectangle 27"/>
              <p:cNvSpPr>
                <a:spLocks noChangeArrowheads="1"/>
              </p:cNvSpPr>
              <p:nvPr/>
            </p:nvSpPr>
            <p:spPr bwMode="auto">
              <a:xfrm>
                <a:off x="1546" y="2245"/>
                <a:ext cx="0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GB" dirty="0"/>
              </a:p>
            </p:txBody>
          </p:sp>
          <p:sp>
            <p:nvSpPr>
              <p:cNvPr id="46108" name="Rectangle 28"/>
              <p:cNvSpPr>
                <a:spLocks noChangeArrowheads="1"/>
              </p:cNvSpPr>
              <p:nvPr/>
            </p:nvSpPr>
            <p:spPr bwMode="auto">
              <a:xfrm>
                <a:off x="1434" y="2309"/>
                <a:ext cx="81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400">
                    <a:solidFill>
                      <a:srgbClr val="000000"/>
                    </a:solidFill>
                    <a:latin typeface="Geneva" charset="0"/>
                  </a:rPr>
                  <a:t>A</a:t>
                </a:r>
                <a:endParaRPr lang="en-GB"/>
              </a:p>
            </p:txBody>
          </p:sp>
        </p:grpSp>
      </p:grpSp>
      <p:grpSp>
        <p:nvGrpSpPr>
          <p:cNvPr id="46109" name="Group 29"/>
          <p:cNvGrpSpPr>
            <a:grpSpLocks/>
          </p:cNvGrpSpPr>
          <p:nvPr/>
        </p:nvGrpSpPr>
        <p:grpSpPr bwMode="auto">
          <a:xfrm>
            <a:off x="6444208" y="4437112"/>
            <a:ext cx="381000" cy="382588"/>
            <a:chOff x="4002" y="2805"/>
            <a:chExt cx="240" cy="241"/>
          </a:xfrm>
        </p:grpSpPr>
        <p:sp>
          <p:nvSpPr>
            <p:cNvPr id="46110" name="Rectangle 30"/>
            <p:cNvSpPr>
              <a:spLocks noChangeArrowheads="1"/>
            </p:cNvSpPr>
            <p:nvPr/>
          </p:nvSpPr>
          <p:spPr bwMode="auto">
            <a:xfrm>
              <a:off x="4002" y="2805"/>
              <a:ext cx="84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800" dirty="0">
                  <a:solidFill>
                    <a:srgbClr val="000000"/>
                  </a:solidFill>
                  <a:latin typeface="Symbol" charset="0"/>
                </a:rPr>
                <a:t>m  </a:t>
              </a:r>
              <a:endParaRPr lang="en-GB" dirty="0"/>
            </a:p>
          </p:txBody>
        </p:sp>
        <p:sp>
          <p:nvSpPr>
            <p:cNvPr id="46111" name="Rectangle 31"/>
            <p:cNvSpPr>
              <a:spLocks noChangeArrowheads="1"/>
            </p:cNvSpPr>
            <p:nvPr/>
          </p:nvSpPr>
          <p:spPr bwMode="auto">
            <a:xfrm>
              <a:off x="4242" y="2813"/>
              <a:ext cx="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GB" dirty="0"/>
            </a:p>
          </p:txBody>
        </p:sp>
        <p:sp>
          <p:nvSpPr>
            <p:cNvPr id="46112" name="Rectangle 32"/>
            <p:cNvSpPr>
              <a:spLocks noChangeArrowheads="1"/>
            </p:cNvSpPr>
            <p:nvPr/>
          </p:nvSpPr>
          <p:spPr bwMode="auto">
            <a:xfrm>
              <a:off x="4098" y="2885"/>
              <a:ext cx="7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400" dirty="0">
                  <a:solidFill>
                    <a:srgbClr val="000000"/>
                  </a:solidFill>
                  <a:latin typeface="Geneva" charset="0"/>
                </a:rPr>
                <a:t>B</a:t>
              </a:r>
              <a:endParaRPr lang="en-GB" dirty="0"/>
            </a:p>
          </p:txBody>
        </p:sp>
      </p:grpSp>
      <p:grpSp>
        <p:nvGrpSpPr>
          <p:cNvPr id="46113" name="Group 33"/>
          <p:cNvGrpSpPr>
            <a:grpSpLocks/>
          </p:cNvGrpSpPr>
          <p:nvPr/>
        </p:nvGrpSpPr>
        <p:grpSpPr bwMode="auto">
          <a:xfrm>
            <a:off x="4181475" y="4135438"/>
            <a:ext cx="12700" cy="939800"/>
            <a:chOff x="2634" y="2605"/>
            <a:chExt cx="8" cy="592"/>
          </a:xfrm>
        </p:grpSpPr>
        <p:sp>
          <p:nvSpPr>
            <p:cNvPr id="46114" name="Rectangle 34"/>
            <p:cNvSpPr>
              <a:spLocks noChangeArrowheads="1"/>
            </p:cNvSpPr>
            <p:nvPr/>
          </p:nvSpPr>
          <p:spPr bwMode="auto">
            <a:xfrm>
              <a:off x="2634" y="3173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15" name="Rectangle 35"/>
            <p:cNvSpPr>
              <a:spLocks noChangeArrowheads="1"/>
            </p:cNvSpPr>
            <p:nvPr/>
          </p:nvSpPr>
          <p:spPr bwMode="auto">
            <a:xfrm>
              <a:off x="2634" y="3125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16" name="Rectangle 36"/>
            <p:cNvSpPr>
              <a:spLocks noChangeArrowheads="1"/>
            </p:cNvSpPr>
            <p:nvPr/>
          </p:nvSpPr>
          <p:spPr bwMode="auto">
            <a:xfrm>
              <a:off x="2634" y="3077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17" name="Rectangle 37"/>
            <p:cNvSpPr>
              <a:spLocks noChangeArrowheads="1"/>
            </p:cNvSpPr>
            <p:nvPr/>
          </p:nvSpPr>
          <p:spPr bwMode="auto">
            <a:xfrm>
              <a:off x="2634" y="3029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18" name="Rectangle 38"/>
            <p:cNvSpPr>
              <a:spLocks noChangeArrowheads="1"/>
            </p:cNvSpPr>
            <p:nvPr/>
          </p:nvSpPr>
          <p:spPr bwMode="auto">
            <a:xfrm>
              <a:off x="2634" y="2981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19" name="Rectangle 39"/>
            <p:cNvSpPr>
              <a:spLocks noChangeArrowheads="1"/>
            </p:cNvSpPr>
            <p:nvPr/>
          </p:nvSpPr>
          <p:spPr bwMode="auto">
            <a:xfrm>
              <a:off x="2634" y="2933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20" name="Rectangle 40"/>
            <p:cNvSpPr>
              <a:spLocks noChangeArrowheads="1"/>
            </p:cNvSpPr>
            <p:nvPr/>
          </p:nvSpPr>
          <p:spPr bwMode="auto">
            <a:xfrm>
              <a:off x="2634" y="2885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21" name="Rectangle 41"/>
            <p:cNvSpPr>
              <a:spLocks noChangeArrowheads="1"/>
            </p:cNvSpPr>
            <p:nvPr/>
          </p:nvSpPr>
          <p:spPr bwMode="auto">
            <a:xfrm>
              <a:off x="2634" y="2837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22" name="Rectangle 42"/>
            <p:cNvSpPr>
              <a:spLocks noChangeArrowheads="1"/>
            </p:cNvSpPr>
            <p:nvPr/>
          </p:nvSpPr>
          <p:spPr bwMode="auto">
            <a:xfrm>
              <a:off x="2634" y="2789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23" name="Rectangle 43"/>
            <p:cNvSpPr>
              <a:spLocks noChangeArrowheads="1"/>
            </p:cNvSpPr>
            <p:nvPr/>
          </p:nvSpPr>
          <p:spPr bwMode="auto">
            <a:xfrm>
              <a:off x="2634" y="2741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24" name="Rectangle 44"/>
            <p:cNvSpPr>
              <a:spLocks noChangeArrowheads="1"/>
            </p:cNvSpPr>
            <p:nvPr/>
          </p:nvSpPr>
          <p:spPr bwMode="auto">
            <a:xfrm>
              <a:off x="2634" y="2693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25" name="Rectangle 45"/>
            <p:cNvSpPr>
              <a:spLocks noChangeArrowheads="1"/>
            </p:cNvSpPr>
            <p:nvPr/>
          </p:nvSpPr>
          <p:spPr bwMode="auto">
            <a:xfrm>
              <a:off x="2634" y="2645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26" name="Rectangle 46"/>
            <p:cNvSpPr>
              <a:spLocks noChangeArrowheads="1"/>
            </p:cNvSpPr>
            <p:nvPr/>
          </p:nvSpPr>
          <p:spPr bwMode="auto">
            <a:xfrm>
              <a:off x="2634" y="2605"/>
              <a:ext cx="8" cy="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127" name="Rectangle 47"/>
          <p:cNvSpPr>
            <a:spLocks noChangeArrowheads="1"/>
          </p:cNvSpPr>
          <p:nvPr/>
        </p:nvSpPr>
        <p:spPr bwMode="auto">
          <a:xfrm>
            <a:off x="2568575" y="2649538"/>
            <a:ext cx="1317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000000"/>
                </a:solidFill>
                <a:latin typeface="Symbol" charset="0"/>
              </a:rPr>
              <a:t>m</a:t>
            </a:r>
            <a:endParaRPr lang="en-GB"/>
          </a:p>
        </p:txBody>
      </p:sp>
      <p:sp>
        <p:nvSpPr>
          <p:cNvPr id="46128" name="Rectangle 48"/>
          <p:cNvSpPr>
            <a:spLocks noChangeArrowheads="1"/>
          </p:cNvSpPr>
          <p:nvPr/>
        </p:nvSpPr>
        <p:spPr bwMode="auto">
          <a:xfrm>
            <a:off x="6416675" y="1633538"/>
            <a:ext cx="1317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000000"/>
                </a:solidFill>
                <a:latin typeface="Symbol" charset="0"/>
              </a:rPr>
              <a:t>m</a:t>
            </a:r>
            <a:endParaRPr lang="en-GB"/>
          </a:p>
        </p:txBody>
      </p:sp>
      <p:grpSp>
        <p:nvGrpSpPr>
          <p:cNvPr id="46129" name="Group 49"/>
          <p:cNvGrpSpPr>
            <a:grpSpLocks/>
          </p:cNvGrpSpPr>
          <p:nvPr/>
        </p:nvGrpSpPr>
        <p:grpSpPr bwMode="auto">
          <a:xfrm>
            <a:off x="3025775" y="4122738"/>
            <a:ext cx="1155700" cy="12700"/>
            <a:chOff x="1906" y="2597"/>
            <a:chExt cx="728" cy="8"/>
          </a:xfrm>
        </p:grpSpPr>
        <p:sp>
          <p:nvSpPr>
            <p:cNvPr id="46130" name="Rectangle 50"/>
            <p:cNvSpPr>
              <a:spLocks noChangeArrowheads="1"/>
            </p:cNvSpPr>
            <p:nvPr/>
          </p:nvSpPr>
          <p:spPr bwMode="auto">
            <a:xfrm>
              <a:off x="2610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31" name="Rectangle 51"/>
            <p:cNvSpPr>
              <a:spLocks noChangeArrowheads="1"/>
            </p:cNvSpPr>
            <p:nvPr/>
          </p:nvSpPr>
          <p:spPr bwMode="auto">
            <a:xfrm>
              <a:off x="2562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32" name="Rectangle 52"/>
            <p:cNvSpPr>
              <a:spLocks noChangeArrowheads="1"/>
            </p:cNvSpPr>
            <p:nvPr/>
          </p:nvSpPr>
          <p:spPr bwMode="auto">
            <a:xfrm>
              <a:off x="2514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33" name="Rectangle 53"/>
            <p:cNvSpPr>
              <a:spLocks noChangeArrowheads="1"/>
            </p:cNvSpPr>
            <p:nvPr/>
          </p:nvSpPr>
          <p:spPr bwMode="auto">
            <a:xfrm>
              <a:off x="2466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34" name="Rectangle 54"/>
            <p:cNvSpPr>
              <a:spLocks noChangeArrowheads="1"/>
            </p:cNvSpPr>
            <p:nvPr/>
          </p:nvSpPr>
          <p:spPr bwMode="auto">
            <a:xfrm>
              <a:off x="2418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35" name="Rectangle 55"/>
            <p:cNvSpPr>
              <a:spLocks noChangeArrowheads="1"/>
            </p:cNvSpPr>
            <p:nvPr/>
          </p:nvSpPr>
          <p:spPr bwMode="auto">
            <a:xfrm>
              <a:off x="2370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36" name="Rectangle 56"/>
            <p:cNvSpPr>
              <a:spLocks noChangeArrowheads="1"/>
            </p:cNvSpPr>
            <p:nvPr/>
          </p:nvSpPr>
          <p:spPr bwMode="auto">
            <a:xfrm>
              <a:off x="2322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37" name="Rectangle 57"/>
            <p:cNvSpPr>
              <a:spLocks noChangeArrowheads="1"/>
            </p:cNvSpPr>
            <p:nvPr/>
          </p:nvSpPr>
          <p:spPr bwMode="auto">
            <a:xfrm>
              <a:off x="2274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38" name="Rectangle 58"/>
            <p:cNvSpPr>
              <a:spLocks noChangeArrowheads="1"/>
            </p:cNvSpPr>
            <p:nvPr/>
          </p:nvSpPr>
          <p:spPr bwMode="auto">
            <a:xfrm>
              <a:off x="2226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39" name="Rectangle 59"/>
            <p:cNvSpPr>
              <a:spLocks noChangeArrowheads="1"/>
            </p:cNvSpPr>
            <p:nvPr/>
          </p:nvSpPr>
          <p:spPr bwMode="auto">
            <a:xfrm>
              <a:off x="2178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40" name="Rectangle 60"/>
            <p:cNvSpPr>
              <a:spLocks noChangeArrowheads="1"/>
            </p:cNvSpPr>
            <p:nvPr/>
          </p:nvSpPr>
          <p:spPr bwMode="auto">
            <a:xfrm>
              <a:off x="2130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41" name="Rectangle 61"/>
            <p:cNvSpPr>
              <a:spLocks noChangeArrowheads="1"/>
            </p:cNvSpPr>
            <p:nvPr/>
          </p:nvSpPr>
          <p:spPr bwMode="auto">
            <a:xfrm>
              <a:off x="2082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42" name="Rectangle 62"/>
            <p:cNvSpPr>
              <a:spLocks noChangeArrowheads="1"/>
            </p:cNvSpPr>
            <p:nvPr/>
          </p:nvSpPr>
          <p:spPr bwMode="auto">
            <a:xfrm>
              <a:off x="2034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43" name="Rectangle 63"/>
            <p:cNvSpPr>
              <a:spLocks noChangeArrowheads="1"/>
            </p:cNvSpPr>
            <p:nvPr/>
          </p:nvSpPr>
          <p:spPr bwMode="auto">
            <a:xfrm>
              <a:off x="1986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44" name="Rectangle 64"/>
            <p:cNvSpPr>
              <a:spLocks noChangeArrowheads="1"/>
            </p:cNvSpPr>
            <p:nvPr/>
          </p:nvSpPr>
          <p:spPr bwMode="auto">
            <a:xfrm>
              <a:off x="1938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45" name="Rectangle 65"/>
            <p:cNvSpPr>
              <a:spLocks noChangeArrowheads="1"/>
            </p:cNvSpPr>
            <p:nvPr/>
          </p:nvSpPr>
          <p:spPr bwMode="auto">
            <a:xfrm>
              <a:off x="1906" y="2597"/>
              <a:ext cx="8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146" name="Rectangle 66"/>
          <p:cNvSpPr>
            <a:spLocks noChangeArrowheads="1"/>
          </p:cNvSpPr>
          <p:nvPr/>
        </p:nvSpPr>
        <p:spPr bwMode="auto">
          <a:xfrm>
            <a:off x="2479675" y="4071938"/>
            <a:ext cx="481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000000"/>
                </a:solidFill>
                <a:latin typeface="Geneva" charset="0"/>
              </a:rPr>
              <a:t>G{x}</a:t>
            </a:r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6165304"/>
            <a:ext cx="5029200" cy="46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701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76EE702-5658-9B4D-A30E-19B595FBC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02" y="126119"/>
            <a:ext cx="8912996" cy="20284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148686-09A1-4F4D-8037-268CA256F4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11" t="13952" r="11962" b="20729"/>
          <a:stretch/>
        </p:blipFill>
        <p:spPr>
          <a:xfrm>
            <a:off x="626209" y="2216461"/>
            <a:ext cx="7748670" cy="4338164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5D034FB-8A04-254C-80CA-C6CE6F6B4DB5}"/>
              </a:ext>
            </a:extLst>
          </p:cNvPr>
          <p:cNvCxnSpPr/>
          <p:nvPr/>
        </p:nvCxnSpPr>
        <p:spPr>
          <a:xfrm flipV="1">
            <a:off x="5631679" y="1427148"/>
            <a:ext cx="743484" cy="8887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FBE9332-DD57-8F49-BF42-50D03B5A040B}"/>
              </a:ext>
            </a:extLst>
          </p:cNvPr>
          <p:cNvCxnSpPr>
            <a:cxnSpLocks/>
          </p:cNvCxnSpPr>
          <p:nvPr/>
        </p:nvCxnSpPr>
        <p:spPr>
          <a:xfrm flipH="1" flipV="1">
            <a:off x="1587261" y="1673526"/>
            <a:ext cx="1017916" cy="10437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3629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7A0F54-6942-974C-9660-9BB412F84A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23" t="21593" r="17169" b="17309"/>
          <a:stretch/>
        </p:blipFill>
        <p:spPr>
          <a:xfrm>
            <a:off x="301925" y="1327069"/>
            <a:ext cx="8832001" cy="50305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613BD0-4434-6F49-9CFA-2C9D9FC39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3242" y="500331"/>
            <a:ext cx="2050846" cy="139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34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231829-5092-E149-BCEE-ED239A4456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39" t="30302" r="19151" b="10121"/>
          <a:stretch/>
        </p:blipFill>
        <p:spPr>
          <a:xfrm>
            <a:off x="1380226" y="2553419"/>
            <a:ext cx="6383548" cy="3717986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2063717-6394-FE41-9680-4F80F019CACC}"/>
              </a:ext>
            </a:extLst>
          </p:cNvPr>
          <p:cNvCxnSpPr>
            <a:cxnSpLocks/>
          </p:cNvCxnSpPr>
          <p:nvPr/>
        </p:nvCxnSpPr>
        <p:spPr>
          <a:xfrm flipV="1">
            <a:off x="5011947" y="3774056"/>
            <a:ext cx="0" cy="33211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98866EC0-CBE4-DC42-BD69-239468A5E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158" y="586595"/>
            <a:ext cx="2025529" cy="13802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E65AA0-A5C5-9148-B820-3B5A5D2E13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24962" y="241540"/>
            <a:ext cx="5148102" cy="219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4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A88D6DC4-3F59-CF45-B45A-E9FA9F49B9F8}"/>
              </a:ext>
            </a:extLst>
          </p:cNvPr>
          <p:cNvGrpSpPr/>
          <p:nvPr/>
        </p:nvGrpSpPr>
        <p:grpSpPr>
          <a:xfrm>
            <a:off x="673537" y="279441"/>
            <a:ext cx="3898463" cy="3346629"/>
            <a:chOff x="673537" y="279441"/>
            <a:chExt cx="3898463" cy="334662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854D091-21D3-6B4C-8DA8-B7BD80F59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3537" y="2111576"/>
              <a:ext cx="3898463" cy="151449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7D7E30D-7163-4245-8CC0-EAF8600DCD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3537" y="279441"/>
              <a:ext cx="3473607" cy="1555045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5037EE2-D989-1946-84A2-A1688E4841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8762" y="2202863"/>
            <a:ext cx="3701701" cy="13319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59898C-E46F-004B-810E-CAA8177692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9229" y="4264354"/>
            <a:ext cx="5095834" cy="184215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5EE660D-A667-3F4F-969A-0D363E4B999C}"/>
              </a:ext>
            </a:extLst>
          </p:cNvPr>
          <p:cNvGrpSpPr/>
          <p:nvPr/>
        </p:nvGrpSpPr>
        <p:grpSpPr>
          <a:xfrm>
            <a:off x="3258207" y="279441"/>
            <a:ext cx="5409018" cy="3416613"/>
            <a:chOff x="3258207" y="279441"/>
            <a:chExt cx="5409018" cy="341661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C9ECEBE-5DC1-8648-86B5-23A5E826311E}"/>
                </a:ext>
              </a:extLst>
            </p:cNvPr>
            <p:cNvSpPr/>
            <p:nvPr/>
          </p:nvSpPr>
          <p:spPr>
            <a:xfrm>
              <a:off x="3258207" y="279441"/>
              <a:ext cx="1061545" cy="1654462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441E78A-E9D9-C347-A147-5FCFBC77D432}"/>
                </a:ext>
              </a:extLst>
            </p:cNvPr>
            <p:cNvSpPr/>
            <p:nvPr/>
          </p:nvSpPr>
          <p:spPr>
            <a:xfrm>
              <a:off x="7683062" y="2041592"/>
              <a:ext cx="984163" cy="1654462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6729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F:\Teaching\Part.II\C9\a1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43" y="2275490"/>
            <a:ext cx="8362950" cy="377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9A5F55-78C5-554C-BA58-C13AF743CF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848"/>
          <a:stretch/>
        </p:blipFill>
        <p:spPr>
          <a:xfrm>
            <a:off x="183443" y="89744"/>
            <a:ext cx="1908116" cy="14983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D961C4-7AC3-454A-B0F4-4D18F134BF37}"/>
              </a:ext>
            </a:extLst>
          </p:cNvPr>
          <p:cNvSpPr txBox="1"/>
          <p:nvPr/>
        </p:nvSpPr>
        <p:spPr>
          <a:xfrm>
            <a:off x="4635462" y="227422"/>
            <a:ext cx="43250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432FF"/>
                </a:solidFill>
              </a:rPr>
              <a:t>Kinetics of ferrite growth</a:t>
            </a:r>
          </a:p>
        </p:txBody>
      </p:sp>
    </p:spTree>
    <p:extLst>
      <p:ext uri="{BB962C8B-B14F-4D97-AF65-F5344CB8AC3E}">
        <p14:creationId xmlns:p14="http://schemas.microsoft.com/office/powerpoint/2010/main" val="15366650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4053</TotalTime>
  <Words>365</Words>
  <Application>Microsoft Macintosh PowerPoint</Application>
  <PresentationFormat>On-screen Show (4:3)</PresentationFormat>
  <Paragraphs>95</Paragraphs>
  <Slides>33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Comic Sans MS</vt:lpstr>
      <vt:lpstr>Geneva</vt:lpstr>
      <vt:lpstr>Symbol</vt:lpstr>
      <vt:lpstr>Office Theme</vt:lpstr>
      <vt:lpstr>Diffusion in steep concentration gradients: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Unresolved issues in the theory of solid-state phase transformations and associated experimental techniques  </dc:title>
  <dc:creator>gjgh</dc:creator>
  <cp:lastModifiedBy>H.K.D.H. Bhadeshia</cp:lastModifiedBy>
  <cp:revision>122</cp:revision>
  <dcterms:created xsi:type="dcterms:W3CDTF">2015-04-30T13:54:51Z</dcterms:created>
  <dcterms:modified xsi:type="dcterms:W3CDTF">2020-07-08T09:23:52Z</dcterms:modified>
</cp:coreProperties>
</file>