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260" r:id="rId9"/>
    <p:sldId id="261" r:id="rId10"/>
    <p:sldId id="262" r:id="rId11"/>
    <p:sldId id="354" r:id="rId12"/>
    <p:sldId id="355" r:id="rId13"/>
    <p:sldId id="272" r:id="rId14"/>
    <p:sldId id="274" r:id="rId15"/>
    <p:sldId id="276" r:id="rId16"/>
    <p:sldId id="360" r:id="rId17"/>
    <p:sldId id="361" r:id="rId18"/>
    <p:sldId id="302" r:id="rId19"/>
    <p:sldId id="263" r:id="rId20"/>
    <p:sldId id="305" r:id="rId21"/>
    <p:sldId id="306" r:id="rId22"/>
    <p:sldId id="362" r:id="rId23"/>
    <p:sldId id="264" r:id="rId24"/>
    <p:sldId id="265" r:id="rId25"/>
    <p:sldId id="266" r:id="rId26"/>
    <p:sldId id="267" r:id="rId27"/>
    <p:sldId id="268" r:id="rId28"/>
    <p:sldId id="364" r:id="rId29"/>
    <p:sldId id="3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708"/>
  </p:normalViewPr>
  <p:slideViewPr>
    <p:cSldViewPr snapToGrid="0" snapToObjects="1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D56CA-3DDD-174D-9854-2CBD85BAB924}" type="datetimeFigureOut"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1A94-A917-D74A-9A83-48FDC7ED7D2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4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1A94-A917-D74A-9A83-48FDC7ED7D21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CA46F-FEFC-FC4B-A21C-A4219631E430}" type="slidenum">
              <a:rPr lang="en-US"/>
              <a:pPr/>
              <a:t>16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1A94-A917-D74A-9A83-48FDC7ED7D21}" type="slidenum"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98C2-B920-6049-B804-FECFA2E52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23059-E408-7A4A-8950-90CEA6FEB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5BEC2-8BE1-4F46-8D4B-4683E35D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27E0B-A574-0F44-A9E4-6D0037271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5DD73-AD52-B949-B52D-9AA7B9B1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2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6487-AAE3-8749-B206-4BACCF2B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63CB7-EBD3-F44D-8412-90E7AF7D8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DCA1-C7BC-614F-A349-C5F3EE1C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678D9-FEB2-1341-B13C-52311749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E8DBF-0FBA-9241-95F9-1E4557C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DAAAC-7A55-4541-9313-925E80D61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53F00-0D5D-C64D-A71A-D1B3E7933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C0A9-7683-A64C-9627-46EB53D8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00CF5-6B57-FE45-94B4-D27A54C6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DF704-594A-DE4A-BA1D-CC32F850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82BD-07E4-A042-8480-714F5366E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586AE-3C7F-D44B-88A4-B5B341F03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56A6F-3DB8-9447-AFD0-715C3414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EE5C-DA5F-4E4F-9B2B-DCF4FB69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9B67-96CE-3E4D-BEE3-FB045F0A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7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57B4-2A73-4548-BCBE-54DE8603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0A9FA-9866-7A4E-B5DE-78C64328F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0BE7-E460-9E4F-A886-520A4590D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78758-4FDD-F64E-A465-BC51976F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63635-EA6A-7C45-B710-4CB1643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0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1AFB-1DCE-B64F-837D-2C392456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05989-37A1-9742-960D-226B96BFC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70EF3-83B1-E441-AF84-A2B5C4FA8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EE8E-D81B-254B-9043-3BC5C5A0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7CF5F-C6D3-6343-AD26-8AEC8788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79B1D-7E57-F24B-9B75-11174445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FCCD-02E2-7348-9507-8C21E31D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15F55-DB22-8342-9249-68A2525CF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76C91-D2E1-024C-83FB-F6E9112D3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FB9B44-96FD-6940-8F00-CB628A830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C44A4-1174-5549-97E9-00C2045C6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3CDC1-9FBF-B641-B989-026F2D33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589F3-5A99-D84D-BE96-1B968121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90086-211A-3444-AE6C-78641830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9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20248-780F-A143-A8BD-E3924EA2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63FDF-14A3-034B-A43E-443A9601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A5BEE-3E38-3E4F-AFC9-CAAB70152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2495F-C8D1-0047-A0A9-60F256F2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46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7F919-2EC5-1C4C-A787-4B2FD3E4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B8872-7F28-0C4E-939F-C20949D8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6EC38-72F5-A243-ACEE-AC8B62FC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6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D375-3172-6F4F-B003-5C79C1A2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D3145-AA5A-BD40-816F-9A93BAB15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3A994-F0EB-1F4A-9880-39BC2EADD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2D35A-CC9E-6148-ADD3-3057BD09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CDD3C-D7B6-2048-AF77-214635567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057FE-58AC-D847-9F33-F832B222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6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36CE-46A6-3F47-AE81-4E49678D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F732B4-BC84-2243-9161-0E2783E8E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17656C-0492-584F-B04F-E06B8D5B3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5A232-B49A-574D-A597-A252FFE1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693A1-7502-B346-9422-83149831A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A7107-0BDF-0647-B518-60AFD786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1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B26B9-7DE5-AB4B-8769-BE8E5AF1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FD8A3-28BB-534E-9FE6-1446F941E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889AE-5E09-874C-A972-071B1358A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9851A-2BF2-AF41-9FCC-01529B306F38}" type="datetimeFigureOut"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7C476-0FF4-5A40-B2F8-45F41C0A8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6E8A-295E-5348-94F6-28B7464D4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D1DF1-A820-A040-BA77-6D37A73854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A2113-DECF-804A-8631-A14913A5B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069" t="27126"/>
          <a:stretch/>
        </p:blipFill>
        <p:spPr>
          <a:xfrm>
            <a:off x="199695" y="2630196"/>
            <a:ext cx="7195109" cy="4015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010A-9D8D-F840-8A49-9FD621E5A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695" y="113370"/>
            <a:ext cx="9144000" cy="1736451"/>
          </a:xfrm>
        </p:spPr>
        <p:txBody>
          <a:bodyPr>
            <a:normAutofit fontScale="90000"/>
          </a:bodyPr>
          <a:lstStyle/>
          <a:p>
            <a:pPr algn="l"/>
            <a:r>
              <a:rPr lang="en-GB"/>
              <a:t>Intragranular nucleation during transformations in steels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D0A67-C263-104A-82D0-FFB5BC002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63" y="1833771"/>
            <a:ext cx="7357241" cy="66516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70C0"/>
                </a:solidFill>
                <a:latin typeface="+mj-lt"/>
              </a:rPr>
              <a:t>www.phase-trans.msm.cam.ac.uk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9F416-B0BB-E645-9B38-6707B43A4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670" y="4600805"/>
            <a:ext cx="4652305" cy="74769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D5DC2A7-1A2D-C045-B59E-EFA1BB21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965" y="5581552"/>
            <a:ext cx="3287713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8A34515-16F7-8B41-A967-B3FD4088F87E}"/>
              </a:ext>
            </a:extLst>
          </p:cNvPr>
          <p:cNvGrpSpPr/>
          <p:nvPr/>
        </p:nvGrpSpPr>
        <p:grpSpPr>
          <a:xfrm>
            <a:off x="2782390" y="2397034"/>
            <a:ext cx="9364585" cy="4248742"/>
            <a:chOff x="2782390" y="2397034"/>
            <a:chExt cx="9364585" cy="42487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544BA0-584A-AD4F-B040-A346BF687D8E}"/>
                </a:ext>
              </a:extLst>
            </p:cNvPr>
            <p:cNvGrpSpPr/>
            <p:nvPr/>
          </p:nvGrpSpPr>
          <p:grpSpPr>
            <a:xfrm>
              <a:off x="2782390" y="2397034"/>
              <a:ext cx="9364585" cy="4248742"/>
              <a:chOff x="2782390" y="2397034"/>
              <a:chExt cx="9364585" cy="4248742"/>
            </a:xfrm>
          </p:grpSpPr>
          <p:sp>
            <p:nvSpPr>
              <p:cNvPr id="9" name="Doughnut 8">
                <a:extLst>
                  <a:ext uri="{FF2B5EF4-FFF2-40B4-BE49-F238E27FC236}">
                    <a16:creationId xmlns:a16="http://schemas.microsoft.com/office/drawing/2014/main" id="{90CC4B74-5AC7-0941-91A5-0F7859EB16AD}"/>
                  </a:ext>
                </a:extLst>
              </p:cNvPr>
              <p:cNvSpPr/>
              <p:nvPr/>
            </p:nvSpPr>
            <p:spPr>
              <a:xfrm>
                <a:off x="2782390" y="2397034"/>
                <a:ext cx="2116182" cy="2063931"/>
              </a:xfrm>
              <a:prstGeom prst="donut">
                <a:avLst>
                  <a:gd name="adj" fmla="val 3911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ame 9">
                <a:extLst>
                  <a:ext uri="{FF2B5EF4-FFF2-40B4-BE49-F238E27FC236}">
                    <a16:creationId xmlns:a16="http://schemas.microsoft.com/office/drawing/2014/main" id="{EBF250A7-2656-2D46-B2F7-228F3C6A31CB}"/>
                  </a:ext>
                </a:extLst>
              </p:cNvPr>
              <p:cNvSpPr/>
              <p:nvPr/>
            </p:nvSpPr>
            <p:spPr>
              <a:xfrm>
                <a:off x="7559242" y="4284617"/>
                <a:ext cx="4587733" cy="2361159"/>
              </a:xfrm>
              <a:prstGeom prst="frame">
                <a:avLst>
                  <a:gd name="adj1" fmla="val 254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816B25-9C73-F74C-8D86-43C35D4F2A99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4767943" y="3892731"/>
              <a:ext cx="2791299" cy="1572466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117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B1350B-A72B-C44A-AE0F-0D306A2D37E7}"/>
              </a:ext>
            </a:extLst>
          </p:cNvPr>
          <p:cNvSpPr txBox="1">
            <a:spLocks/>
          </p:cNvSpPr>
          <p:nvPr/>
        </p:nvSpPr>
        <p:spPr>
          <a:xfrm>
            <a:off x="9150791" y="5215046"/>
            <a:ext cx="30412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060"/>
                </a:solidFill>
              </a:rPr>
              <a:t>Ali, Bhadeshia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Materials Science &amp; Techn.</a:t>
            </a:r>
          </a:p>
          <a:p>
            <a:pPr algn="l"/>
            <a:r>
              <a:rPr lang="en-US" sz="2000">
                <a:solidFill>
                  <a:srgbClr val="002060"/>
                </a:solidFill>
              </a:rPr>
              <a:t>6 (1990) 781-784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C6BF-318E-A74C-B588-52CD4166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4" y="317390"/>
            <a:ext cx="8874265" cy="62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36" y="119727"/>
            <a:ext cx="568801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/>
              <a:t>To calculate a TTT diagram, need:</a:t>
            </a:r>
          </a:p>
          <a:p>
            <a:pPr>
              <a:defRPr/>
            </a:pPr>
            <a:endParaRPr lang="en-US" sz="4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nucleation theory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growth theory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hard impingement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soft impingement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347099" y="984914"/>
            <a:ext cx="1216025" cy="1079500"/>
            <a:chOff x="6156176" y="2276872"/>
            <a:chExt cx="1215752" cy="1080120"/>
          </a:xfrm>
        </p:grpSpPr>
        <p:sp>
          <p:nvSpPr>
            <p:cNvPr id="58392" name="Oval 2"/>
            <p:cNvSpPr>
              <a:spLocks noChangeArrowheads="1"/>
            </p:cNvSpPr>
            <p:nvPr/>
          </p:nvSpPr>
          <p:spPr bwMode="auto">
            <a:xfrm>
              <a:off x="6156176" y="2996952"/>
              <a:ext cx="360040" cy="36004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Oval 3"/>
            <p:cNvSpPr>
              <a:spLocks noChangeArrowheads="1"/>
            </p:cNvSpPr>
            <p:nvPr/>
          </p:nvSpPr>
          <p:spPr bwMode="auto">
            <a:xfrm>
              <a:off x="6588224" y="2276872"/>
              <a:ext cx="783704" cy="800472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851924" y="2064415"/>
            <a:ext cx="2160587" cy="1704975"/>
            <a:chOff x="6732240" y="2780929"/>
            <a:chExt cx="2160240" cy="1704188"/>
          </a:xfrm>
        </p:grpSpPr>
        <p:sp>
          <p:nvSpPr>
            <p:cNvPr id="58389" name="Oval 4"/>
            <p:cNvSpPr>
              <a:spLocks noChangeArrowheads="1"/>
            </p:cNvSpPr>
            <p:nvPr/>
          </p:nvSpPr>
          <p:spPr bwMode="auto">
            <a:xfrm>
              <a:off x="6732240" y="3645024"/>
              <a:ext cx="735284" cy="78654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Oval 5"/>
            <p:cNvSpPr>
              <a:spLocks noChangeArrowheads="1"/>
            </p:cNvSpPr>
            <p:nvPr/>
          </p:nvSpPr>
          <p:spPr bwMode="auto">
            <a:xfrm>
              <a:off x="7191085" y="2780929"/>
              <a:ext cx="1701395" cy="170418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58391" name="Straight Connector 7"/>
            <p:cNvCxnSpPr>
              <a:cxnSpLocks noChangeShapeType="1"/>
              <a:stCxn id="58390" idx="2"/>
              <a:endCxn id="58390" idx="3"/>
            </p:cNvCxnSpPr>
            <p:nvPr/>
          </p:nvCxnSpPr>
          <p:spPr bwMode="auto">
            <a:xfrm>
              <a:off x="7191085" y="3633023"/>
              <a:ext cx="249164" cy="6025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691335" y="4369464"/>
            <a:ext cx="4103688" cy="2457450"/>
            <a:chOff x="4572000" y="4365104"/>
            <a:chExt cx="4104456" cy="245725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580252" y="4365104"/>
              <a:ext cx="215940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028635" y="4365104"/>
              <a:ext cx="360429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8375" name="Straight Connector 13"/>
            <p:cNvCxnSpPr>
              <a:cxnSpLocks noChangeShapeType="1"/>
            </p:cNvCxnSpPr>
            <p:nvPr/>
          </p:nvCxnSpPr>
          <p:spPr bwMode="auto">
            <a:xfrm>
              <a:off x="5796136" y="4365104"/>
              <a:ext cx="288032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76" name="Straight Connector 15"/>
            <p:cNvCxnSpPr>
              <a:cxnSpLocks noChangeShapeType="1"/>
            </p:cNvCxnSpPr>
            <p:nvPr/>
          </p:nvCxnSpPr>
          <p:spPr bwMode="auto">
            <a:xfrm>
              <a:off x="6084168" y="4797152"/>
              <a:ext cx="1368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77" name="Straight Connector 20"/>
            <p:cNvCxnSpPr>
              <a:cxnSpLocks noChangeShapeType="1"/>
            </p:cNvCxnSpPr>
            <p:nvPr/>
          </p:nvCxnSpPr>
          <p:spPr bwMode="auto">
            <a:xfrm flipV="1">
              <a:off x="7452320" y="4365104"/>
              <a:ext cx="576064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5580252" y="5588968"/>
              <a:ext cx="576370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452264" y="5588968"/>
              <a:ext cx="960618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8380" name="Straight Connector 25"/>
            <p:cNvCxnSpPr>
              <a:cxnSpLocks noChangeShapeType="1"/>
            </p:cNvCxnSpPr>
            <p:nvPr/>
          </p:nvCxnSpPr>
          <p:spPr bwMode="auto">
            <a:xfrm>
              <a:off x="6156176" y="5589240"/>
              <a:ext cx="576064" cy="144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1" name="Straight Connector 27"/>
            <p:cNvCxnSpPr>
              <a:cxnSpLocks noChangeShapeType="1"/>
            </p:cNvCxnSpPr>
            <p:nvPr/>
          </p:nvCxnSpPr>
          <p:spPr bwMode="auto">
            <a:xfrm flipV="1">
              <a:off x="6732240" y="5589240"/>
              <a:ext cx="720080" cy="144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2" name="Straight Connector 34"/>
            <p:cNvCxnSpPr>
              <a:cxnSpLocks noChangeShapeType="1"/>
              <a:stCxn id="24" idx="3"/>
              <a:endCxn id="25" idx="1"/>
            </p:cNvCxnSpPr>
            <p:nvPr/>
          </p:nvCxnSpPr>
          <p:spPr bwMode="auto">
            <a:xfrm>
              <a:off x="6156176" y="5949280"/>
              <a:ext cx="1296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3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076056" y="4509120"/>
              <a:ext cx="0" cy="20882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4" name="Straight Arrow Connector 39"/>
            <p:cNvCxnSpPr>
              <a:cxnSpLocks noChangeShapeType="1"/>
            </p:cNvCxnSpPr>
            <p:nvPr/>
          </p:nvCxnSpPr>
          <p:spPr bwMode="auto">
            <a:xfrm>
              <a:off x="5004048" y="6453336"/>
              <a:ext cx="36724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385" name="TextBox 40"/>
            <p:cNvSpPr txBox="1">
              <a:spLocks noChangeArrowheads="1"/>
            </p:cNvSpPr>
            <p:nvPr/>
          </p:nvSpPr>
          <p:spPr bwMode="auto">
            <a:xfrm rot="-5400000">
              <a:off x="4032990" y="5480178"/>
              <a:ext cx="14165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concentration</a:t>
              </a:r>
            </a:p>
          </p:txBody>
        </p:sp>
        <p:sp>
          <p:nvSpPr>
            <p:cNvPr id="58386" name="TextBox 41"/>
            <p:cNvSpPr txBox="1">
              <a:spLocks noChangeArrowheads="1"/>
            </p:cNvSpPr>
            <p:nvPr/>
          </p:nvSpPr>
          <p:spPr bwMode="auto">
            <a:xfrm>
              <a:off x="6444208" y="6483802"/>
              <a:ext cx="9488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distance</a:t>
              </a:r>
            </a:p>
          </p:txBody>
        </p:sp>
        <p:pic>
          <p:nvPicPr>
            <p:cNvPr id="58387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869160"/>
              <a:ext cx="213367" cy="28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8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6021288"/>
              <a:ext cx="213367" cy="28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3961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026"/>
          <p:cNvSpPr txBox="1">
            <a:spLocks noChangeArrowheads="1"/>
          </p:cNvSpPr>
          <p:nvPr/>
        </p:nvSpPr>
        <p:spPr bwMode="auto">
          <a:xfrm>
            <a:off x="766985" y="189012"/>
            <a:ext cx="822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cs typeface="Arial" charset="0"/>
              </a:rPr>
              <a:t>Overall Transformation Kinetics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7B38A-4294-7044-AD1C-59632265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2" y="1412776"/>
            <a:ext cx="5929095" cy="4601344"/>
          </a:xfrm>
          <a:prstGeom prst="rect">
            <a:avLst/>
          </a:prstGeom>
        </p:spPr>
      </p:pic>
      <p:pic>
        <p:nvPicPr>
          <p:cNvPr id="7" name="Picture 3" descr="a.jpg                                                          00026851Macintosh HD                   B746BDFA:">
            <a:extLst>
              <a:ext uri="{FF2B5EF4-FFF2-40B4-BE49-F238E27FC236}">
                <a16:creationId xmlns:a16="http://schemas.microsoft.com/office/drawing/2014/main" id="{3E1599DC-D2F7-A942-98E1-717A9C59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t="33160"/>
          <a:stretch/>
        </p:blipFill>
        <p:spPr bwMode="auto">
          <a:xfrm>
            <a:off x="6528048" y="2636912"/>
            <a:ext cx="5300675" cy="392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Oval 2"/>
          <p:cNvSpPr>
            <a:spLocks noChangeArrowheads="1"/>
          </p:cNvSpPr>
          <p:nvPr/>
        </p:nvSpPr>
        <p:spPr bwMode="auto">
          <a:xfrm>
            <a:off x="6581601" y="1751012"/>
            <a:ext cx="1427162" cy="1371600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2" name="Oval 3"/>
          <p:cNvSpPr>
            <a:spLocks noChangeArrowheads="1"/>
          </p:cNvSpPr>
          <p:nvPr/>
        </p:nvSpPr>
        <p:spPr bwMode="auto">
          <a:xfrm>
            <a:off x="4871863" y="836613"/>
            <a:ext cx="744538" cy="727075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263352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4" name="Oval 5"/>
          <p:cNvSpPr>
            <a:spLocks noChangeArrowheads="1"/>
          </p:cNvSpPr>
          <p:nvPr/>
        </p:nvSpPr>
        <p:spPr bwMode="auto">
          <a:xfrm>
            <a:off x="817389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5" name="Oval 6"/>
          <p:cNvSpPr>
            <a:spLocks noChangeArrowheads="1"/>
          </p:cNvSpPr>
          <p:nvPr/>
        </p:nvSpPr>
        <p:spPr bwMode="auto">
          <a:xfrm>
            <a:off x="2601739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4473402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7" name="Oval 8"/>
          <p:cNvSpPr>
            <a:spLocks noChangeArrowheads="1"/>
          </p:cNvSpPr>
          <p:nvPr/>
        </p:nvSpPr>
        <p:spPr bwMode="auto">
          <a:xfrm>
            <a:off x="5027439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8" name="Oval 9"/>
          <p:cNvSpPr>
            <a:spLocks noChangeArrowheads="1"/>
          </p:cNvSpPr>
          <p:nvPr/>
        </p:nvSpPr>
        <p:spPr bwMode="auto">
          <a:xfrm>
            <a:off x="6811789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9" name="Rectangle 10"/>
          <p:cNvSpPr>
            <a:spLocks noChangeArrowheads="1"/>
          </p:cNvSpPr>
          <p:nvPr/>
        </p:nvSpPr>
        <p:spPr bwMode="auto">
          <a:xfrm>
            <a:off x="1493663" y="3706813"/>
            <a:ext cx="125996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</a:t>
            </a:r>
            <a:endParaRPr lang="en-GB"/>
          </a:p>
        </p:txBody>
      </p:sp>
      <p:sp>
        <p:nvSpPr>
          <p:cNvPr id="66570" name="Rectangle 11"/>
          <p:cNvSpPr>
            <a:spLocks noChangeArrowheads="1"/>
          </p:cNvSpPr>
          <p:nvPr/>
        </p:nvSpPr>
        <p:spPr bwMode="auto">
          <a:xfrm>
            <a:off x="5460827" y="3619501"/>
            <a:ext cx="185948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t+∆t</a:t>
            </a:r>
            <a:endParaRPr lang="en-GB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83238" y="684213"/>
            <a:ext cx="755650" cy="2151063"/>
            <a:chOff x="4586" y="480"/>
            <a:chExt cx="476" cy="1355"/>
          </a:xfrm>
        </p:grpSpPr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4586" y="1584"/>
              <a:ext cx="262" cy="2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800" y="480"/>
              <a:ext cx="262" cy="2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6572" name="Text Box 16"/>
          <p:cNvSpPr txBox="1">
            <a:spLocks noChangeArrowheads="1"/>
          </p:cNvSpPr>
          <p:nvPr/>
        </p:nvSpPr>
        <p:spPr bwMode="auto">
          <a:xfrm>
            <a:off x="2827163" y="2132013"/>
            <a:ext cx="45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>
                <a:latin typeface="Symbol" charset="0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1ACF7E-7002-AE4D-BDB7-1649F3ED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3" y="5021504"/>
            <a:ext cx="4584700" cy="1104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66B9D8-83CC-8F41-BA57-C61EA5FC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01" y="5573954"/>
            <a:ext cx="4533900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F:\Teaching\MPhil\Kinetics\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29" y="836091"/>
            <a:ext cx="4886325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39664" y="1628600"/>
            <a:ext cx="1368152" cy="360040"/>
            <a:chOff x="395536" y="1628800"/>
            <a:chExt cx="1368152" cy="360040"/>
          </a:xfrm>
          <a:solidFill>
            <a:srgbClr val="3366FF"/>
          </a:solidFill>
        </p:grpSpPr>
        <p:sp>
          <p:nvSpPr>
            <p:cNvPr id="3" name="Oval 2"/>
            <p:cNvSpPr/>
            <p:nvPr/>
          </p:nvSpPr>
          <p:spPr bwMode="auto">
            <a:xfrm>
              <a:off x="1403648" y="1628800"/>
              <a:ext cx="360040" cy="3600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628800"/>
              <a:ext cx="365772" cy="307858"/>
            </a:xfrm>
            <a:prstGeom prst="rect">
              <a:avLst/>
            </a:prstGeom>
            <a:grpFill/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39416" y="2709341"/>
            <a:ext cx="2305050" cy="792163"/>
            <a:chOff x="395536" y="2348880"/>
            <a:chExt cx="2304256" cy="792088"/>
          </a:xfrm>
        </p:grpSpPr>
        <p:sp>
          <p:nvSpPr>
            <p:cNvPr id="69641" name="Oval 3"/>
            <p:cNvSpPr>
              <a:spLocks noChangeArrowheads="1"/>
            </p:cNvSpPr>
            <p:nvPr/>
          </p:nvSpPr>
          <p:spPr bwMode="auto">
            <a:xfrm>
              <a:off x="2339752" y="2564904"/>
              <a:ext cx="360040" cy="36004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2" name="Oval 4"/>
            <p:cNvSpPr>
              <a:spLocks noChangeArrowheads="1"/>
            </p:cNvSpPr>
            <p:nvPr/>
          </p:nvSpPr>
          <p:spPr bwMode="auto">
            <a:xfrm>
              <a:off x="1187624" y="2348880"/>
              <a:ext cx="792088" cy="79208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964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564904"/>
              <a:ext cx="365772" cy="359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839416" y="4365104"/>
            <a:ext cx="3313112" cy="936625"/>
            <a:chOff x="395536" y="3501008"/>
            <a:chExt cx="3312368" cy="936104"/>
          </a:xfrm>
        </p:grpSpPr>
        <p:sp>
          <p:nvSpPr>
            <p:cNvPr id="69637" name="Oval 5"/>
            <p:cNvSpPr>
              <a:spLocks noChangeArrowheads="1"/>
            </p:cNvSpPr>
            <p:nvPr/>
          </p:nvSpPr>
          <p:spPr bwMode="auto">
            <a:xfrm>
              <a:off x="2267744" y="3645024"/>
              <a:ext cx="648072" cy="64807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38" name="Oval 6"/>
            <p:cNvSpPr>
              <a:spLocks noChangeArrowheads="1"/>
            </p:cNvSpPr>
            <p:nvPr/>
          </p:nvSpPr>
          <p:spPr bwMode="auto">
            <a:xfrm>
              <a:off x="1187624" y="3501008"/>
              <a:ext cx="936104" cy="936104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auto">
            <a:xfrm>
              <a:off x="3347864" y="3789040"/>
              <a:ext cx="360040" cy="36004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9640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717032"/>
              <a:ext cx="365772" cy="353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346D4A-35EF-FF41-9640-987761269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56" y="5301729"/>
            <a:ext cx="3594100" cy="939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BCFF16-5BFE-AD40-BE34-0E63E99D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35" y="254155"/>
            <a:ext cx="6608991" cy="8764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9E8BBF-C629-4048-96A7-956D208785F4}"/>
              </a:ext>
            </a:extLst>
          </p:cNvPr>
          <p:cNvGrpSpPr/>
          <p:nvPr/>
        </p:nvGrpSpPr>
        <p:grpSpPr>
          <a:xfrm>
            <a:off x="672557" y="1513736"/>
            <a:ext cx="10198814" cy="1090896"/>
            <a:chOff x="672557" y="1513736"/>
            <a:chExt cx="10198814" cy="10908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E767D7-335B-7542-9083-F2FAA2A65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57" y="1513736"/>
              <a:ext cx="7378855" cy="10304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2E1DB-8BDE-F342-8968-58317D58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6320" y="2166401"/>
              <a:ext cx="1895051" cy="43823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C3E60C9-18B8-9C49-9EE7-AC05C57C607F}"/>
              </a:ext>
            </a:extLst>
          </p:cNvPr>
          <p:cNvSpPr/>
          <p:nvPr/>
        </p:nvSpPr>
        <p:spPr bwMode="auto">
          <a:xfrm>
            <a:off x="2063552" y="254155"/>
            <a:ext cx="2520280" cy="95416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20CD5B-90DE-6B40-AA50-AD28E6F91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57" y="4653136"/>
            <a:ext cx="6383953" cy="1006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C2644D-F71C-884B-8A85-A5FB1492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57" y="3065670"/>
            <a:ext cx="6383953" cy="10659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D33EEA-2A0C-F347-B441-072D629D2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285" y="5958112"/>
            <a:ext cx="6362833" cy="645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4 at 19.41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863"/>
            <a:ext cx="8506241" cy="60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6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B1350B-A72B-C44A-AE0F-0D306A2D37E7}"/>
              </a:ext>
            </a:extLst>
          </p:cNvPr>
          <p:cNvSpPr txBox="1">
            <a:spLocks/>
          </p:cNvSpPr>
          <p:nvPr/>
        </p:nvSpPr>
        <p:spPr>
          <a:xfrm>
            <a:off x="9150791" y="5215046"/>
            <a:ext cx="30412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060"/>
                </a:solidFill>
              </a:rPr>
              <a:t>Ali, Bhadeshia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Materials Science &amp; Techn.</a:t>
            </a:r>
          </a:p>
          <a:p>
            <a:pPr algn="l"/>
            <a:r>
              <a:rPr lang="en-US" sz="2000">
                <a:solidFill>
                  <a:srgbClr val="002060"/>
                </a:solidFill>
              </a:rPr>
              <a:t>6 (1990) 781-784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C6BF-318E-A74C-B588-52CD4166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4" y="317390"/>
            <a:ext cx="8874265" cy="62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2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Oval 2"/>
          <p:cNvSpPr>
            <a:spLocks noChangeArrowheads="1"/>
          </p:cNvSpPr>
          <p:nvPr/>
        </p:nvSpPr>
        <p:spPr bwMode="auto">
          <a:xfrm>
            <a:off x="7013649" y="1751012"/>
            <a:ext cx="1427162" cy="1371600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2" name="Oval 3"/>
          <p:cNvSpPr>
            <a:spLocks noChangeArrowheads="1"/>
          </p:cNvSpPr>
          <p:nvPr/>
        </p:nvSpPr>
        <p:spPr bwMode="auto">
          <a:xfrm>
            <a:off x="5303911" y="836613"/>
            <a:ext cx="744538" cy="727075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695400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Oval 5"/>
          <p:cNvSpPr>
            <a:spLocks noChangeArrowheads="1"/>
          </p:cNvSpPr>
          <p:nvPr/>
        </p:nvSpPr>
        <p:spPr bwMode="auto">
          <a:xfrm>
            <a:off x="1278012" y="989013"/>
            <a:ext cx="415925" cy="39846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Oval 6"/>
          <p:cNvSpPr>
            <a:spLocks noChangeArrowheads="1"/>
          </p:cNvSpPr>
          <p:nvPr/>
        </p:nvSpPr>
        <p:spPr bwMode="auto">
          <a:xfrm>
            <a:off x="3033787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4905450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7" name="Oval 8"/>
          <p:cNvSpPr>
            <a:spLocks noChangeArrowheads="1"/>
          </p:cNvSpPr>
          <p:nvPr/>
        </p:nvSpPr>
        <p:spPr bwMode="auto">
          <a:xfrm>
            <a:off x="5459487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Oval 9"/>
          <p:cNvSpPr>
            <a:spLocks noChangeArrowheads="1"/>
          </p:cNvSpPr>
          <p:nvPr/>
        </p:nvSpPr>
        <p:spPr bwMode="auto">
          <a:xfrm>
            <a:off x="7243837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Rectangle 10"/>
          <p:cNvSpPr>
            <a:spLocks noChangeArrowheads="1"/>
          </p:cNvSpPr>
          <p:nvPr/>
        </p:nvSpPr>
        <p:spPr bwMode="auto">
          <a:xfrm>
            <a:off x="1925712" y="3706813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</a:t>
            </a:r>
            <a:endParaRPr lang="en-GB"/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auto">
          <a:xfrm>
            <a:off x="5892874" y="3619501"/>
            <a:ext cx="1841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t+∆t</a:t>
            </a:r>
            <a:endParaRPr lang="en-GB"/>
          </a:p>
        </p:txBody>
      </p:sp>
      <p:grpSp>
        <p:nvGrpSpPr>
          <p:cNvPr id="76811" name="Group 12"/>
          <p:cNvGrpSpPr>
            <a:grpSpLocks/>
          </p:cNvGrpSpPr>
          <p:nvPr/>
        </p:nvGrpSpPr>
        <p:grpSpPr bwMode="auto">
          <a:xfrm>
            <a:off x="7415286" y="684213"/>
            <a:ext cx="755650" cy="2151063"/>
            <a:chOff x="4586" y="480"/>
            <a:chExt cx="476" cy="1355"/>
          </a:xfrm>
        </p:grpSpPr>
        <p:sp>
          <p:nvSpPr>
            <p:cNvPr id="76816" name="Oval 13"/>
            <p:cNvSpPr>
              <a:spLocks noChangeArrowheads="1"/>
            </p:cNvSpPr>
            <p:nvPr/>
          </p:nvSpPr>
          <p:spPr bwMode="auto">
            <a:xfrm>
              <a:off x="4586" y="1584"/>
              <a:ext cx="262" cy="2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Oval 14"/>
            <p:cNvSpPr>
              <a:spLocks noChangeArrowheads="1"/>
            </p:cNvSpPr>
            <p:nvPr/>
          </p:nvSpPr>
          <p:spPr bwMode="auto">
            <a:xfrm>
              <a:off x="4800" y="480"/>
              <a:ext cx="262" cy="2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259211" y="2039938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>
                <a:latin typeface="Symbol" charset="0"/>
              </a:rPr>
              <a:t>a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297811" y="531813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>
                <a:latin typeface="Symbol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2CC7E-E623-B548-80A9-FFDA9948D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9" y="5073876"/>
            <a:ext cx="11033324" cy="8826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678A822-3010-0444-B300-5A21FC943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76" r="18336" b="63065"/>
          <a:stretch/>
        </p:blipFill>
        <p:spPr>
          <a:xfrm>
            <a:off x="480701" y="169404"/>
            <a:ext cx="5566615" cy="39112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16C6A8-B428-E645-B987-35ED0D7BD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226" r="17035" b="63065"/>
          <a:stretch/>
        </p:blipFill>
        <p:spPr>
          <a:xfrm>
            <a:off x="6285186" y="2849542"/>
            <a:ext cx="5517931" cy="3911237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5AD31CF0-2338-A646-821A-028536824BF8}"/>
              </a:ext>
            </a:extLst>
          </p:cNvPr>
          <p:cNvSpPr/>
          <p:nvPr/>
        </p:nvSpPr>
        <p:spPr>
          <a:xfrm>
            <a:off x="1208690" y="4267200"/>
            <a:ext cx="2364827" cy="202849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A6253A-67C4-9B41-9E79-7E88F65D5714}"/>
              </a:ext>
            </a:extLst>
          </p:cNvPr>
          <p:cNvSpPr/>
          <p:nvPr/>
        </p:nvSpPr>
        <p:spPr>
          <a:xfrm>
            <a:off x="10668000" y="1954924"/>
            <a:ext cx="614855" cy="5412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0F4A70-4252-6841-B290-7994A0F42147}"/>
              </a:ext>
            </a:extLst>
          </p:cNvPr>
          <p:cNvSpPr txBox="1">
            <a:spLocks/>
          </p:cNvSpPr>
          <p:nvPr/>
        </p:nvSpPr>
        <p:spPr>
          <a:xfrm>
            <a:off x="8241645" y="97221"/>
            <a:ext cx="30412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060"/>
                </a:solidFill>
              </a:rPr>
              <a:t>Jones, Bhadeshia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Metall. Mater. Trans. A</a:t>
            </a:r>
          </a:p>
          <a:p>
            <a:pPr algn="l"/>
            <a:r>
              <a:rPr lang="en-US" sz="2000">
                <a:solidFill>
                  <a:srgbClr val="002060"/>
                </a:solidFill>
              </a:rPr>
              <a:t>28 (1997) 2005-2103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BF5442C6-351D-5942-923F-66BD569A4535}"/>
              </a:ext>
            </a:extLst>
          </p:cNvPr>
          <p:cNvSpPr/>
          <p:nvPr/>
        </p:nvSpPr>
        <p:spPr>
          <a:xfrm>
            <a:off x="1366345" y="4393324"/>
            <a:ext cx="2060027" cy="176573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8D9C6CB-653E-D04F-B7DD-5221257BD453}"/>
              </a:ext>
            </a:extLst>
          </p:cNvPr>
          <p:cNvSpPr/>
          <p:nvPr/>
        </p:nvSpPr>
        <p:spPr>
          <a:xfrm>
            <a:off x="10794125" y="2102070"/>
            <a:ext cx="336330" cy="265387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0EE4-F788-BA4C-8719-378627DA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983" y="5391600"/>
            <a:ext cx="3654853" cy="132556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Ricks, Barritte, Howell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Solid-Solid Phase Transformations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1981, 463-468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FB92EA-FA1D-7840-80EB-C874ED523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02" y="87830"/>
            <a:ext cx="7532129" cy="6374753"/>
          </a:xfrm>
        </p:spPr>
      </p:pic>
    </p:spTree>
    <p:extLst>
      <p:ext uri="{BB962C8B-B14F-4D97-AF65-F5344CB8AC3E}">
        <p14:creationId xmlns:p14="http://schemas.microsoft.com/office/powerpoint/2010/main" val="15702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-1990402" y="-1687513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H="1" flipV="1">
            <a:off x="-1990402" y="-1687513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auto">
          <a:xfrm>
            <a:off x="5248598" y="2081213"/>
            <a:ext cx="2453619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11 °C min</a:t>
            </a:r>
            <a:r>
              <a:rPr lang="en-GB" sz="3600" baseline="30000">
                <a:solidFill>
                  <a:srgbClr val="000000"/>
                </a:solidFill>
                <a:latin typeface="Arial"/>
                <a:cs typeface="Arial"/>
              </a:rPr>
              <a:t>-1</a:t>
            </a:r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4943798" y="4138613"/>
            <a:ext cx="2744340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101 °C min</a:t>
            </a:r>
            <a:r>
              <a:rPr lang="en-GB" sz="3600" baseline="30000">
                <a:solidFill>
                  <a:srgbClr val="000000"/>
                </a:solidFill>
                <a:latin typeface="Arial"/>
                <a:cs typeface="Arial"/>
              </a:rPr>
              <a:t>-1</a:t>
            </a:r>
            <a:endParaRPr lang="en-GB" sz="3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auto">
          <a:xfrm>
            <a:off x="7229798" y="5662613"/>
            <a:ext cx="18288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>
                <a:solidFill>
                  <a:srgbClr val="414141"/>
                </a:solidFill>
                <a:latin typeface="Arial"/>
                <a:cs typeface="Arial"/>
              </a:rPr>
              <a:t>Jones &amp; Bhadeshia</a:t>
            </a:r>
          </a:p>
        </p:txBody>
      </p:sp>
      <p:sp>
        <p:nvSpPr>
          <p:cNvPr id="3139" name="Rectangle 67"/>
          <p:cNvSpPr>
            <a:spLocks noChangeArrowheads="1"/>
          </p:cNvSpPr>
          <p:nvPr/>
        </p:nvSpPr>
        <p:spPr bwMode="auto">
          <a:xfrm>
            <a:off x="5553398" y="328613"/>
            <a:ext cx="32972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100 µm austenite grain size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 rot="16200000">
            <a:off x="-829939" y="2509838"/>
            <a:ext cx="3581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Volume fraction</a:t>
            </a:r>
          </a:p>
        </p:txBody>
      </p:sp>
      <p:pic>
        <p:nvPicPr>
          <p:cNvPr id="79880" name="Picture 2" descr="Screen Shot 2014-04-08 at 15.0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2699"/>
            <a:ext cx="3848100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3"/>
          <p:cNvSpPr>
            <a:spLocks noChangeShapeType="1"/>
          </p:cNvSpPr>
          <p:nvPr/>
        </p:nvSpPr>
        <p:spPr bwMode="auto">
          <a:xfrm flipH="1" flipV="1">
            <a:off x="-762000" y="-1711325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 flipV="1">
            <a:off x="-762000" y="-1711325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375150" y="650081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59" name="Line 63"/>
          <p:cNvSpPr>
            <a:spLocks noChangeShapeType="1"/>
          </p:cNvSpPr>
          <p:nvPr/>
        </p:nvSpPr>
        <p:spPr bwMode="auto">
          <a:xfrm>
            <a:off x="4375150" y="642461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3352800" y="6172200"/>
            <a:ext cx="269900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Temperature</a:t>
            </a: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 / °C</a:t>
            </a:r>
          </a:p>
        </p:txBody>
      </p:sp>
      <p:sp>
        <p:nvSpPr>
          <p:cNvPr id="4163" name="Rectangle 67"/>
          <p:cNvSpPr>
            <a:spLocks noChangeArrowheads="1"/>
          </p:cNvSpPr>
          <p:nvPr/>
        </p:nvSpPr>
        <p:spPr bwMode="auto">
          <a:xfrm>
            <a:off x="6562725" y="2057401"/>
            <a:ext cx="2453619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11 °C min</a:t>
            </a:r>
            <a:r>
              <a:rPr lang="en-GB" sz="3600" baseline="30000">
                <a:solidFill>
                  <a:srgbClr val="000000"/>
                </a:solidFill>
                <a:latin typeface="Arial"/>
                <a:cs typeface="Arial"/>
              </a:rPr>
              <a:t>-1</a:t>
            </a:r>
            <a:endParaRPr lang="en-GB" sz="3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64" name="Rectangle 68"/>
          <p:cNvSpPr>
            <a:spLocks noChangeArrowheads="1"/>
          </p:cNvSpPr>
          <p:nvPr/>
        </p:nvSpPr>
        <p:spPr bwMode="auto">
          <a:xfrm>
            <a:off x="6257925" y="4114801"/>
            <a:ext cx="2744340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101 °C min</a:t>
            </a:r>
            <a:r>
              <a:rPr lang="en-GB" sz="3600" baseline="30000">
                <a:solidFill>
                  <a:srgbClr val="000000"/>
                </a:solidFill>
                <a:latin typeface="Arial"/>
                <a:cs typeface="Arial"/>
              </a:rPr>
              <a:t>-1</a:t>
            </a:r>
            <a:endParaRPr lang="en-GB" sz="3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65" name="Rectangle 69"/>
          <p:cNvSpPr>
            <a:spLocks noChangeArrowheads="1"/>
          </p:cNvSpPr>
          <p:nvPr/>
        </p:nvSpPr>
        <p:spPr bwMode="auto">
          <a:xfrm>
            <a:off x="8458200" y="5715001"/>
            <a:ext cx="18288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414141"/>
                </a:solidFill>
                <a:latin typeface="Arial"/>
                <a:cs typeface="Arial"/>
              </a:rPr>
              <a:t>Jones &amp; </a:t>
            </a:r>
            <a:r>
              <a:rPr lang="en-GB" dirty="0" err="1">
                <a:solidFill>
                  <a:srgbClr val="414141"/>
                </a:solidFill>
                <a:latin typeface="Arial"/>
                <a:cs typeface="Arial"/>
              </a:rPr>
              <a:t>Bhadeshia</a:t>
            </a:r>
            <a:endParaRPr lang="en-GB" dirty="0">
              <a:solidFill>
                <a:srgbClr val="414141"/>
              </a:solidFill>
              <a:latin typeface="Arial"/>
              <a:cs typeface="Arial"/>
            </a:endParaRPr>
          </a:p>
        </p:txBody>
      </p:sp>
      <p:sp>
        <p:nvSpPr>
          <p:cNvPr id="4166" name="Rectangle 70"/>
          <p:cNvSpPr>
            <a:spLocks noChangeArrowheads="1"/>
          </p:cNvSpPr>
          <p:nvPr/>
        </p:nvSpPr>
        <p:spPr bwMode="auto">
          <a:xfrm>
            <a:off x="6694488" y="138114"/>
            <a:ext cx="34401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30 µm austenite grain size</a:t>
            </a:r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auto">
          <a:xfrm rot="16200000">
            <a:off x="484188" y="2490788"/>
            <a:ext cx="3581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Volume fraction</a:t>
            </a:r>
          </a:p>
        </p:txBody>
      </p:sp>
      <p:pic>
        <p:nvPicPr>
          <p:cNvPr id="80907" name="Picture 1" descr="Screen Shot 2014-04-08 at 15.02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33376"/>
            <a:ext cx="346868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3E12-6CBB-BA4A-AE05-06082C3F5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5" y="2344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/>
              <a:t>Weld metal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B71C2-89DF-4440-B39E-3D781CBC7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766" y="1436211"/>
            <a:ext cx="10515600" cy="4351338"/>
          </a:xfrm>
        </p:spPr>
        <p:txBody>
          <a:bodyPr>
            <a:normAutofit/>
          </a:bodyPr>
          <a:lstStyle/>
          <a:p>
            <a:r>
              <a:rPr lang="en-US" sz="4400"/>
              <a:t>always low carbon concentration</a:t>
            </a:r>
          </a:p>
          <a:p>
            <a:r>
              <a:rPr lang="en-US" sz="4400"/>
              <a:t>always continuous cooling</a:t>
            </a:r>
          </a:p>
          <a:p>
            <a:r>
              <a:rPr lang="en-US" sz="4400"/>
              <a:t>variety of transformation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E84DA-1163-BD43-8194-B9C7B115C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99" y="3553098"/>
            <a:ext cx="5585920" cy="3070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D7808C-9727-694B-91FD-4752906A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08" y="3638709"/>
            <a:ext cx="5714366" cy="30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76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997448-3954-8A4D-B7BF-CA94D563F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7" y="668169"/>
            <a:ext cx="7204762" cy="57746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44014F-D185-904E-9D12-A234B3A4F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3" r="-3892" b="-487"/>
          <a:stretch/>
        </p:blipFill>
        <p:spPr bwMode="auto">
          <a:xfrm>
            <a:off x="8836573" y="404948"/>
            <a:ext cx="2175416" cy="6178731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4">
            <a:extLst>
              <a:ext uri="{FF2B5EF4-FFF2-40B4-BE49-F238E27FC236}">
                <a16:creationId xmlns:a16="http://schemas.microsoft.com/office/drawing/2014/main" id="{51B5A4FB-7540-8C4E-B78B-F3CD6CAEF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48268" y="620688"/>
            <a:ext cx="93345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1A7A3A3-16F1-C243-8D89-3D9DA719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268" y="620688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chemeClr val="bg1"/>
                </a:solidFill>
              </a:rPr>
              <a:t>20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9E6D2-635A-A049-A5B6-828F751442FC}"/>
              </a:ext>
            </a:extLst>
          </p:cNvPr>
          <p:cNvSpPr txBox="1"/>
          <p:nvPr/>
        </p:nvSpPr>
        <p:spPr>
          <a:xfrm rot="5400000">
            <a:off x="10387007" y="5487471"/>
            <a:ext cx="201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Barritte (1982)</a:t>
            </a:r>
          </a:p>
        </p:txBody>
      </p:sp>
    </p:spTree>
    <p:extLst>
      <p:ext uri="{BB962C8B-B14F-4D97-AF65-F5344CB8AC3E}">
        <p14:creationId xmlns:p14="http://schemas.microsoft.com/office/powerpoint/2010/main" val="42114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A03CE-E256-2D45-8989-341DE7EC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451108"/>
            <a:ext cx="6609805" cy="6125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AF0A6-4182-AE4D-8E6F-54E3A168E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1108"/>
            <a:ext cx="4312164" cy="4433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E1F822-E860-0649-96E7-9731C8C61B27}"/>
              </a:ext>
            </a:extLst>
          </p:cNvPr>
          <p:cNvSpPr txBox="1"/>
          <p:nvPr/>
        </p:nvSpPr>
        <p:spPr>
          <a:xfrm rot="5400000">
            <a:off x="9733864" y="3647460"/>
            <a:ext cx="201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Barritte (1982)</a:t>
            </a:r>
          </a:p>
        </p:txBody>
      </p:sp>
    </p:spTree>
    <p:extLst>
      <p:ext uri="{BB962C8B-B14F-4D97-AF65-F5344CB8AC3E}">
        <p14:creationId xmlns:p14="http://schemas.microsoft.com/office/powerpoint/2010/main" val="4179451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AC3FA8-F135-F94C-85C4-1B345B2FF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2" y="220448"/>
            <a:ext cx="9456783" cy="64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800FA7-3C77-C240-99B9-F6DC76AE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49" y="171998"/>
            <a:ext cx="8951992" cy="6514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37CE9-E6D2-7344-BED8-E4AC65C2F765}"/>
              </a:ext>
            </a:extLst>
          </p:cNvPr>
          <p:cNvSpPr txBox="1"/>
          <p:nvPr/>
        </p:nvSpPr>
        <p:spPr>
          <a:xfrm rot="5400000">
            <a:off x="8505955" y="5448964"/>
            <a:ext cx="201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Barritte (1982)</a:t>
            </a:r>
          </a:p>
        </p:txBody>
      </p:sp>
    </p:spTree>
    <p:extLst>
      <p:ext uri="{BB962C8B-B14F-4D97-AF65-F5344CB8AC3E}">
        <p14:creationId xmlns:p14="http://schemas.microsoft.com/office/powerpoint/2010/main" val="3606159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D4D5540-3D20-5144-B831-0D4B47BF2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361" t="32381" r="20260" b="30857"/>
          <a:stretch/>
        </p:blipFill>
        <p:spPr>
          <a:xfrm>
            <a:off x="0" y="431075"/>
            <a:ext cx="7328263" cy="6314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667EB-9984-5F46-8CC8-A27D306D403D}"/>
              </a:ext>
            </a:extLst>
          </p:cNvPr>
          <p:cNvSpPr txBox="1"/>
          <p:nvPr/>
        </p:nvSpPr>
        <p:spPr>
          <a:xfrm>
            <a:off x="4114800" y="235132"/>
            <a:ext cx="1816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Fe-1Mn-C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5816-787D-214B-96A8-01ED0004D660}"/>
              </a:ext>
            </a:extLst>
          </p:cNvPr>
          <p:cNvGrpSpPr/>
          <p:nvPr/>
        </p:nvGrpSpPr>
        <p:grpSpPr>
          <a:xfrm>
            <a:off x="6374674" y="3893999"/>
            <a:ext cx="5042263" cy="2532926"/>
            <a:chOff x="6374674" y="3893999"/>
            <a:chExt cx="5042263" cy="253292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CDE7E9-A3E3-FF44-A0F2-3C581EA2A323}"/>
                </a:ext>
              </a:extLst>
            </p:cNvPr>
            <p:cNvSpPr txBox="1"/>
            <p:nvPr/>
          </p:nvSpPr>
          <p:spPr>
            <a:xfrm>
              <a:off x="8138160" y="4663440"/>
              <a:ext cx="30075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/>
                <a:t>toughness ⇧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E639EA-390D-CF4B-9B01-1F126B706EA0}"/>
                </a:ext>
              </a:extLst>
            </p:cNvPr>
            <p:cNvSpPr txBox="1"/>
            <p:nvPr/>
          </p:nvSpPr>
          <p:spPr>
            <a:xfrm>
              <a:off x="8200678" y="5432881"/>
              <a:ext cx="29450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/>
                <a:t>   strength ⇧</a:t>
              </a:r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4324A7ED-60E6-C346-8B18-93118E1E320F}"/>
                </a:ext>
              </a:extLst>
            </p:cNvPr>
            <p:cNvSpPr/>
            <p:nvPr/>
          </p:nvSpPr>
          <p:spPr>
            <a:xfrm>
              <a:off x="8138160" y="4663440"/>
              <a:ext cx="3278777" cy="1763485"/>
            </a:xfrm>
            <a:prstGeom prst="frame">
              <a:avLst>
                <a:gd name="adj1" fmla="val 21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8ABCFD-8B21-EC45-9E56-48FEF7B97BB1}"/>
                </a:ext>
              </a:extLst>
            </p:cNvPr>
            <p:cNvCxnSpPr>
              <a:cxnSpLocks/>
            </p:cNvCxnSpPr>
            <p:nvPr/>
          </p:nvCxnSpPr>
          <p:spPr>
            <a:xfrm>
              <a:off x="6374674" y="3893999"/>
              <a:ext cx="1763486" cy="1435647"/>
            </a:xfrm>
            <a:prstGeom prst="line">
              <a:avLst/>
            </a:prstGeom>
            <a:ln w="539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2A1A09-73B6-C94B-8CA3-28F2318CB0C9}"/>
              </a:ext>
            </a:extLst>
          </p:cNvPr>
          <p:cNvSpPr txBox="1"/>
          <p:nvPr/>
        </p:nvSpPr>
        <p:spPr>
          <a:xfrm>
            <a:off x="8138160" y="1809839"/>
            <a:ext cx="3627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8566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509CBE-BBFF-3344-9BC3-F9D0C13DC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52" y="150849"/>
            <a:ext cx="5373189" cy="4029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921130-5208-004A-9E99-A12DE693A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15"/>
          <a:stretch/>
        </p:blipFill>
        <p:spPr>
          <a:xfrm>
            <a:off x="625567" y="3714486"/>
            <a:ext cx="4886960" cy="2869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863BA-D109-464C-8844-B0F5F8B2D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43" y="150849"/>
            <a:ext cx="2843503" cy="33761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9D2773-43FC-974E-996B-C06DD3117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16"/>
          <a:stretch/>
        </p:blipFill>
        <p:spPr>
          <a:xfrm>
            <a:off x="8298559" y="2530682"/>
            <a:ext cx="3757894" cy="4188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88B263-F639-AD47-852E-F14CD3F32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751" y="273676"/>
            <a:ext cx="3757894" cy="50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62751-2588-8E44-AC58-0FB481090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3" y="600257"/>
            <a:ext cx="10515600" cy="719092"/>
          </a:xfrm>
        </p:spPr>
        <p:txBody>
          <a:bodyPr>
            <a:noAutofit/>
          </a:bodyPr>
          <a:lstStyle/>
          <a:p>
            <a:r>
              <a:rPr lang="en-US" sz="5400"/>
              <a:t>100 years of books</a:t>
            </a:r>
            <a:br>
              <a:rPr lang="en-US" sz="5400"/>
            </a:b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46ADF-C2E4-F749-8B08-DFD111A06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703" y="5773782"/>
            <a:ext cx="10515600" cy="904512"/>
          </a:xfrm>
        </p:spPr>
        <p:txBody>
          <a:bodyPr>
            <a:normAutofit/>
          </a:bodyPr>
          <a:lstStyle/>
          <a:p>
            <a:r>
              <a:rPr lang="en-US" sz="5400"/>
              <a:t>www.phase-trans.msm.cam.ac.uk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4C009-010F-C44C-A0FB-A59ECFE4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130300"/>
            <a:ext cx="92202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2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0EE4-F788-BA4C-8719-378627DA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983" y="5391600"/>
            <a:ext cx="3654853" cy="132556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Mu, Jönsson, Nakajima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J. Materials Science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51 (2016) 2168-2180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6AA08A-4CB4-E24A-9753-ED4A48288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57" y="718922"/>
            <a:ext cx="7060170" cy="5975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06BF9B-CD41-DA46-A716-93E629DC6CAF}"/>
              </a:ext>
            </a:extLst>
          </p:cNvPr>
          <p:cNvSpPr/>
          <p:nvPr/>
        </p:nvSpPr>
        <p:spPr>
          <a:xfrm>
            <a:off x="5733535" y="827903"/>
            <a:ext cx="815546" cy="1902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E034C-2A11-674C-9C24-2F80E932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0" y="163763"/>
            <a:ext cx="1130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2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79687-E67C-8040-A17B-367C5FE4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6" y="44641"/>
            <a:ext cx="8425196" cy="6768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E43D0-A571-CD4A-9414-CD7A39DFD46C}"/>
              </a:ext>
            </a:extLst>
          </p:cNvPr>
          <p:cNvSpPr txBox="1"/>
          <p:nvPr/>
        </p:nvSpPr>
        <p:spPr>
          <a:xfrm>
            <a:off x="9922476" y="5362832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logical difficulties</a:t>
            </a:r>
          </a:p>
        </p:txBody>
      </p:sp>
    </p:spTree>
    <p:extLst>
      <p:ext uri="{BB962C8B-B14F-4D97-AF65-F5344CB8AC3E}">
        <p14:creationId xmlns:p14="http://schemas.microsoft.com/office/powerpoint/2010/main" val="275912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F2C1-E05E-724E-B489-CBC2BE76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0"/>
            <a:ext cx="7273834" cy="653143"/>
          </a:xfrm>
        </p:spPr>
        <p:txBody>
          <a:bodyPr>
            <a:normAutofit fontScale="90000"/>
          </a:bodyPr>
          <a:lstStyle/>
          <a:p>
            <a:r>
              <a:rPr lang="en-US"/>
              <a:t>Testing minerals: the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E76B5-3AE7-6B4A-B7FD-CADD4C3C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" y="888277"/>
            <a:ext cx="5891893" cy="5713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19082-D336-8642-B56C-96A32DC59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264" y="326571"/>
            <a:ext cx="4176667" cy="3256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8D806-1B87-D342-9380-BF70DEFBF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673" y="3788229"/>
            <a:ext cx="4677373" cy="293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5C08B-4538-8A49-8268-B17E28DB7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09" y="1188720"/>
            <a:ext cx="6237328" cy="3868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E3550-6207-DF48-92D9-6182EEBE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2579914"/>
            <a:ext cx="5130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26D1C4-DF24-ED4A-8201-0F7D6DEE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196356"/>
            <a:ext cx="8882743" cy="64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A9610E-EA21-1F4C-8717-856928FD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8" y="1234934"/>
            <a:ext cx="9814317" cy="43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6FA16-4C91-884B-B3EF-D5D3E591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79"/>
          <a:stretch/>
        </p:blipFill>
        <p:spPr>
          <a:xfrm>
            <a:off x="169391" y="3138617"/>
            <a:ext cx="10151318" cy="339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FDB80-8438-1A4B-9ED6-AE7C225C0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45"/>
          <a:stretch/>
        </p:blipFill>
        <p:spPr>
          <a:xfrm>
            <a:off x="902044" y="118038"/>
            <a:ext cx="3904734" cy="33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8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232</Words>
  <Application>Microsoft Macintosh PowerPoint</Application>
  <PresentationFormat>Widescreen</PresentationFormat>
  <Paragraphs>56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Geneva</vt:lpstr>
      <vt:lpstr>Symbol</vt:lpstr>
      <vt:lpstr>Office Theme</vt:lpstr>
      <vt:lpstr>Intragranular nucleation during transformations in steels</vt:lpstr>
      <vt:lpstr>Ricks, Barritte, Howell Solid-Solid Phase Transformations 1981, 463-468</vt:lpstr>
      <vt:lpstr>Mu, Jönsson, Nakajima J. Materials Science 51 (2016) 2168-2180</vt:lpstr>
      <vt:lpstr>PowerPoint Presentation</vt:lpstr>
      <vt:lpstr>Testing minerals: the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Weld metal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 years of books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Intragranular nucleation during transformations in steels</dc:title>
  <dc:creator>H.K.D.H. Bhadeshia</dc:creator>
  <cp:lastModifiedBy>H.K.D.H. Bhadeshia</cp:lastModifiedBy>
  <cp:revision>44</cp:revision>
  <dcterms:created xsi:type="dcterms:W3CDTF">2021-03-10T16:30:29Z</dcterms:created>
  <dcterms:modified xsi:type="dcterms:W3CDTF">2021-03-23T11:56:24Z</dcterms:modified>
</cp:coreProperties>
</file>