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69" r:id="rId3"/>
    <p:sldId id="378" r:id="rId4"/>
    <p:sldId id="364" r:id="rId5"/>
    <p:sldId id="365" r:id="rId6"/>
    <p:sldId id="387" r:id="rId7"/>
    <p:sldId id="388" r:id="rId8"/>
    <p:sldId id="385" r:id="rId9"/>
    <p:sldId id="280" r:id="rId10"/>
    <p:sldId id="281" r:id="rId11"/>
    <p:sldId id="282" r:id="rId12"/>
    <p:sldId id="283" r:id="rId13"/>
    <p:sldId id="367" r:id="rId14"/>
    <p:sldId id="298" r:id="rId15"/>
    <p:sldId id="299" r:id="rId16"/>
    <p:sldId id="301" r:id="rId17"/>
    <p:sldId id="376" r:id="rId18"/>
    <p:sldId id="370" r:id="rId19"/>
    <p:sldId id="371" r:id="rId20"/>
    <p:sldId id="372" r:id="rId21"/>
    <p:sldId id="320" r:id="rId22"/>
    <p:sldId id="323" r:id="rId23"/>
    <p:sldId id="368" r:id="rId24"/>
    <p:sldId id="390" r:id="rId25"/>
    <p:sldId id="392" r:id="rId26"/>
    <p:sldId id="391" r:id="rId27"/>
    <p:sldId id="393" r:id="rId28"/>
    <p:sldId id="394" r:id="rId29"/>
    <p:sldId id="401" r:id="rId30"/>
    <p:sldId id="398" r:id="rId31"/>
    <p:sldId id="399" r:id="rId32"/>
    <p:sldId id="373" r:id="rId33"/>
    <p:sldId id="395" r:id="rId34"/>
    <p:sldId id="400" r:id="rId35"/>
    <p:sldId id="397" r:id="rId36"/>
    <p:sldId id="39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921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224" y="10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0EEB6-0263-1449-87AC-FF74BF04ABF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31F51-7EEB-4A4F-974E-A90DD307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31F51-7EEB-4A4F-974E-A90DD307A4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8ED4F-CE63-F748-B436-43CC6740B7C9}" type="slidenum">
              <a:rPr lang="en-US"/>
              <a:pPr/>
              <a:t>4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AD4BD-F694-E04A-8306-E03BA4C0CEA3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75BA-9ED8-4C40-9C93-0477F41B3EE8}" type="slidenum">
              <a:rPr lang="en-US"/>
              <a:pPr/>
              <a:t>22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9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9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7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9376-3D3C-D446-9CA0-DEB528D258B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686" y="193461"/>
            <a:ext cx="8865100" cy="11087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Diffusion-controlled growth in multicomponent steels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2327" y="5704104"/>
            <a:ext cx="6522750" cy="619548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tx1"/>
                </a:solidFill>
              </a:rPr>
              <a:t>www.phase-trans.msm.cam.ac.uk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8582" y="1619181"/>
            <a:ext cx="7782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Difficulties in theory of ferrite growth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steep concentration gradients 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1848"/>
          <a:stretch/>
        </p:blipFill>
        <p:spPr>
          <a:xfrm>
            <a:off x="315686" y="3314031"/>
            <a:ext cx="4252548" cy="3339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63DDD-A2B2-8045-8C93-906076E7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6"/>
          <a:stretch/>
        </p:blipFill>
        <p:spPr>
          <a:xfrm>
            <a:off x="4894118" y="2704014"/>
            <a:ext cx="7160028" cy="2534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1CBEF7-46E0-EF47-8805-B1B0AE502A42}"/>
              </a:ext>
            </a:extLst>
          </p:cNvPr>
          <p:cNvSpPr txBox="1"/>
          <p:nvPr/>
        </p:nvSpPr>
        <p:spPr>
          <a:xfrm>
            <a:off x="10153113" y="2334682"/>
            <a:ext cx="19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(Apparao Chintha)</a:t>
            </a:r>
          </a:p>
        </p:txBody>
      </p:sp>
    </p:spTree>
    <p:extLst>
      <p:ext uri="{BB962C8B-B14F-4D97-AF65-F5344CB8AC3E}">
        <p14:creationId xmlns:p14="http://schemas.microsoft.com/office/powerpoint/2010/main" val="282262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2" y="405196"/>
            <a:ext cx="52006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CC2EB2-D4FA-8F4B-9D46-AD669A6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285" y="3983421"/>
            <a:ext cx="5110502" cy="23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9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0361"/>
            <a:ext cx="5686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ADCAF-0662-C441-AC66-F148D665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706" y="4253624"/>
            <a:ext cx="4964588" cy="208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4" y="1905001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1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25801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B8DC1E-E010-D342-BA3D-75BE6ED1D233}"/>
              </a:ext>
            </a:extLst>
          </p:cNvPr>
          <p:cNvGrpSpPr/>
          <p:nvPr/>
        </p:nvGrpSpPr>
        <p:grpSpPr>
          <a:xfrm>
            <a:off x="3069021" y="4011504"/>
            <a:ext cx="1700048" cy="1411835"/>
            <a:chOff x="1545021" y="4011503"/>
            <a:chExt cx="1700048" cy="141183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8A78E-F116-944D-958C-66F12A3CFFF3}"/>
                </a:ext>
              </a:extLst>
            </p:cNvPr>
            <p:cNvSpPr/>
            <p:nvPr/>
          </p:nvSpPr>
          <p:spPr>
            <a:xfrm>
              <a:off x="1545021" y="5108028"/>
              <a:ext cx="515007" cy="3153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029C4845-23BC-234F-9427-019468EAAE55}"/>
                </a:ext>
              </a:extLst>
            </p:cNvPr>
            <p:cNvSpPr/>
            <p:nvPr/>
          </p:nvSpPr>
          <p:spPr>
            <a:xfrm>
              <a:off x="2081048" y="4011503"/>
              <a:ext cx="1164021" cy="1096525"/>
            </a:xfrm>
            <a:prstGeom prst="rtTriangl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38B59B-FB3A-0F41-A436-69CF325AE800}"/>
              </a:ext>
            </a:extLst>
          </p:cNvPr>
          <p:cNvGrpSpPr/>
          <p:nvPr/>
        </p:nvGrpSpPr>
        <p:grpSpPr>
          <a:xfrm>
            <a:off x="6230312" y="3239078"/>
            <a:ext cx="4007773" cy="3618922"/>
            <a:chOff x="4706311" y="3239078"/>
            <a:chExt cx="4007773" cy="3618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4BF458-40A2-7E4E-9890-8E3BC4DB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6311" y="3239078"/>
              <a:ext cx="3792641" cy="9053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AF503-E173-6F40-915B-9DC752BB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4837612"/>
              <a:ext cx="2160884" cy="2020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0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72" y="260648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F:\Teaching\Part.II\C9\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8763"/>
            <a:ext cx="6858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40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Teaching\Part.II\C9\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1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FB86F-B6C3-9F4A-B660-93F249FA520B}"/>
              </a:ext>
            </a:extLst>
          </p:cNvPr>
          <p:cNvGrpSpPr/>
          <p:nvPr/>
        </p:nvGrpSpPr>
        <p:grpSpPr>
          <a:xfrm>
            <a:off x="2832819" y="3768186"/>
            <a:ext cx="6146800" cy="2588164"/>
            <a:chOff x="1308819" y="3768186"/>
            <a:chExt cx="6146800" cy="25881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0DE80C-12B1-6B47-9E7E-DA06083A8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819" y="5378450"/>
              <a:ext cx="6146800" cy="9779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055521-A500-FF4E-86A5-266C24375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0564" y="3768186"/>
              <a:ext cx="5461000" cy="97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0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2571751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2592388" y="1211264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2571751" y="2085976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4975225" y="4551363"/>
            <a:ext cx="1290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6359525" y="4729164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1968500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1022756" y="2487762"/>
            <a:ext cx="2050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2862263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3236914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3259139" y="3500439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3757614" y="3417889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2684463" y="2947989"/>
            <a:ext cx="242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3725863" y="950914"/>
            <a:ext cx="15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5265739" y="3802063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4278313" y="2522539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728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8210" name="Rectangle 314"/>
          <p:cNvSpPr>
            <a:spLocks noChangeArrowheads="1"/>
          </p:cNvSpPr>
          <p:nvPr/>
        </p:nvSpPr>
        <p:spPr bwMode="auto">
          <a:xfrm>
            <a:off x="7181850" y="909638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High supersaturation</a:t>
            </a:r>
            <a:endParaRPr lang="en-GB"/>
          </a:p>
        </p:txBody>
      </p:sp>
      <p:sp>
        <p:nvSpPr>
          <p:cNvPr id="8211" name="Rectangle 315"/>
          <p:cNvSpPr>
            <a:spLocks noChangeArrowheads="1"/>
          </p:cNvSpPr>
          <p:nvPr/>
        </p:nvSpPr>
        <p:spPr bwMode="auto">
          <a:xfrm>
            <a:off x="7181850" y="1243013"/>
            <a:ext cx="1481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NP-LE mode</a:t>
            </a:r>
            <a:endParaRPr lang="en-GB"/>
          </a:p>
        </p:txBody>
      </p: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3216276" y="2543175"/>
            <a:ext cx="1311275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8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173" y="268263"/>
            <a:ext cx="906565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Metall. Mater. Trans. A 43 (2012) 833</a:t>
            </a:r>
          </a:p>
          <a:p>
            <a:r>
              <a:rPr lang="en-US" sz="4400" dirty="0"/>
              <a:t>diffusion distance </a:t>
            </a:r>
            <a:r>
              <a:rPr lang="en-US" sz="4400" b="1" dirty="0">
                <a:solidFill>
                  <a:srgbClr val="FF0000"/>
                </a:solidFill>
              </a:rPr>
              <a:t>0.03 nm</a:t>
            </a:r>
          </a:p>
          <a:p>
            <a:endParaRPr lang="en-US" sz="4400" dirty="0"/>
          </a:p>
          <a:p>
            <a:r>
              <a:rPr lang="en-US" sz="4400" dirty="0"/>
              <a:t>Metall. Mater. Trans. A 46 (2015) 2347</a:t>
            </a:r>
          </a:p>
          <a:p>
            <a:r>
              <a:rPr lang="en-US" sz="4400" dirty="0"/>
              <a:t>diffusion distance </a:t>
            </a:r>
            <a:r>
              <a:rPr lang="en-US" sz="4400" b="1" dirty="0">
                <a:solidFill>
                  <a:srgbClr val="FF0000"/>
                </a:solidFill>
              </a:rPr>
              <a:t>0.002-0.04 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7643" y="5601024"/>
            <a:ext cx="7395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</a:rPr>
              <a:t>how do we proceed?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53EB4-C2E7-6840-A3DC-9AFE3EA4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49" y="3937324"/>
            <a:ext cx="98933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7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553" y="769186"/>
            <a:ext cx="5967984" cy="51633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12536" y="837952"/>
            <a:ext cx="2486785" cy="796784"/>
            <a:chOff x="3801343" y="906964"/>
            <a:chExt cx="2486785" cy="796784"/>
          </a:xfrm>
        </p:grpSpPr>
        <p:sp>
          <p:nvSpPr>
            <p:cNvPr id="5" name="Oval 4"/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Comic Sans MS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Comic Sans MS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Comic Sans MS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Comic Sans MS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Comic Sans MS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Comic Sans MS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DA1410-9CE5-324E-A3B9-18DB5DA0E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976" y="145166"/>
            <a:ext cx="2025529" cy="13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6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 of Domain Walls in the Very Early Univer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9495" y="3895468"/>
            <a:ext cx="3506887" cy="2630165"/>
          </a:xfrm>
          <a:prstGeom prst="rect">
            <a:avLst/>
          </a:prstGeom>
        </p:spPr>
      </p:pic>
      <p:pic>
        <p:nvPicPr>
          <p:cNvPr id="10" name="spinoda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9494" y="509107"/>
            <a:ext cx="3789178" cy="2813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5889" y="301148"/>
            <a:ext cx="2371344" cy="56631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5400000">
            <a:off x="5444270" y="2850706"/>
            <a:ext cx="959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time</a:t>
            </a:r>
            <a:endParaRPr lang="en-US" sz="3200" baseline="-25000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523760" y="983681"/>
            <a:ext cx="0" cy="4369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083959" y="1580750"/>
            <a:ext cx="0" cy="362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675651" y="887971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Cr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3107" y="5964333"/>
            <a:ext cx="19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distance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05732" y="66059"/>
            <a:ext cx="179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Yoshiyuki Saito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45133" y="3526135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Carlos Martins</a:t>
            </a:r>
          </a:p>
        </p:txBody>
      </p:sp>
    </p:spTree>
    <p:extLst>
      <p:ext uri="{BB962C8B-B14F-4D97-AF65-F5344CB8AC3E}">
        <p14:creationId xmlns:p14="http://schemas.microsoft.com/office/powerpoint/2010/main" val="26299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73" y="1585596"/>
            <a:ext cx="8525235" cy="19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08" y="329316"/>
            <a:ext cx="8464083" cy="90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51397" y="67706"/>
            <a:ext cx="122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(1855)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3BFEAE-8484-B44C-A97E-034C37AE05EF}"/>
              </a:ext>
            </a:extLst>
          </p:cNvPr>
          <p:cNvGrpSpPr/>
          <p:nvPr/>
        </p:nvGrpSpPr>
        <p:grpSpPr>
          <a:xfrm>
            <a:off x="1769196" y="4130566"/>
            <a:ext cx="6486830" cy="2355119"/>
            <a:chOff x="245196" y="4130565"/>
            <a:chExt cx="6486830" cy="23551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FF1A6-D142-0344-81F6-F9B6BB668C2B}"/>
                </a:ext>
              </a:extLst>
            </p:cNvPr>
            <p:cNvSpPr txBox="1"/>
            <p:nvPr/>
          </p:nvSpPr>
          <p:spPr>
            <a:xfrm>
              <a:off x="4435370" y="4130565"/>
              <a:ext cx="5068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/>
                <a:t>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93E9B4-5129-0D42-A0AB-3545B8938706}"/>
                </a:ext>
              </a:extLst>
            </p:cNvPr>
            <p:cNvSpPr txBox="1"/>
            <p:nvPr/>
          </p:nvSpPr>
          <p:spPr>
            <a:xfrm>
              <a:off x="4808294" y="4376785"/>
              <a:ext cx="19237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concentration</a:t>
              </a:r>
            </a:p>
            <a:p>
              <a:r>
                <a:rPr lang="en-US" sz="2400" dirty="0"/>
                <a:t>gradient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07D4A-6FB6-B943-A54D-EF3D84627443}"/>
                </a:ext>
              </a:extLst>
            </p:cNvPr>
            <p:cNvSpPr txBox="1"/>
            <p:nvPr/>
          </p:nvSpPr>
          <p:spPr>
            <a:xfrm>
              <a:off x="1754121" y="5654687"/>
              <a:ext cx="14975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</a:t>
              </a:r>
              <a:r>
                <a:rPr lang="en-US" sz="2400"/>
                <a:t>iffusion</a:t>
              </a:r>
              <a:endParaRPr lang="en-US" sz="2400" dirty="0"/>
            </a:p>
            <a:p>
              <a:pPr algn="ctr"/>
              <a:r>
                <a:rPr lang="en-US" sz="2400" dirty="0"/>
                <a:t>coefficient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B12579-DCF2-7944-B8F1-2DECF339B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2675" y="5207782"/>
              <a:ext cx="210735" cy="3591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7A0618-DA92-EB43-AC21-A1AA5D832DE0}"/>
                </a:ext>
              </a:extLst>
            </p:cNvPr>
            <p:cNvSpPr txBox="1"/>
            <p:nvPr/>
          </p:nvSpPr>
          <p:spPr>
            <a:xfrm>
              <a:off x="245196" y="5272405"/>
              <a:ext cx="644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flux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6175ED-D5E8-0144-9D90-FD8985707D15}"/>
              </a:ext>
            </a:extLst>
          </p:cNvPr>
          <p:cNvGrpSpPr/>
          <p:nvPr/>
        </p:nvGrpSpPr>
        <p:grpSpPr>
          <a:xfrm>
            <a:off x="8345219" y="3955062"/>
            <a:ext cx="2158940" cy="2578866"/>
            <a:chOff x="6821219" y="3955062"/>
            <a:chExt cx="2158940" cy="257886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6F1E4B-7932-3445-B4F1-F503A9354EC5}"/>
                </a:ext>
              </a:extLst>
            </p:cNvPr>
            <p:cNvCxnSpPr/>
            <p:nvPr/>
          </p:nvCxnSpPr>
          <p:spPr>
            <a:xfrm>
              <a:off x="7264812" y="4493079"/>
              <a:ext cx="1455828" cy="142940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B58FC7-5982-624A-A8CA-076EEBEB49DB}"/>
                </a:ext>
              </a:extLst>
            </p:cNvPr>
            <p:cNvCxnSpPr>
              <a:cxnSpLocks/>
            </p:cNvCxnSpPr>
            <p:nvPr/>
          </p:nvCxnSpPr>
          <p:spPr>
            <a:xfrm>
              <a:off x="7755805" y="4945493"/>
              <a:ext cx="0" cy="5245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EA3E78-41C2-B74D-9104-C1CE8F190F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5805" y="5468830"/>
              <a:ext cx="4782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9176FF0-8BFC-7B4D-9A02-8568D1F9E4F9}"/>
                </a:ext>
              </a:extLst>
            </p:cNvPr>
            <p:cNvGrpSpPr/>
            <p:nvPr/>
          </p:nvGrpSpPr>
          <p:grpSpPr>
            <a:xfrm>
              <a:off x="6821219" y="3955062"/>
              <a:ext cx="2158940" cy="2578866"/>
              <a:chOff x="6821219" y="3955062"/>
              <a:chExt cx="2158940" cy="25788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FBE96A-958C-2E40-8C5C-C93D776DEEBF}"/>
                  </a:ext>
                </a:extLst>
              </p:cNvPr>
              <p:cNvGrpSpPr/>
              <p:nvPr/>
            </p:nvGrpSpPr>
            <p:grpSpPr>
              <a:xfrm>
                <a:off x="7005293" y="4229409"/>
                <a:ext cx="1974866" cy="2085991"/>
                <a:chOff x="7141779" y="3368013"/>
                <a:chExt cx="1446473" cy="1613890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9EDF9B2-343C-6644-BEB5-E2CD8FA94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1117" y="3368013"/>
                  <a:ext cx="0" cy="161389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DA117C3-6AF6-554A-9122-91B299A63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1779" y="4871544"/>
                  <a:ext cx="144647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3DA7CCB-2F6E-1046-A88C-411F29972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1219" y="5099832"/>
                <a:ext cx="190500" cy="2159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72DF57C-818B-5640-8F8C-3CB1D2360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84776" y="6318028"/>
                <a:ext cx="215900" cy="215900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662BC2C-570C-F448-B8F9-BE90A2C2EC90}"/>
                  </a:ext>
                </a:extLst>
              </p:cNvPr>
              <p:cNvCxnSpPr/>
              <p:nvPr/>
            </p:nvCxnSpPr>
            <p:spPr>
              <a:xfrm>
                <a:off x="7620000" y="4376785"/>
                <a:ext cx="840828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FAC434-0ECE-E24F-B038-85E4FD5F7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7326" y="3955062"/>
                <a:ext cx="266700" cy="3429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8AC0F9-AE12-2242-B287-8CCDE56E5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38518" y="5588669"/>
                <a:ext cx="762000" cy="215900"/>
              </a:xfrm>
              <a:prstGeom prst="rect">
                <a:avLst/>
              </a:prstGeom>
            </p:spPr>
          </p:pic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DF8096C-8E03-244D-91C2-5F91868B3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6556" y="3966308"/>
            <a:ext cx="3690072" cy="16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8089" y="1882407"/>
            <a:ext cx="7942651" cy="497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However, </a:t>
            </a:r>
            <a:r>
              <a:rPr lang="en-US" sz="3600" i="1" dirty="0">
                <a:solidFill>
                  <a:srgbClr val="0000FF"/>
                </a:solidFill>
                <a:latin typeface="Arial"/>
                <a:cs typeface="Arial"/>
              </a:rPr>
              <a:t>diffusion coefficient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is actually a function of  the concentration gradient. Large gradients </a:t>
            </a:r>
            <a:r>
              <a:rPr lang="en-US" sz="3600" i="1" dirty="0">
                <a:solidFill>
                  <a:srgbClr val="0000FF"/>
                </a:solidFill>
                <a:latin typeface="Arial"/>
                <a:cs typeface="Arial"/>
              </a:rPr>
              <a:t>retard </a:t>
            </a: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diffusion. i.e. free energy is a function of gradient of concentration.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912" y="337719"/>
            <a:ext cx="816899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/>
                <a:cs typeface="Arial"/>
              </a:rPr>
              <a:t>Most rapidly growing Fourier components have infinitely small wavelength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868" y="2141763"/>
            <a:ext cx="1666945" cy="39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06" y="276413"/>
            <a:ext cx="8795907" cy="2002116"/>
          </a:xfrm>
          <a:prstGeom prst="rect">
            <a:avLst/>
          </a:prstGeom>
        </p:spPr>
      </p:pic>
      <p:pic>
        <p:nvPicPr>
          <p:cNvPr id="6" name="Picture 5" descr="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3" y="2509900"/>
            <a:ext cx="3790611" cy="6199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96408" y="3353919"/>
            <a:ext cx="8536222" cy="3398479"/>
            <a:chOff x="272408" y="3353918"/>
            <a:chExt cx="8536222" cy="3398479"/>
          </a:xfrm>
        </p:grpSpPr>
        <p:pic>
          <p:nvPicPr>
            <p:cNvPr id="7" name="Picture 6" descr="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889" y="4982883"/>
              <a:ext cx="1798741" cy="1769514"/>
            </a:xfrm>
            <a:prstGeom prst="rect">
              <a:avLst/>
            </a:prstGeom>
          </p:spPr>
        </p:pic>
        <p:pic>
          <p:nvPicPr>
            <p:cNvPr id="8" name="Picture 7" descr="b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08" y="3353918"/>
              <a:ext cx="8262784" cy="1524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"/>
          <a:stretch/>
        </p:blipFill>
        <p:spPr>
          <a:xfrm>
            <a:off x="1892015" y="467330"/>
            <a:ext cx="7259456" cy="1534788"/>
          </a:xfrm>
          <a:prstGeom prst="rect">
            <a:avLst/>
          </a:prstGeom>
        </p:spPr>
      </p:pic>
      <p:pic>
        <p:nvPicPr>
          <p:cNvPr id="3" name="Picture 2" descr="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94" y="2397312"/>
            <a:ext cx="5498304" cy="1143747"/>
          </a:xfrm>
          <a:prstGeom prst="rect">
            <a:avLst/>
          </a:prstGeom>
        </p:spPr>
      </p:pic>
      <p:pic>
        <p:nvPicPr>
          <p:cNvPr id="4" name="Picture 3" descr="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93" y="4384787"/>
            <a:ext cx="7418607" cy="17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dient_energ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49552"/>
            <a:ext cx="5548923" cy="4910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1039" y="1923072"/>
            <a:ext cx="3915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Impossible to avoid partitioning </a:t>
            </a:r>
            <a:r>
              <a:rPr lang="en-US" sz="2400" dirty="0" err="1">
                <a:latin typeface="Arial"/>
                <a:cs typeface="Arial"/>
              </a:rPr>
              <a:t>substitutional</a:t>
            </a:r>
            <a:r>
              <a:rPr lang="en-US" sz="2400" dirty="0">
                <a:latin typeface="Arial"/>
                <a:cs typeface="Arial"/>
              </a:rPr>
              <a:t> solutes if local equilibrium is demanded. </a:t>
            </a:r>
          </a:p>
        </p:txBody>
      </p:sp>
      <p:pic>
        <p:nvPicPr>
          <p:cNvPr id="5" name="Picture 4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52" y="148964"/>
            <a:ext cx="7418607" cy="17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6F13A-72DD-9543-A636-98CFAF05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215" y="4904231"/>
            <a:ext cx="2351861" cy="16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04961-022A-F949-B407-6A5F53549B8F}"/>
              </a:ext>
            </a:extLst>
          </p:cNvPr>
          <p:cNvSpPr txBox="1"/>
          <p:nvPr/>
        </p:nvSpPr>
        <p:spPr>
          <a:xfrm>
            <a:off x="117484" y="48650"/>
            <a:ext cx="894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NP-LE has never been observed experimentally: kinetic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6EEC81-5E5B-5B4E-AB39-3660054A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41" y="1154373"/>
            <a:ext cx="4831308" cy="5703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CA1D97-8723-314E-BCC2-10596C60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63" y="1053296"/>
            <a:ext cx="9703557" cy="56786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2F9B43-1D99-134E-8A92-438B75A9C683}"/>
              </a:ext>
            </a:extLst>
          </p:cNvPr>
          <p:cNvSpPr txBox="1"/>
          <p:nvPr/>
        </p:nvSpPr>
        <p:spPr>
          <a:xfrm rot="16200000">
            <a:off x="-832936" y="408068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Babu, Bhadeshia,1981</a:t>
            </a:r>
          </a:p>
        </p:txBody>
      </p:sp>
    </p:spTree>
    <p:extLst>
      <p:ext uri="{BB962C8B-B14F-4D97-AF65-F5344CB8AC3E}">
        <p14:creationId xmlns:p14="http://schemas.microsoft.com/office/powerpoint/2010/main" val="26105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BF4888D-CE9E-264C-9CAE-219A1892C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82" t="13684" r="13014" b="51045"/>
          <a:stretch/>
        </p:blipFill>
        <p:spPr>
          <a:xfrm>
            <a:off x="545911" y="2066197"/>
            <a:ext cx="6619165" cy="469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04961-022A-F949-B407-6A5F53549B8F}"/>
              </a:ext>
            </a:extLst>
          </p:cNvPr>
          <p:cNvSpPr txBox="1"/>
          <p:nvPr/>
        </p:nvSpPr>
        <p:spPr>
          <a:xfrm>
            <a:off x="117485" y="99189"/>
            <a:ext cx="845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NP-LE has never been observed experimentally although widely implemented in software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7669-7DD7-5E41-BD6A-91F7FC11ADD3}"/>
              </a:ext>
            </a:extLst>
          </p:cNvPr>
          <p:cNvSpPr txBox="1"/>
          <p:nvPr/>
        </p:nvSpPr>
        <p:spPr>
          <a:xfrm>
            <a:off x="197068" y="938477"/>
            <a:ext cx="838515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/>
              <a:t>Pearlite always shows partitioning.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D2F3D-295A-A741-BE17-7040CBF81439}"/>
              </a:ext>
            </a:extLst>
          </p:cNvPr>
          <p:cNvSpPr txBox="1"/>
          <p:nvPr/>
        </p:nvSpPr>
        <p:spPr>
          <a:xfrm rot="5400000">
            <a:off x="6979996" y="3419962"/>
            <a:ext cx="2312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Chance, Ridley</a:t>
            </a:r>
          </a:p>
        </p:txBody>
      </p:sp>
    </p:spTree>
    <p:extLst>
      <p:ext uri="{BB962C8B-B14F-4D97-AF65-F5344CB8AC3E}">
        <p14:creationId xmlns:p14="http://schemas.microsoft.com/office/powerpoint/2010/main" val="3040384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04961-022A-F949-B407-6A5F53549B8F}"/>
              </a:ext>
            </a:extLst>
          </p:cNvPr>
          <p:cNvSpPr txBox="1"/>
          <p:nvPr/>
        </p:nvSpPr>
        <p:spPr>
          <a:xfrm>
            <a:off x="228561" y="86721"/>
            <a:ext cx="845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NP-LE has never been observed experimentally although widely implemented in software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7669-7DD7-5E41-BD6A-91F7FC11ADD3}"/>
              </a:ext>
            </a:extLst>
          </p:cNvPr>
          <p:cNvSpPr txBox="1"/>
          <p:nvPr/>
        </p:nvSpPr>
        <p:spPr>
          <a:xfrm>
            <a:off x="207002" y="946434"/>
            <a:ext cx="934643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NP-LE should never be used as a limiting composition.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DA98E1-5361-A049-98DC-E84CD11A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65" y="1782095"/>
            <a:ext cx="6203305" cy="5033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E6A71-B190-6742-8D3E-946FE008774B}"/>
              </a:ext>
            </a:extLst>
          </p:cNvPr>
          <p:cNvSpPr txBox="1"/>
          <p:nvPr/>
        </p:nvSpPr>
        <p:spPr>
          <a:xfrm rot="5400000">
            <a:off x="6550508" y="4037254"/>
            <a:ext cx="2307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Furuhara et al.</a:t>
            </a:r>
          </a:p>
        </p:txBody>
      </p:sp>
    </p:spTree>
    <p:extLst>
      <p:ext uri="{BB962C8B-B14F-4D97-AF65-F5344CB8AC3E}">
        <p14:creationId xmlns:p14="http://schemas.microsoft.com/office/powerpoint/2010/main" val="75916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04961-022A-F949-B407-6A5F53549B8F}"/>
              </a:ext>
            </a:extLst>
          </p:cNvPr>
          <p:cNvSpPr txBox="1"/>
          <p:nvPr/>
        </p:nvSpPr>
        <p:spPr>
          <a:xfrm>
            <a:off x="228561" y="86721"/>
            <a:ext cx="845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NP-LE has never been observed experimentally although widely implemented in software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7669-7DD7-5E41-BD6A-91F7FC11ADD3}"/>
              </a:ext>
            </a:extLst>
          </p:cNvPr>
          <p:cNvSpPr txBox="1"/>
          <p:nvPr/>
        </p:nvSpPr>
        <p:spPr>
          <a:xfrm>
            <a:off x="739264" y="1546935"/>
            <a:ext cx="934643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Plenty of warnings in the theory of irreversible thermodynamics that for the concept of </a:t>
            </a:r>
            <a:r>
              <a:rPr lang="en-US" sz="3600" i="1"/>
              <a:t>local equilibrium</a:t>
            </a:r>
            <a:r>
              <a:rPr lang="en-US" sz="3600"/>
              <a:t> to be valid, the situation must not be too far removed from equilibrium.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3277B-DE9F-FB41-8AFD-A67A736EE501}"/>
              </a:ext>
            </a:extLst>
          </p:cNvPr>
          <p:cNvSpPr txBox="1"/>
          <p:nvPr/>
        </p:nvSpPr>
        <p:spPr>
          <a:xfrm>
            <a:off x="559558" y="5964072"/>
            <a:ext cx="1044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e.g. J. W. Christian, Theory of Transformations in Metals and Alloys, Pergamon Press, Oxford, 2nd edition, p.98</a:t>
            </a:r>
          </a:p>
        </p:txBody>
      </p:sp>
    </p:spTree>
    <p:extLst>
      <p:ext uri="{BB962C8B-B14F-4D97-AF65-F5344CB8AC3E}">
        <p14:creationId xmlns:p14="http://schemas.microsoft.com/office/powerpoint/2010/main" val="4212404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6F7CD-78B6-7C4D-8400-3DC0954B6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9" y="172240"/>
            <a:ext cx="8166073" cy="6351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55904-0730-1349-B82F-FB0584984DEB}"/>
              </a:ext>
            </a:extLst>
          </p:cNvPr>
          <p:cNvSpPr txBox="1"/>
          <p:nvPr/>
        </p:nvSpPr>
        <p:spPr>
          <a:xfrm rot="5400000">
            <a:off x="6087231" y="2837052"/>
            <a:ext cx="5049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Kannan R, Wang Y, Poplawsky J, Babu SS, Li L. Cascading phase transformations in high carbon steel resulting in the formation of inverse bainite: An atomic scale investigation. Scientific reports. 2019 Apr 3;9(1):1-5.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67FFE4-B719-A046-9BA3-F9C6BEE5B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524" t="18109" r="30756" b="42090"/>
          <a:stretch/>
        </p:blipFill>
        <p:spPr>
          <a:xfrm>
            <a:off x="9553433" y="3429000"/>
            <a:ext cx="2361063" cy="27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3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855904-0730-1349-B82F-FB0584984DEB}"/>
              </a:ext>
            </a:extLst>
          </p:cNvPr>
          <p:cNvSpPr txBox="1"/>
          <p:nvPr/>
        </p:nvSpPr>
        <p:spPr>
          <a:xfrm rot="5400000">
            <a:off x="6087231" y="2837052"/>
            <a:ext cx="5049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Kannan R, Wang Y, Poplawsky J, Babu SS, Li L. Cascading phase transformations in high carbon steel resulting in the formation of inverse bainite: An atomic scale investigation. Scientific reports. 2019 Apr 3;9(1):1-5.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A96E-B74A-CC4E-9860-E8E30505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4" y="538708"/>
            <a:ext cx="7595899" cy="58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849EEC-E971-FE4A-AE9C-04A5BEA0E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69"/>
          <a:stretch/>
        </p:blipFill>
        <p:spPr>
          <a:xfrm>
            <a:off x="1566042" y="1709201"/>
            <a:ext cx="9070428" cy="5122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B34783-2F8C-4449-A2D7-E438B48BA169}"/>
              </a:ext>
            </a:extLst>
          </p:cNvPr>
          <p:cNvGrpSpPr/>
          <p:nvPr/>
        </p:nvGrpSpPr>
        <p:grpSpPr>
          <a:xfrm>
            <a:off x="1735343" y="4564025"/>
            <a:ext cx="8481074" cy="1255692"/>
            <a:chOff x="33833" y="4786657"/>
            <a:chExt cx="8613375" cy="12556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CE8DAD-D7D9-084C-9222-ECFF2B1C91E8}"/>
                </a:ext>
              </a:extLst>
            </p:cNvPr>
            <p:cNvSpPr txBox="1"/>
            <p:nvPr/>
          </p:nvSpPr>
          <p:spPr>
            <a:xfrm>
              <a:off x="33833" y="4786657"/>
              <a:ext cx="1658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ice: pure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E78192-0623-AF4B-B7EB-1D97277221C5}"/>
                </a:ext>
              </a:extLst>
            </p:cNvPr>
            <p:cNvSpPr txBox="1"/>
            <p:nvPr/>
          </p:nvSpPr>
          <p:spPr>
            <a:xfrm>
              <a:off x="5371329" y="5457574"/>
              <a:ext cx="3275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ocean: salty water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5482C2-56CC-D447-87C2-2E0F23BF37A8}"/>
              </a:ext>
            </a:extLst>
          </p:cNvPr>
          <p:cNvSpPr txBox="1"/>
          <p:nvPr/>
        </p:nvSpPr>
        <p:spPr>
          <a:xfrm>
            <a:off x="1617445" y="6301102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5A623E-2B62-084B-942C-6702D21334DA}"/>
              </a:ext>
            </a:extLst>
          </p:cNvPr>
          <p:cNvGrpSpPr/>
          <p:nvPr/>
        </p:nvGrpSpPr>
        <p:grpSpPr>
          <a:xfrm>
            <a:off x="1928877" y="256458"/>
            <a:ext cx="8482963" cy="1452743"/>
            <a:chOff x="425897" y="61790"/>
            <a:chExt cx="8482963" cy="14527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F2E103-486D-1E4C-AA69-87722EB0E012}"/>
                </a:ext>
              </a:extLst>
            </p:cNvPr>
            <p:cNvSpPr txBox="1"/>
            <p:nvPr/>
          </p:nvSpPr>
          <p:spPr>
            <a:xfrm>
              <a:off x="425897" y="61790"/>
              <a:ext cx="84829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Why no diffusion of salt from sea-water into ice?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C0F74A-BF5A-814C-9745-682517AC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564" y="562033"/>
              <a:ext cx="26289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662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94E1D3-5B82-2046-8AF2-E95C5D648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792" b="28962"/>
          <a:stretch/>
        </p:blipFill>
        <p:spPr>
          <a:xfrm>
            <a:off x="209862" y="239848"/>
            <a:ext cx="10135348" cy="64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DE701B2-5128-A049-A8E7-4A90DFF9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0" t="26448" r="6593" b="29180"/>
          <a:stretch/>
        </p:blipFill>
        <p:spPr>
          <a:xfrm>
            <a:off x="869431" y="290918"/>
            <a:ext cx="8749530" cy="62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78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251" y="1536174"/>
            <a:ext cx="7644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Current Opinion in Solid State and Materials Science, </a:t>
            </a:r>
          </a:p>
          <a:p>
            <a:r>
              <a:rPr lang="en-US" sz="4000" dirty="0"/>
              <a:t>20 (2016) 396-400</a:t>
            </a:r>
          </a:p>
          <a:p>
            <a:endParaRPr lang="en-US" sz="4000" dirty="0"/>
          </a:p>
          <a:p>
            <a:r>
              <a:rPr lang="en-US" sz="4000" dirty="0" err="1"/>
              <a:t>Physica</a:t>
            </a:r>
            <a:r>
              <a:rPr lang="en-US" sz="4000" dirty="0"/>
              <a:t> Status Solidi (a)</a:t>
            </a:r>
          </a:p>
          <a:p>
            <a:r>
              <a:rPr lang="en-US" sz="4000" dirty="0"/>
              <a:t>69 (1982) 745-750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0366" y="5722569"/>
            <a:ext cx="7074913" cy="874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rgbClr val="0000FF"/>
                </a:solidFill>
              </a:rPr>
              <a:t>www.phase-trans.msm.cam.ac.uk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311" y="298850"/>
            <a:ext cx="5306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NPLE mode cannot exist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A49CA-3932-E04B-8194-D03926BA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946" y="2194297"/>
            <a:ext cx="3358101" cy="44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2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B6BFD53-9CFD-1B48-B469-0F249BBC1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73" t="21095" r="37234" b="42487"/>
          <a:stretch/>
        </p:blipFill>
        <p:spPr>
          <a:xfrm>
            <a:off x="5268034" y="1613848"/>
            <a:ext cx="4626031" cy="50092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9AC31A4-3DB4-FB41-BABE-346209423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14" r="29911" b="62728"/>
          <a:stretch/>
        </p:blipFill>
        <p:spPr>
          <a:xfrm>
            <a:off x="356488" y="183720"/>
            <a:ext cx="5593935" cy="22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8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A7A6629-1444-0F48-BCB1-CF9B2491C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235" b="33552"/>
          <a:stretch/>
        </p:blipFill>
        <p:spPr>
          <a:xfrm>
            <a:off x="1124262" y="509666"/>
            <a:ext cx="7869026" cy="5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7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694F592-E00C-4A42-B1F3-B0F6FEB41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577" y="506438"/>
            <a:ext cx="7213600" cy="55753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B157DF5-0003-F846-ADAA-2D25908CE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943" t="26448" r="26717" b="26120"/>
          <a:stretch/>
        </p:blipFill>
        <p:spPr>
          <a:xfrm>
            <a:off x="7764905" y="2293495"/>
            <a:ext cx="2878111" cy="32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7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51C00-5550-B343-AD3C-908FDC90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00" y="518615"/>
            <a:ext cx="8332243" cy="60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3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-1759663" y="169056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H="1" flipV="1">
            <a:off x="-1759663" y="169056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Arc 4"/>
          <p:cNvSpPr>
            <a:spLocks/>
          </p:cNvSpPr>
          <p:nvPr/>
        </p:nvSpPr>
        <p:spPr bwMode="auto">
          <a:xfrm>
            <a:off x="2926637" y="2328056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Arc 5"/>
          <p:cNvSpPr>
            <a:spLocks/>
          </p:cNvSpPr>
          <p:nvPr/>
        </p:nvSpPr>
        <p:spPr bwMode="auto">
          <a:xfrm>
            <a:off x="4564937" y="1324756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2926637" y="435756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609137" y="2213756"/>
            <a:ext cx="929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469937" y="1159656"/>
            <a:ext cx="929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2609137" y="2391556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6495337" y="1400956"/>
            <a:ext cx="1138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850437" y="4690257"/>
            <a:ext cx="166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6114337" y="4715657"/>
            <a:ext cx="14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4018837" y="4855357"/>
            <a:ext cx="120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4095037" y="4690256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 rot="16200000">
            <a:off x="-415627" y="2299661"/>
            <a:ext cx="4028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sz="2400" dirty="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3777537" y="5198257"/>
            <a:ext cx="1837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 sz="2400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2888537" y="2251856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Oval 18"/>
          <p:cNvSpPr>
            <a:spLocks noChangeArrowheads="1"/>
          </p:cNvSpPr>
          <p:nvPr/>
        </p:nvSpPr>
        <p:spPr bwMode="auto">
          <a:xfrm>
            <a:off x="6127037" y="1210456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4044237" y="3636156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2961563" y="3437718"/>
            <a:ext cx="3216275" cy="7572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2875837" y="3369456"/>
            <a:ext cx="127000" cy="127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>
            <a:off x="6139737" y="4144156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2397330" y="3221935"/>
            <a:ext cx="330200" cy="317500"/>
            <a:chOff x="672" y="3456"/>
            <a:chExt cx="208" cy="200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672" y="3456"/>
              <a:ext cx="1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768" y="3456"/>
              <a:ext cx="112" cy="200"/>
              <a:chOff x="1434" y="2245"/>
              <a:chExt cx="112" cy="200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>
                <a:off x="1546" y="224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46108" name="Rectangle 28"/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8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en-GB"/>
              </a:p>
            </p:txBody>
          </p:sp>
        </p:grpSp>
      </p:grpSp>
      <p:grpSp>
        <p:nvGrpSpPr>
          <p:cNvPr id="46109" name="Group 29"/>
          <p:cNvGrpSpPr>
            <a:grpSpLocks/>
          </p:cNvGrpSpPr>
          <p:nvPr/>
        </p:nvGrpSpPr>
        <p:grpSpPr bwMode="auto">
          <a:xfrm>
            <a:off x="6357770" y="4014024"/>
            <a:ext cx="381000" cy="342900"/>
            <a:chOff x="4002" y="2805"/>
            <a:chExt cx="240" cy="216"/>
          </a:xfrm>
        </p:grpSpPr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002" y="2805"/>
              <a:ext cx="1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242" y="281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dirty="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098" y="2885"/>
              <a:ext cx="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Geneva" charset="0"/>
                </a:rPr>
                <a:t>B</a:t>
              </a:r>
              <a:endParaRPr lang="en-GB" dirty="0"/>
            </a:p>
          </p:txBody>
        </p: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4095037" y="3712356"/>
            <a:ext cx="12700" cy="939800"/>
            <a:chOff x="2634" y="2605"/>
            <a:chExt cx="8" cy="592"/>
          </a:xfrm>
        </p:grpSpPr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2482138" y="2226457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6330238" y="1210457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2939337" y="3699656"/>
            <a:ext cx="1155700" cy="12700"/>
            <a:chOff x="1906" y="2597"/>
            <a:chExt cx="728" cy="8"/>
          </a:xfrm>
        </p:grpSpPr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2393238" y="3648857"/>
            <a:ext cx="481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36" y="6124139"/>
            <a:ext cx="5029200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6EE702-5658-9B4D-A30E-19B595FB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502" y="126120"/>
            <a:ext cx="8912996" cy="2028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48686-09A1-4F4D-8037-268CA256F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13952" r="11962" b="20729"/>
          <a:stretch/>
        </p:blipFill>
        <p:spPr>
          <a:xfrm>
            <a:off x="2150209" y="2216461"/>
            <a:ext cx="7748670" cy="433816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D034FB-8A04-254C-80CA-C6CE6F6B4DB5}"/>
              </a:ext>
            </a:extLst>
          </p:cNvPr>
          <p:cNvCxnSpPr/>
          <p:nvPr/>
        </p:nvCxnSpPr>
        <p:spPr>
          <a:xfrm flipV="1">
            <a:off x="7155679" y="1427148"/>
            <a:ext cx="743484" cy="888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BE9332-DD57-8F49-BF42-50D03B5A040B}"/>
              </a:ext>
            </a:extLst>
          </p:cNvPr>
          <p:cNvCxnSpPr>
            <a:cxnSpLocks/>
          </p:cNvCxnSpPr>
          <p:nvPr/>
        </p:nvCxnSpPr>
        <p:spPr>
          <a:xfrm flipH="1" flipV="1">
            <a:off x="3111261" y="1673527"/>
            <a:ext cx="1017916" cy="104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62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A0F54-6942-974C-9660-9BB412F84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3" t="21593" r="17169" b="17309"/>
          <a:stretch/>
        </p:blipFill>
        <p:spPr>
          <a:xfrm>
            <a:off x="1825926" y="1327070"/>
            <a:ext cx="8832001" cy="5030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13BD0-4434-6F49-9CFA-2C9D9FC3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42" y="500332"/>
            <a:ext cx="2050846" cy="13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31829-5092-E149-BCEE-ED239A445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9" t="30302" r="19151" b="10121"/>
          <a:stretch/>
        </p:blipFill>
        <p:spPr>
          <a:xfrm>
            <a:off x="2904226" y="2553419"/>
            <a:ext cx="6383548" cy="37179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063717-6394-FE41-9680-4F80F019CACC}"/>
              </a:ext>
            </a:extLst>
          </p:cNvPr>
          <p:cNvCxnSpPr>
            <a:cxnSpLocks/>
          </p:cNvCxnSpPr>
          <p:nvPr/>
        </p:nvCxnSpPr>
        <p:spPr>
          <a:xfrm flipV="1">
            <a:off x="6535947" y="3774057"/>
            <a:ext cx="0" cy="332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66EC0-CBE4-DC42-BD69-239468A5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159" y="586595"/>
            <a:ext cx="2025529" cy="1380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E65AA0-A5C5-9148-B820-3B5A5D2E1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962" y="241541"/>
            <a:ext cx="5148102" cy="21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88D6DC4-3F59-CF45-B45A-E9FA9F49B9F8}"/>
              </a:ext>
            </a:extLst>
          </p:cNvPr>
          <p:cNvGrpSpPr/>
          <p:nvPr/>
        </p:nvGrpSpPr>
        <p:grpSpPr>
          <a:xfrm>
            <a:off x="1073278" y="354392"/>
            <a:ext cx="3898463" cy="3346629"/>
            <a:chOff x="673537" y="279441"/>
            <a:chExt cx="3898463" cy="33466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54D091-21D3-6B4C-8DA8-B7BD80F5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537" y="2111576"/>
              <a:ext cx="3898463" cy="15144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D7E30D-7163-4245-8CC0-EAF8600D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537" y="279441"/>
              <a:ext cx="3473607" cy="155504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5037EE2-D989-1946-84A2-A1688E484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03" y="2277813"/>
            <a:ext cx="3701701" cy="133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9898C-E46F-004B-810E-CAA817769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969" y="4339304"/>
            <a:ext cx="5095834" cy="18421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E660D-A667-3F4F-969A-0D363E4B999C}"/>
              </a:ext>
            </a:extLst>
          </p:cNvPr>
          <p:cNvGrpSpPr/>
          <p:nvPr/>
        </p:nvGrpSpPr>
        <p:grpSpPr>
          <a:xfrm>
            <a:off x="3657947" y="354392"/>
            <a:ext cx="5409018" cy="3416613"/>
            <a:chOff x="3258207" y="279441"/>
            <a:chExt cx="5409018" cy="34166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9ECEBE-5DC1-8648-86B5-23A5E826311E}"/>
                </a:ext>
              </a:extLst>
            </p:cNvPr>
            <p:cNvSpPr/>
            <p:nvPr/>
          </p:nvSpPr>
          <p:spPr>
            <a:xfrm>
              <a:off x="3258207" y="279441"/>
              <a:ext cx="1061545" cy="165446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41E78A-E9D9-C347-A147-5FCFBC77D432}"/>
                </a:ext>
              </a:extLst>
            </p:cNvPr>
            <p:cNvSpPr/>
            <p:nvPr/>
          </p:nvSpPr>
          <p:spPr>
            <a:xfrm>
              <a:off x="7683062" y="2041592"/>
              <a:ext cx="984163" cy="165446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72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Teaching\Part.II\C9\a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2275491"/>
            <a:ext cx="9715551" cy="43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A5F55-78C5-554C-BA58-C13AF743C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48"/>
          <a:stretch/>
        </p:blipFill>
        <p:spPr>
          <a:xfrm>
            <a:off x="1707443" y="89744"/>
            <a:ext cx="1908116" cy="1498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961C4-7AC3-454A-B0F4-4D18F134BF37}"/>
              </a:ext>
            </a:extLst>
          </p:cNvPr>
          <p:cNvSpPr txBox="1"/>
          <p:nvPr/>
        </p:nvSpPr>
        <p:spPr>
          <a:xfrm>
            <a:off x="6159463" y="227423"/>
            <a:ext cx="432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432FF"/>
                </a:solidFill>
              </a:rPr>
              <a:t>Kinetics of ferrite growth</a:t>
            </a:r>
          </a:p>
        </p:txBody>
      </p:sp>
    </p:spTree>
    <p:extLst>
      <p:ext uri="{BB962C8B-B14F-4D97-AF65-F5344CB8AC3E}">
        <p14:creationId xmlns:p14="http://schemas.microsoft.com/office/powerpoint/2010/main" val="153666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5008</TotalTime>
  <Words>464</Words>
  <Application>Microsoft Macintosh PowerPoint</Application>
  <PresentationFormat>Widescreen</PresentationFormat>
  <Paragraphs>83</Paragraphs>
  <Slides>36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Comic Sans MS</vt:lpstr>
      <vt:lpstr>Geneva</vt:lpstr>
      <vt:lpstr>Symbol</vt:lpstr>
      <vt:lpstr>Office Theme</vt:lpstr>
      <vt:lpstr>Diffusion-controlled growth in multicomponent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Unresolved issues in the theory of solid-state phase transformations and associated experimental techniques  </dc:title>
  <dc:creator>gjgh</dc:creator>
  <cp:lastModifiedBy>H.K.D.H. Bhadeshia</cp:lastModifiedBy>
  <cp:revision>152</cp:revision>
  <dcterms:created xsi:type="dcterms:W3CDTF">2015-04-30T13:54:51Z</dcterms:created>
  <dcterms:modified xsi:type="dcterms:W3CDTF">2021-11-18T15:02:48Z</dcterms:modified>
</cp:coreProperties>
</file>