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331" r:id="rId3"/>
    <p:sldId id="325" r:id="rId4"/>
    <p:sldId id="285" r:id="rId5"/>
    <p:sldId id="287" r:id="rId6"/>
    <p:sldId id="330" r:id="rId7"/>
    <p:sldId id="321" r:id="rId8"/>
    <p:sldId id="256" r:id="rId9"/>
    <p:sldId id="320" r:id="rId10"/>
    <p:sldId id="341" r:id="rId11"/>
    <p:sldId id="329" r:id="rId12"/>
    <p:sldId id="342" r:id="rId13"/>
    <p:sldId id="296" r:id="rId14"/>
    <p:sldId id="298" r:id="rId15"/>
    <p:sldId id="297" r:id="rId16"/>
    <p:sldId id="299" r:id="rId17"/>
    <p:sldId id="302" r:id="rId18"/>
    <p:sldId id="339" r:id="rId19"/>
    <p:sldId id="340" r:id="rId20"/>
    <p:sldId id="280" r:id="rId21"/>
    <p:sldId id="318" r:id="rId22"/>
    <p:sldId id="333" r:id="rId23"/>
    <p:sldId id="359" r:id="rId24"/>
    <p:sldId id="358" r:id="rId25"/>
    <p:sldId id="360" r:id="rId26"/>
    <p:sldId id="361" r:id="rId27"/>
    <p:sldId id="34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9F7A4-7DD9-1B43-9085-D27BD44A7AF3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2E424-EABD-664F-9061-FEF6CDCE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85FFC6-B578-DF42-861B-327D3BEE7BE4}" type="slidenum">
              <a:rPr lang="en-US"/>
              <a:pPr/>
              <a:t>1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57EA3-3E55-9045-BA31-779FDC45F4BA}" type="slidenum">
              <a:rPr lang="en-US"/>
              <a:pPr/>
              <a:t>14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A99774-C6F3-654D-B037-0394D533FF91}" type="slidenum">
              <a:rPr lang="en-US"/>
              <a:pPr/>
              <a:t>15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57EA3-3E55-9045-BA31-779FDC45F4BA}" type="slidenum">
              <a:rPr lang="en-US"/>
              <a:pPr/>
              <a:t>16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9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2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3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5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8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5AA0B-37D2-594A-B04C-3B1EA550395F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73273-2AAA-F44A-AD26-DF0F7CA8C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4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19A315-0009-D34F-BAAE-6485CE62C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"/>
          <a:stretch/>
        </p:blipFill>
        <p:spPr>
          <a:xfrm>
            <a:off x="83887" y="142103"/>
            <a:ext cx="12024225" cy="6573794"/>
          </a:xfrm>
          <a:prstGeom prst="rect">
            <a:avLst/>
          </a:prstGeom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47519" y="326739"/>
            <a:ext cx="3234665" cy="523220"/>
          </a:xfrm>
          <a:prstGeom prst="rect">
            <a:avLst/>
          </a:prstGeom>
          <a:solidFill>
            <a:srgbClr val="DCE6F2">
              <a:alpha val="45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>
                <a:solidFill>
                  <a:schemeClr val="bg2"/>
                </a:solidFill>
              </a:rPr>
              <a:t>Hydrogen and steel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 rot="16200000">
            <a:off x="3349240" y="2662208"/>
            <a:ext cx="276999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47519" y="6008041"/>
            <a:ext cx="5255633" cy="523220"/>
          </a:xfrm>
          <a:prstGeom prst="rect">
            <a:avLst/>
          </a:prstGeom>
          <a:solidFill>
            <a:schemeClr val="tx2">
              <a:lumMod val="20000"/>
              <a:lumOff val="80000"/>
              <a:alpha val="4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bg2"/>
                </a:solidFill>
              </a:rPr>
              <a:t>www.phase-trans.msm.cam.ac.uk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59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26" y="0"/>
            <a:ext cx="8958274" cy="5334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818" y="4884553"/>
            <a:ext cx="1469136" cy="1842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1" y="5850350"/>
            <a:ext cx="706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Metall. Mat. Trans. A 46 (2015) 2323 </a:t>
            </a:r>
          </a:p>
        </p:txBody>
      </p:sp>
    </p:spTree>
    <p:extLst>
      <p:ext uri="{BB962C8B-B14F-4D97-AF65-F5344CB8AC3E}">
        <p14:creationId xmlns:p14="http://schemas.microsoft.com/office/powerpoint/2010/main" val="1649546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droge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71" y="938673"/>
            <a:ext cx="5135123" cy="2338749"/>
          </a:xfrm>
          <a:prstGeom prst="rect">
            <a:avLst/>
          </a:prstGeom>
        </p:spPr>
      </p:pic>
      <p:pic>
        <p:nvPicPr>
          <p:cNvPr id="3" name="Picture 2" descr="hydrogen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69" y="4292907"/>
            <a:ext cx="5211270" cy="2357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039" y="219421"/>
            <a:ext cx="3834108" cy="1750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54259" y="5222021"/>
            <a:ext cx="24766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Song and Curtin</a:t>
            </a:r>
          </a:p>
          <a:p>
            <a:r>
              <a:rPr lang="en-US" sz="2400" dirty="0">
                <a:solidFill>
                  <a:srgbClr val="3366FF"/>
                </a:solidFill>
              </a:rPr>
              <a:t>Nature Materials</a:t>
            </a:r>
          </a:p>
          <a:p>
            <a:r>
              <a:rPr lang="en-US" sz="2400" dirty="0">
                <a:solidFill>
                  <a:srgbClr val="3366FF"/>
                </a:solidFill>
              </a:rPr>
              <a:t>12 (2013) 145-151</a:t>
            </a:r>
          </a:p>
        </p:txBody>
      </p:sp>
    </p:spTree>
    <p:extLst>
      <p:ext uri="{BB962C8B-B14F-4D97-AF65-F5344CB8AC3E}">
        <p14:creationId xmlns:p14="http://schemas.microsoft.com/office/powerpoint/2010/main" val="3333042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868" y="75922"/>
            <a:ext cx="8692981" cy="671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5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8124" y="193513"/>
            <a:ext cx="4035412" cy="619627"/>
          </a:xfrm>
        </p:spPr>
        <p:txBody>
          <a:bodyPr>
            <a:noAutofit/>
          </a:bodyPr>
          <a:lstStyle/>
          <a:p>
            <a:r>
              <a:rPr lang="en-US" sz="4800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125" y="1351508"/>
            <a:ext cx="953357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All evidence points to easily diffusible or </a:t>
            </a:r>
          </a:p>
          <a:p>
            <a:r>
              <a:rPr lang="en-US" sz="4400" dirty="0"/>
              <a:t>weakly trapped hydrogen </a:t>
            </a:r>
            <a:r>
              <a:rPr lang="en-US" sz="4400" dirty="0" err="1"/>
              <a:t>embrittles</a:t>
            </a:r>
            <a:endParaRPr lang="en-US" sz="4400" dirty="0"/>
          </a:p>
          <a:p>
            <a:endParaRPr lang="en-US" sz="4400" dirty="0"/>
          </a:p>
          <a:p>
            <a:r>
              <a:rPr lang="en-US" sz="4400" dirty="0"/>
              <a:t>Trapped molecular hydrogen irrelevant.</a:t>
            </a:r>
          </a:p>
          <a:p>
            <a:endParaRPr lang="en-US" sz="4400" dirty="0"/>
          </a:p>
          <a:p>
            <a:r>
              <a:rPr lang="en-US" sz="4400" dirty="0"/>
              <a:t>Strongly trapped hydrogen irrelevant.</a:t>
            </a:r>
          </a:p>
        </p:txBody>
      </p:sp>
    </p:spTree>
    <p:extLst>
      <p:ext uri="{BB962C8B-B14F-4D97-AF65-F5344CB8AC3E}">
        <p14:creationId xmlns:p14="http://schemas.microsoft.com/office/powerpoint/2010/main" val="258047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quipment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96" y="417136"/>
            <a:ext cx="7282055" cy="5139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77713" y="4103193"/>
            <a:ext cx="8077124" cy="2573372"/>
            <a:chOff x="153713" y="3077394"/>
            <a:chExt cx="8077124" cy="1930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713" y="3152437"/>
              <a:ext cx="2483795" cy="18549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510" y="3077394"/>
              <a:ext cx="2372327" cy="1930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82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"/>
            <a:ext cx="8813800" cy="6738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513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Screen shot 2010-05-31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574492"/>
            <a:ext cx="3974847" cy="5455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133600" y="640080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</a:rPr>
              <a:t>Yamasaki and </a:t>
            </a:r>
            <a:r>
              <a:rPr lang="en-US" sz="2000" dirty="0" err="1">
                <a:solidFill>
                  <a:srgbClr val="000080"/>
                </a:solidFill>
              </a:rPr>
              <a:t>Bhadeshia</a:t>
            </a:r>
            <a:r>
              <a:rPr lang="en-US" sz="2000" dirty="0">
                <a:solidFill>
                  <a:srgbClr val="000080"/>
                </a:solidFill>
              </a:rPr>
              <a:t>, 2006</a:t>
            </a:r>
          </a:p>
        </p:txBody>
      </p:sp>
      <p:pic>
        <p:nvPicPr>
          <p:cNvPr id="5" name="Picture 5" descr="ju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21034"/>
            <a:ext cx="4800600" cy="5171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2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02" y="298751"/>
            <a:ext cx="7210910" cy="6225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6354" y="6257071"/>
            <a:ext cx="346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Song, </a:t>
            </a:r>
            <a:r>
              <a:rPr lang="en-US" sz="2000" dirty="0" err="1">
                <a:solidFill>
                  <a:srgbClr val="0000FF"/>
                </a:solidFill>
              </a:rPr>
              <a:t>Bhadeshia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Suh</a:t>
            </a:r>
            <a:r>
              <a:rPr lang="en-US" sz="2000" dirty="0">
                <a:solidFill>
                  <a:srgbClr val="0000FF"/>
                </a:solidFill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931493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475" t="1345" r="-2724" b="50374"/>
          <a:stretch/>
        </p:blipFill>
        <p:spPr>
          <a:xfrm>
            <a:off x="210064" y="420099"/>
            <a:ext cx="4794728" cy="4777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27" t="63200" r="49287"/>
          <a:stretch/>
        </p:blipFill>
        <p:spPr>
          <a:xfrm>
            <a:off x="5387546" y="2610653"/>
            <a:ext cx="5176279" cy="35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22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0482" b="42531"/>
          <a:stretch/>
        </p:blipFill>
        <p:spPr>
          <a:xfrm>
            <a:off x="506627" y="231832"/>
            <a:ext cx="5424485" cy="3941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1366" t="63347"/>
          <a:stretch/>
        </p:blipFill>
        <p:spPr>
          <a:xfrm>
            <a:off x="6581217" y="1"/>
            <a:ext cx="4700502" cy="3558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622" y="5022004"/>
            <a:ext cx="3173734" cy="131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2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mbrittlement_Johnson_PRA_1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9" y="1682621"/>
            <a:ext cx="10341012" cy="12200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886" y="147912"/>
            <a:ext cx="10604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first ever paper: William H. Johnson, 1875, Proceedings of the Royal Society, 23 (1875) 168-179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42E99-230D-F04B-8306-7125059A7441}"/>
              </a:ext>
            </a:extLst>
          </p:cNvPr>
          <p:cNvSpPr txBox="1"/>
          <p:nvPr/>
        </p:nvSpPr>
        <p:spPr>
          <a:xfrm>
            <a:off x="1604903" y="3826435"/>
            <a:ext cx="593810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5400" dirty="0"/>
              <a:t>Nascent hydrogen</a:t>
            </a:r>
          </a:p>
          <a:p>
            <a:pPr marL="285750" indent="-285750">
              <a:buFont typeface="Arial"/>
              <a:buChar char="•"/>
            </a:pPr>
            <a:r>
              <a:rPr lang="en-US" sz="5400" dirty="0"/>
              <a:t>Diffusible hydrogen</a:t>
            </a:r>
          </a:p>
          <a:p>
            <a:pPr marL="285750" indent="-285750">
              <a:buFont typeface="Arial"/>
              <a:buChar char="•"/>
            </a:pPr>
            <a:r>
              <a:rPr lang="en-US" sz="5400" dirty="0"/>
              <a:t>Reversible</a:t>
            </a:r>
          </a:p>
        </p:txBody>
      </p:sp>
    </p:spTree>
    <p:extLst>
      <p:ext uri="{BB962C8B-B14F-4D97-AF65-F5344CB8AC3E}">
        <p14:creationId xmlns:p14="http://schemas.microsoft.com/office/powerpoint/2010/main" val="20561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me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71" y="98323"/>
            <a:ext cx="4812792" cy="6246368"/>
          </a:xfrm>
          <a:prstGeom prst="rect">
            <a:avLst/>
          </a:prstGeom>
        </p:spPr>
      </p:pic>
      <p:pic>
        <p:nvPicPr>
          <p:cNvPr id="4" name="Picture 3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46" y="625262"/>
            <a:ext cx="1977483" cy="2006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54065" y="6098469"/>
            <a:ext cx="20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Fielding et al. (2014)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16644" y="2852566"/>
            <a:ext cx="1305180" cy="1058372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54664" y="1018055"/>
            <a:ext cx="2236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non-percolating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austenite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2024" y="4214937"/>
            <a:ext cx="290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percolating austenite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13789" y="4596364"/>
            <a:ext cx="1738235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425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484" y="333309"/>
            <a:ext cx="797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Mitigating consequences of hydrogen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7539" y="1900687"/>
            <a:ext cx="7446903" cy="2637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600" dirty="0"/>
              <a:t> Provide traps for infused hydrogen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en-US" sz="3600" dirty="0"/>
              <a:t> Retard the infusion of hydrogen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8447" y="5398145"/>
            <a:ext cx="7186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Any alloy modifications must not compromise other properties</a:t>
            </a:r>
          </a:p>
        </p:txBody>
      </p:sp>
    </p:spTree>
    <p:extLst>
      <p:ext uri="{BB962C8B-B14F-4D97-AF65-F5344CB8AC3E}">
        <p14:creationId xmlns:p14="http://schemas.microsoft.com/office/powerpoint/2010/main" val="3864675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0"/>
            <a:ext cx="908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15" y="666050"/>
            <a:ext cx="9183460" cy="3544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1" y="4210321"/>
            <a:ext cx="4342574" cy="2500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504384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Ooi</a:t>
            </a:r>
            <a:r>
              <a:rPr lang="en-US" dirty="0"/>
              <a:t> SW, Black oxide coating and its effectiveness on prevention of hydrogen uptake. Materials Science and Technology. 2019, 35:12-25.</a:t>
            </a:r>
          </a:p>
        </p:txBody>
      </p:sp>
    </p:spTree>
    <p:extLst>
      <p:ext uri="{BB962C8B-B14F-4D97-AF65-F5344CB8AC3E}">
        <p14:creationId xmlns:p14="http://schemas.microsoft.com/office/powerpoint/2010/main" val="1555831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0484" y="36710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88" y="170386"/>
            <a:ext cx="8522449" cy="61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7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EB65B-03E7-184A-BC9B-3062BACA76B7}"/>
              </a:ext>
            </a:extLst>
          </p:cNvPr>
          <p:cNvSpPr txBox="1"/>
          <p:nvPr/>
        </p:nvSpPr>
        <p:spPr>
          <a:xfrm>
            <a:off x="222421" y="308918"/>
            <a:ext cx="115146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High-pressure, high-temperature hydrogen attack</a:t>
            </a:r>
          </a:p>
          <a:p>
            <a:r>
              <a:rPr lang="en-US" sz="4400"/>
              <a:t>(13.7 MPa, 600°C)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3CFC5-2EE8-EA4B-A841-ACF35443ED0F}"/>
              </a:ext>
            </a:extLst>
          </p:cNvPr>
          <p:cNvSpPr txBox="1"/>
          <p:nvPr/>
        </p:nvSpPr>
        <p:spPr>
          <a:xfrm>
            <a:off x="407771" y="3225922"/>
            <a:ext cx="1091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Reaction of hydrogen with carbides to form methane bubbles.</a:t>
            </a:r>
          </a:p>
        </p:txBody>
      </p:sp>
    </p:spTree>
    <p:extLst>
      <p:ext uri="{BB962C8B-B14F-4D97-AF65-F5344CB8AC3E}">
        <p14:creationId xmlns:p14="http://schemas.microsoft.com/office/powerpoint/2010/main" val="155947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B2EDD-6A74-B549-8C2A-C7DEC0C3B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145" y="222219"/>
            <a:ext cx="9449314" cy="6413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C8269-CCE2-B04E-8967-536F87049D0E}"/>
              </a:ext>
            </a:extLst>
          </p:cNvPr>
          <p:cNvSpPr txBox="1"/>
          <p:nvPr/>
        </p:nvSpPr>
        <p:spPr>
          <a:xfrm>
            <a:off x="10058400" y="5634681"/>
            <a:ext cx="1696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Mohamed</a:t>
            </a:r>
          </a:p>
          <a:p>
            <a:r>
              <a:rPr lang="en-US" sz="2800"/>
              <a:t>Alshafrani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99D45-17E6-534E-8720-2714310E3E86}"/>
              </a:ext>
            </a:extLst>
          </p:cNvPr>
          <p:cNvSpPr txBox="1"/>
          <p:nvPr/>
        </p:nvSpPr>
        <p:spPr>
          <a:xfrm>
            <a:off x="10330249" y="2446638"/>
            <a:ext cx="93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1 µm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E6FCD5-AAF7-F24B-9470-2C7F32F48DBE}"/>
              </a:ext>
            </a:extLst>
          </p:cNvPr>
          <p:cNvCxnSpPr>
            <a:cxnSpLocks/>
          </p:cNvCxnSpPr>
          <p:nvPr/>
        </p:nvCxnSpPr>
        <p:spPr>
          <a:xfrm>
            <a:off x="10172866" y="2360140"/>
            <a:ext cx="124803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88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6-20 at 18.0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26646"/>
            <a:ext cx="8917459" cy="45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27433" y="6070855"/>
            <a:ext cx="223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Hobson, 1951</a:t>
            </a:r>
          </a:p>
        </p:txBody>
      </p:sp>
      <p:pic>
        <p:nvPicPr>
          <p:cNvPr id="4" name="Picture 3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00" y="174798"/>
            <a:ext cx="5753100" cy="63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8120" y="4582180"/>
            <a:ext cx="8414798" cy="17526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Hydrogen </a:t>
            </a:r>
            <a:r>
              <a:rPr lang="en-US" sz="3600" dirty="0" err="1">
                <a:solidFill>
                  <a:schemeClr val="tx1"/>
                </a:solidFill>
              </a:rPr>
              <a:t>embrittles</a:t>
            </a:r>
            <a:r>
              <a:rPr lang="en-US" sz="3600" dirty="0">
                <a:solidFill>
                  <a:schemeClr val="tx1"/>
                </a:solidFill>
              </a:rPr>
              <a:t> iron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 both </a:t>
            </a:r>
            <a:r>
              <a:rPr lang="en-US" sz="3600" dirty="0">
                <a:solidFill>
                  <a:srgbClr val="0000FF"/>
                </a:solidFill>
              </a:rPr>
              <a:t>single</a:t>
            </a:r>
            <a:r>
              <a:rPr lang="en-US" sz="3600" dirty="0">
                <a:solidFill>
                  <a:schemeClr val="tx1"/>
                </a:solidFill>
              </a:rPr>
              <a:t> and polycrystalline forms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8092" y="216190"/>
            <a:ext cx="4884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L. B. </a:t>
            </a:r>
            <a:r>
              <a:rPr lang="en-US" sz="2800" dirty="0" err="1">
                <a:solidFill>
                  <a:srgbClr val="000090"/>
                </a:solidFill>
              </a:rPr>
              <a:t>Pfeil</a:t>
            </a:r>
            <a:r>
              <a:rPr lang="en-US" sz="2800" dirty="0">
                <a:solidFill>
                  <a:srgbClr val="000090"/>
                </a:solidFill>
              </a:rPr>
              <a:t>, Proceedings of the Royal Society, 1926</a:t>
            </a:r>
          </a:p>
        </p:txBody>
      </p:sp>
      <p:pic>
        <p:nvPicPr>
          <p:cNvPr id="4" name="Picture 3" descr="embrittlement_Pfeil_PRS_19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76951" y="1571459"/>
            <a:ext cx="6606292" cy="2269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97169" y="1809006"/>
            <a:ext cx="12290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</a:t>
            </a:r>
          </a:p>
          <a:p>
            <a:endParaRPr lang="en-US" sz="2800" dirty="0"/>
          </a:p>
          <a:p>
            <a:r>
              <a:rPr lang="en-US" sz="2800" dirty="0"/>
              <a:t>pickled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1940" y="6334780"/>
            <a:ext cx="466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Perspectives in hydrogen </a:t>
            </a:r>
            <a:r>
              <a:rPr lang="en-US" sz="1400" dirty="0" err="1">
                <a:solidFill>
                  <a:srgbClr val="0000FF"/>
                </a:solidFill>
              </a:rPr>
              <a:t>embrittlement</a:t>
            </a:r>
            <a:r>
              <a:rPr lang="en-US" sz="1400" dirty="0">
                <a:solidFill>
                  <a:srgbClr val="0000FF"/>
                </a:solidFill>
              </a:rPr>
              <a:t> in metals (1986) 647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Materials Science and Engineering 77 (1986) 75</a:t>
            </a:r>
          </a:p>
        </p:txBody>
      </p:sp>
    </p:spTree>
    <p:extLst>
      <p:ext uri="{BB962C8B-B14F-4D97-AF65-F5344CB8AC3E}">
        <p14:creationId xmlns:p14="http://schemas.microsoft.com/office/powerpoint/2010/main" val="3809778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om Clipbo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09" y="348152"/>
            <a:ext cx="6210300" cy="6509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4266" y="112875"/>
            <a:ext cx="4528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R. P. </a:t>
            </a:r>
            <a:r>
              <a:rPr lang="en-US" sz="2400" dirty="0" err="1">
                <a:solidFill>
                  <a:srgbClr val="3366FF"/>
                </a:solidFill>
              </a:rPr>
              <a:t>Frohmberg</a:t>
            </a:r>
            <a:r>
              <a:rPr lang="en-US" sz="2400" dirty="0">
                <a:solidFill>
                  <a:srgbClr val="3366FF"/>
                </a:solidFill>
              </a:rPr>
              <a:t>, Wright-Patterson Air Force Base report, 1954</a:t>
            </a:r>
          </a:p>
        </p:txBody>
      </p:sp>
    </p:spTree>
    <p:extLst>
      <p:ext uri="{BB962C8B-B14F-4D97-AF65-F5344CB8AC3E}">
        <p14:creationId xmlns:p14="http://schemas.microsoft.com/office/powerpoint/2010/main" val="15549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4575" y="3757880"/>
            <a:ext cx="94999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Increased from 38,400 to 56,100 </a:t>
            </a:r>
          </a:p>
          <a:p>
            <a:r>
              <a:rPr lang="en-US" sz="5400" dirty="0"/>
              <a:t>since 2016 to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9FC98-6B60-054A-933F-EEABABD1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86" y="280237"/>
            <a:ext cx="8766977" cy="212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29" descr="Cubic 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39" y="2479915"/>
            <a:ext cx="3131398" cy="2859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31" descr="Cubic F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43" y="3462049"/>
            <a:ext cx="3084846" cy="3134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2819400" y="5029201"/>
            <a:ext cx="68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00"/>
                </a:solidFill>
                <a:latin typeface="Symbol" charset="0"/>
                <a:sym typeface="Symbol" charset="0"/>
              </a:rPr>
              <a:t>a</a:t>
            </a:r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8883904" y="4885082"/>
            <a:ext cx="68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00"/>
                </a:solidFill>
                <a:latin typeface="Symbol" charset="0"/>
                <a:sym typeface="Symbol" charset="0"/>
              </a:rPr>
              <a:t>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15910" y="184151"/>
            <a:ext cx="3989485" cy="3200400"/>
            <a:chOff x="5042748" y="246970"/>
            <a:chExt cx="3764702" cy="3200400"/>
          </a:xfrm>
        </p:grpSpPr>
        <p:pic>
          <p:nvPicPr>
            <p:cNvPr id="2" name="Picture 1027" descr="hexagonal_close_packed_hc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150" y="246970"/>
              <a:ext cx="3289300" cy="3200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034"/>
            <p:cNvSpPr txBox="1">
              <a:spLocks noChangeArrowheads="1"/>
            </p:cNvSpPr>
            <p:nvPr/>
          </p:nvSpPr>
          <p:spPr bwMode="auto">
            <a:xfrm>
              <a:off x="5042748" y="1784350"/>
              <a:ext cx="6858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CC0000"/>
                  </a:solidFill>
                  <a:latin typeface="Symbol" charset="0"/>
                  <a:sym typeface="Symbol" charset="0"/>
                </a:rPr>
                <a:t>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793913" y="257919"/>
            <a:ext cx="15840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Iron</a:t>
            </a:r>
          </a:p>
        </p:txBody>
      </p:sp>
    </p:spTree>
    <p:extLst>
      <p:ext uri="{BB962C8B-B14F-4D97-AF65-F5344CB8AC3E}">
        <p14:creationId xmlns:p14="http://schemas.microsoft.com/office/powerpoint/2010/main" val="409523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0718" y="224608"/>
            <a:ext cx="4278990" cy="4535219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Fe-H phase diagram </a:t>
            </a:r>
          </a:p>
          <a:p>
            <a:pPr algn="l"/>
            <a:endParaRPr lang="en-US" sz="4000" dirty="0">
              <a:solidFill>
                <a:schemeClr val="tx1"/>
              </a:solidFill>
            </a:endParaRPr>
          </a:p>
          <a:p>
            <a:pPr algn="l"/>
            <a:endParaRPr lang="en-US" sz="4000" dirty="0">
              <a:solidFill>
                <a:schemeClr val="tx1"/>
              </a:solidFill>
            </a:endParaRP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Hydrogen dissolves less in ferrite than in austenite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522" y="6264060"/>
            <a:ext cx="2830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66FF"/>
                </a:solidFill>
              </a:rPr>
              <a:t>data from Okamoto:2004</a:t>
            </a:r>
          </a:p>
        </p:txBody>
      </p:sp>
      <p:pic>
        <p:nvPicPr>
          <p:cNvPr id="7" name="Picture 6" descr="hyrdogen_phase_diagr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42" y="131099"/>
            <a:ext cx="4738348" cy="66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5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7163" y="2133597"/>
            <a:ext cx="32133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hydrogen diffuses faster in ferrite, but there are complications</a:t>
            </a:r>
          </a:p>
        </p:txBody>
      </p:sp>
      <p:pic>
        <p:nvPicPr>
          <p:cNvPr id="4" name="Picture 3" descr="hydrogen_diffusio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76" y="428367"/>
            <a:ext cx="5731313" cy="60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2664</TotalTime>
  <Words>286</Words>
  <Application>Microsoft Macintosh PowerPoint</Application>
  <PresentationFormat>Widescreen</PresentationFormat>
  <Paragraphs>60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gjgh</dc:creator>
  <cp:lastModifiedBy>H.K.D.H. Bhadeshia</cp:lastModifiedBy>
  <cp:revision>264</cp:revision>
  <dcterms:created xsi:type="dcterms:W3CDTF">2013-12-10T09:50:42Z</dcterms:created>
  <dcterms:modified xsi:type="dcterms:W3CDTF">2021-09-20T12:02:38Z</dcterms:modified>
</cp:coreProperties>
</file>