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56" r:id="rId3"/>
    <p:sldId id="274" r:id="rId4"/>
    <p:sldId id="275" r:id="rId5"/>
    <p:sldId id="257" r:id="rId6"/>
    <p:sldId id="258" r:id="rId7"/>
    <p:sldId id="272" r:id="rId8"/>
    <p:sldId id="259" r:id="rId9"/>
    <p:sldId id="276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1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63D6-C070-F465-DDB3-EACD83B6E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8C5E6-B5D6-1176-CDED-75B5B1C30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94107-4596-2275-B958-A06603C7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EFB00-3E17-2F0A-8E1F-F28BD6F8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760D0-9696-89B7-2256-E3684C98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21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F5D6-4F69-81AE-D3E9-6C73C486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1AEC3-A21D-B936-2F92-E9EC5AFD3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F9489-5542-7134-3B13-C347DD29C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CDE4F-B177-BE3D-556F-6638BF2C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04F3B-6C90-2735-C057-D9AB5AB9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7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0C2AF-06D7-B2F5-F2A5-F66B5F2DEE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DDBE9-7843-FC72-E5A8-665B63EA2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CDE37-8087-13B9-1C42-D6D9D9A5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E5EC2-21FE-0451-A259-159A1694B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7A2B2-509F-2320-CB33-64AC0902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6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A3D97-8232-F769-F7FA-25EA972B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E3D2E-8D29-C577-0A6A-28DFD9CB0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258F3-14E4-49E6-9D6B-16CC120D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D24CA-93A8-3579-7871-12061F4B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05437-CDD7-9E54-F373-7EF388C2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9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ADD2-4A7C-039C-0133-A8E6C273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748D7-0430-796B-F046-AEC3577DC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92365-1DB8-CBB7-CA7D-613E54D5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195BC-DD37-9D25-1E8E-E9E44AC6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B1991-DB6B-853B-355F-20E5357E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22D5-39A9-FC83-CEE8-1FB579F83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EB0CA-26C6-ECA4-413C-4B7F7F566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0F6B0-5692-1016-C99E-49A6FC5E3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F5DAF-9FC4-F64B-5E8D-E282155B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D58C7-3CCB-0C89-F0FC-17EFBD82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228C5-5628-BDE0-C211-23997C2F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1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E281-9D00-DD91-6130-83087EA5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CD77E-4724-2E17-5DB8-33A4E39B5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8F89E-1FCD-95C1-5D07-A66BD7B0E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83A1B-2A61-13BC-080B-ADA6010DD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9C269-990E-4C00-0639-7CF11B26F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D0AE15-D4E1-B4C3-975F-ADBA47C1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7C62C-E8AF-76D4-166C-CB472FEC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DBD048-B508-2FAF-D145-99601E94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9257-7565-3622-388A-44603194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0B6167-4468-89D4-DDA3-FDCA5912D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D1AE7-3927-F490-EE8F-269BD267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208E1-4842-548D-B39F-3DCF675B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2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71CB9-F779-FF7C-5F3C-8711ED83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1A5A4-4CA1-5746-F5CB-03AC285F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CA7B7-7497-72CB-BDE5-7A39EADE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3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9201-C45D-AAB6-B363-19B26E2B1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EEA6-D5E8-2190-59AE-BAF2CE39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F2CE5-ADE7-7332-5D36-55BCDB84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2F467-6D58-AAEC-3C8B-E5052BEB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1A03-F7E5-71D0-D898-6C4898F7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F4123-85B5-CF42-F6C3-D23F6139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4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92D9-419F-D2EF-2D7D-51A3A268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4AD90-D465-B2A3-6CBA-7E31F10CF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98C29-CFBA-770A-F52F-802EC96CF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41025-72D5-404E-E72C-D6BACFF7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93A30-F407-0677-CDD6-A7755FC5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20E3E-98D2-947F-3154-F80A6A587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6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389D2-B75F-3602-C423-B7F9BF35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20640-2217-432C-5850-F119B6DC6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BDFEC-36E6-22A9-4DC1-1AB201C63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BA4C2-3E24-1845-AC4D-CD6FEAA80837}" type="datetimeFigureOut">
              <a:rPr lang="en-US" smtClean="0"/>
              <a:t>9/6/22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6A71F-2448-F1C0-6EA6-E916FE33E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39A9F-D477-7C80-9B6A-D0B7901F7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AA919-D5CF-3C40-9963-4C9E31E6F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9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0/02670836.2022.207929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C25D93-4424-C6ED-6862-38BB8B117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76" y="269486"/>
            <a:ext cx="10132877" cy="4703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1F48DC-62D9-A256-C8C2-474D7A2B4514}"/>
              </a:ext>
            </a:extLst>
          </p:cNvPr>
          <p:cNvSpPr txBox="1"/>
          <p:nvPr/>
        </p:nvSpPr>
        <p:spPr>
          <a:xfrm>
            <a:off x="1383957" y="5511296"/>
            <a:ext cx="85803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“pearly” structure</a:t>
            </a:r>
          </a:p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Journal of the Iron and Steel Institute 1 (1886) 140</a:t>
            </a:r>
          </a:p>
        </p:txBody>
      </p:sp>
    </p:spTree>
    <p:extLst>
      <p:ext uri="{BB962C8B-B14F-4D97-AF65-F5344CB8AC3E}">
        <p14:creationId xmlns:p14="http://schemas.microsoft.com/office/powerpoint/2010/main" val="3231947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D7C0-696E-1B68-F93D-995A9696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7" y="140185"/>
            <a:ext cx="4635843" cy="1325563"/>
          </a:xfrm>
        </p:spPr>
        <p:txBody>
          <a:bodyPr/>
          <a:lstStyle/>
          <a:p>
            <a:r>
              <a:rPr lang="en-US" dirty="0"/>
              <a:t>Theories: Langford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79331-3E99-651F-E850-A13E41A3F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7" y="1465748"/>
            <a:ext cx="3880022" cy="5125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541E7-7B0A-0693-FA9C-9352DE181871}"/>
              </a:ext>
            </a:extLst>
          </p:cNvPr>
          <p:cNvSpPr txBox="1"/>
          <p:nvPr/>
        </p:nvSpPr>
        <p:spPr>
          <a:xfrm>
            <a:off x="4621427" y="1465748"/>
            <a:ext cx="6986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Dislocations pass through and shear cementite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6A63D0-D2F9-AE86-DA4A-6F98774EA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013" y="2286000"/>
            <a:ext cx="6070256" cy="1668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6BBE7F-FF45-482E-C55D-C8CA8EC76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271" y="4772960"/>
            <a:ext cx="7772400" cy="12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3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54DA1-C9F0-5E3E-A35D-3FB0B9D5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611" y="0"/>
            <a:ext cx="10515600" cy="1325563"/>
          </a:xfrm>
        </p:spPr>
        <p:txBody>
          <a:bodyPr/>
          <a:lstStyle/>
          <a:p>
            <a:r>
              <a:rPr lang="en-US" dirty="0"/>
              <a:t>Dislocation bowing between rigid cementite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4A6A8-F492-173E-513E-375B1E934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3" t="23063" r="21018" b="39460"/>
          <a:stretch/>
        </p:blipFill>
        <p:spPr>
          <a:xfrm>
            <a:off x="7192284" y="3133039"/>
            <a:ext cx="4602474" cy="3724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6ECB37-AA08-6363-BC25-E893E0C7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3" y="1325563"/>
            <a:ext cx="7772400" cy="995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E8BEBF-70A6-4547-EDAD-FB98CF30B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42" y="2752046"/>
            <a:ext cx="4602473" cy="41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85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46F5D-9963-63F8-3010-BA8640C22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16291"/>
          </a:xfrm>
        </p:spPr>
        <p:txBody>
          <a:bodyPr>
            <a:normAutofit/>
          </a:bodyPr>
          <a:lstStyle/>
          <a:p>
            <a:r>
              <a:rPr lang="en-US" dirty="0"/>
              <a:t>Semiconductors: relaxation of epitaxial layer deposited on a substrate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EC1E4-C10C-FF3F-415A-061DD061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97" y="2364088"/>
            <a:ext cx="4673600" cy="427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A4EEE-195E-8332-DAB9-5444986E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476" y="2336800"/>
            <a:ext cx="3149600" cy="109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288BB-853E-0CFC-FBBA-1D438290A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473" y="4176585"/>
            <a:ext cx="7188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ACCEBA-FDB4-2421-EA93-774149913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702" y="1449354"/>
            <a:ext cx="5137665" cy="4704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0A75E-5F5F-4845-398F-0D0302F7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3" y="1449354"/>
            <a:ext cx="5489832" cy="4816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1B200-4171-CC43-8542-B227CD2F1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912" y="377848"/>
            <a:ext cx="4240771" cy="6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73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62239E-FACE-D087-FDFF-81184697C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8" y="2049516"/>
            <a:ext cx="4095677" cy="3750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24B72-02A3-D639-7DD3-CAB8CBE1BD81}"/>
              </a:ext>
            </a:extLst>
          </p:cNvPr>
          <p:cNvSpPr txBox="1"/>
          <p:nvPr/>
        </p:nvSpPr>
        <p:spPr>
          <a:xfrm>
            <a:off x="437483" y="231227"/>
            <a:ext cx="3133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Thin film theory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F1516-4443-2059-FCD8-65AABF71C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435" y="2653643"/>
            <a:ext cx="7620000" cy="1739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E62E68-1CC9-D4A3-5958-055BC84DCD72}"/>
              </a:ext>
            </a:extLst>
          </p:cNvPr>
          <p:cNvSpPr txBox="1"/>
          <p:nvPr/>
        </p:nvSpPr>
        <p:spPr>
          <a:xfrm>
            <a:off x="6484882" y="4997670"/>
            <a:ext cx="5023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Order of magnitude smaller than expected from theory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21AD4A-1303-060D-A6EC-AD53678CCD46}"/>
              </a:ext>
            </a:extLst>
          </p:cNvPr>
          <p:cNvCxnSpPr/>
          <p:nvPr/>
        </p:nvCxnSpPr>
        <p:spPr>
          <a:xfrm>
            <a:off x="7357241" y="4582510"/>
            <a:ext cx="262759" cy="41516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7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4ED5-31ED-3E02-2619-33796DD8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10" y="5085405"/>
            <a:ext cx="2794686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Hall-Petch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4D12C-48D8-5432-0741-797273DF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825" y="1754659"/>
            <a:ext cx="5320313" cy="4743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43CEE-1365-8EAB-869C-A688FAC1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507" y="207404"/>
            <a:ext cx="8492655" cy="1102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F2E32-6154-1F07-11C8-CD719E548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442" y="2224216"/>
            <a:ext cx="1283208" cy="65469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1963F4-261F-41DE-3932-9543712A216B}"/>
              </a:ext>
            </a:extLst>
          </p:cNvPr>
          <p:cNvCxnSpPr/>
          <p:nvPr/>
        </p:nvCxnSpPr>
        <p:spPr>
          <a:xfrm flipH="1">
            <a:off x="3917092" y="1445741"/>
            <a:ext cx="321276" cy="66726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428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44F95-A8EE-8D2D-FAE2-9E7B72E4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solution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17B42-4D27-93D3-C05E-F1B465E0B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15177"/>
            <a:ext cx="4935493" cy="640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94EBF-60B0-50C6-798B-8581A8E1B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89" y="1695449"/>
            <a:ext cx="4924511" cy="4451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1505FB-2A21-AF15-DEDC-04E14167EC68}"/>
              </a:ext>
            </a:extLst>
          </p:cNvPr>
          <p:cNvSpPr txBox="1"/>
          <p:nvPr/>
        </p:nvSpPr>
        <p:spPr>
          <a:xfrm>
            <a:off x="9304638" y="6242823"/>
            <a:ext cx="252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due to Fu, </a:t>
            </a:r>
            <a:r>
              <a:rPr lang="en-US" dirty="0" err="1"/>
              <a:t>Furuhara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44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8096-F0B1-8A5E-E0F8-F92FEC41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nanostructure ferrite with pearlite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F165CB-4569-5047-64AA-B7496F5FB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930" y="1068515"/>
            <a:ext cx="5917514" cy="56971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638EC-9D4A-2F0A-540E-9DE6A0E68E4E}"/>
              </a:ext>
            </a:extLst>
          </p:cNvPr>
          <p:cNvSpPr txBox="1"/>
          <p:nvPr/>
        </p:nvSpPr>
        <p:spPr>
          <a:xfrm>
            <a:off x="636601" y="5927834"/>
            <a:ext cx="2303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Data points: Tsuji et al.</a:t>
            </a:r>
          </a:p>
          <a:p>
            <a:r>
              <a:rPr lang="en-US" dirty="0" err="1">
                <a:solidFill>
                  <a:srgbClr val="0070C0"/>
                </a:solidFill>
              </a:rPr>
              <a:t>Scr</a:t>
            </a:r>
            <a:r>
              <a:rPr lang="en-US" dirty="0">
                <a:solidFill>
                  <a:srgbClr val="0070C0"/>
                </a:solidFill>
              </a:rPr>
              <a:t> Mat 46 (2002) 893</a:t>
            </a:r>
          </a:p>
        </p:txBody>
      </p:sp>
    </p:spTree>
    <p:extLst>
      <p:ext uri="{BB962C8B-B14F-4D97-AF65-F5344CB8AC3E}">
        <p14:creationId xmlns:p14="http://schemas.microsoft.com/office/powerpoint/2010/main" val="2658006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22534-8ABC-AC3F-2616-5E7A319E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03" y="142704"/>
            <a:ext cx="4499919" cy="1325563"/>
          </a:xfrm>
        </p:spPr>
        <p:txBody>
          <a:bodyPr/>
          <a:lstStyle/>
          <a:p>
            <a:r>
              <a:rPr lang="en-US" dirty="0"/>
              <a:t>Bayesian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8C0B1-16D4-EFE9-309C-D9F510A6B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235" y="1690688"/>
            <a:ext cx="8448795" cy="457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4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A903-72AF-6885-06FC-477771A6D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735827"/>
            <a:ext cx="7304902" cy="5454908"/>
          </a:xfrm>
        </p:spPr>
        <p:txBody>
          <a:bodyPr>
            <a:normAutofit/>
          </a:bodyPr>
          <a:lstStyle/>
          <a:p>
            <a:r>
              <a:rPr lang="en-US" dirty="0"/>
              <a:t>Why controversy </a:t>
            </a:r>
            <a:br>
              <a:rPr lang="en-US" dirty="0"/>
            </a:br>
            <a:r>
              <a:rPr lang="en-US" dirty="0"/>
              <a:t>about Hall-Petch?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… friction stress </a:t>
            </a:r>
            <a:br>
              <a:rPr lang="en-US" dirty="0"/>
            </a:br>
            <a:r>
              <a:rPr lang="en-US" dirty="0"/>
              <a:t>in ferrite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negative intercept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29B5E-C9AB-1DDE-4662-0EE91607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578" y="247111"/>
            <a:ext cx="6901562" cy="63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5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288A-14D8-F535-8522-9A95B5F69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30" y="1192"/>
            <a:ext cx="10180263" cy="1044719"/>
          </a:xfrm>
        </p:spPr>
        <p:txBody>
          <a:bodyPr/>
          <a:lstStyle/>
          <a:p>
            <a:r>
              <a:rPr lang="en-US" dirty="0"/>
              <a:t>Strength of undeformed pearlite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42CAF-D29A-DAB2-FA7B-6D359BF5E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057" y="6257707"/>
            <a:ext cx="5908943" cy="49174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+mj-lt"/>
              </a:rPr>
              <a:t>www.phase-trans.msm.cam.ac.uk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5DC76-FCBB-8674-AA3B-DB23DBD8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24" y="850900"/>
            <a:ext cx="5156200" cy="515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1099AD-3712-28BE-E1CA-B3F7BD09AE7B}"/>
              </a:ext>
            </a:extLst>
          </p:cNvPr>
          <p:cNvSpPr txBox="1"/>
          <p:nvPr/>
        </p:nvSpPr>
        <p:spPr>
          <a:xfrm>
            <a:off x="187057" y="161930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C. Bain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EA63BF4-1A3A-A316-83A3-24117CCEB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18" y="1619304"/>
            <a:ext cx="5753479" cy="387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35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DDA1-CF57-5B33-FAE3-C3A620BD6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822" y="130347"/>
            <a:ext cx="3731741" cy="1325563"/>
          </a:xfrm>
        </p:spPr>
        <p:txBody>
          <a:bodyPr>
            <a:normAutofit/>
          </a:bodyPr>
          <a:lstStyle/>
          <a:p>
            <a:r>
              <a:rPr lang="en-US" dirty="0"/>
              <a:t>Overfitting of noisy data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90CC760-7517-589E-6846-301C55DA7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11" t="28289" r="23312" b="44324"/>
          <a:stretch/>
        </p:blipFill>
        <p:spPr>
          <a:xfrm>
            <a:off x="465437" y="398775"/>
            <a:ext cx="6503774" cy="63370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9EC7B5-FB14-8A5E-8064-1719E3107E8E}"/>
              </a:ext>
            </a:extLst>
          </p:cNvPr>
          <p:cNvGrpSpPr/>
          <p:nvPr/>
        </p:nvGrpSpPr>
        <p:grpSpPr>
          <a:xfrm>
            <a:off x="7560196" y="1893043"/>
            <a:ext cx="4344508" cy="4834610"/>
            <a:chOff x="7560196" y="1893043"/>
            <a:chExt cx="4344508" cy="4834610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932BF5A-D2C1-C0A2-109A-E0950F837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609" t="30450" r="28667" b="27928"/>
            <a:stretch/>
          </p:blipFill>
          <p:spPr>
            <a:xfrm>
              <a:off x="7560196" y="2730242"/>
              <a:ext cx="4256984" cy="399741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0F5A1D-6449-3BCA-26FE-3096373F2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5968" y="1893043"/>
              <a:ext cx="4008736" cy="5203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51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9CA3-2600-F7EB-7B1D-65A4B630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8" y="368759"/>
            <a:ext cx="10515600" cy="1325563"/>
          </a:xfrm>
        </p:spPr>
        <p:txBody>
          <a:bodyPr/>
          <a:lstStyle/>
          <a:p>
            <a:r>
              <a:rPr lang="en-US" dirty="0"/>
              <a:t>Data can be downloaded from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FC90D5-BE4F-C46E-E7C2-A4B305C66663}"/>
              </a:ext>
            </a:extLst>
          </p:cNvPr>
          <p:cNvSpPr txBox="1"/>
          <p:nvPr/>
        </p:nvSpPr>
        <p:spPr>
          <a:xfrm>
            <a:off x="617838" y="1804085"/>
            <a:ext cx="111723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latin typeface="+mj-lt"/>
              </a:rPr>
              <a:t>www.phase-trans.msm.cam.ac.uk</a:t>
            </a:r>
            <a:r>
              <a:rPr lang="en-GB" sz="4400" dirty="0">
                <a:latin typeface="+mj-lt"/>
              </a:rPr>
              <a:t>/2022/</a:t>
            </a:r>
            <a:r>
              <a:rPr lang="en-GB" sz="4400" dirty="0" err="1">
                <a:latin typeface="+mj-lt"/>
              </a:rPr>
              <a:t>HP.xlsx</a:t>
            </a:r>
            <a:r>
              <a:rPr lang="en-GB" sz="4400" dirty="0"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9F4658-9C5F-96FD-46BF-85054B4A1072}"/>
              </a:ext>
            </a:extLst>
          </p:cNvPr>
          <p:cNvSpPr txBox="1"/>
          <p:nvPr/>
        </p:nvSpPr>
        <p:spPr>
          <a:xfrm>
            <a:off x="284894" y="4118615"/>
            <a:ext cx="119071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+mj-lt"/>
              </a:rPr>
              <a:t>Critical assessment: the strength of undeformed pearlite</a:t>
            </a:r>
          </a:p>
          <a:p>
            <a:r>
              <a:rPr lang="en-GB" sz="4000" dirty="0">
                <a:latin typeface="+mj-lt"/>
              </a:rPr>
              <a:t>Materials Science and Technology, 2022</a:t>
            </a:r>
          </a:p>
          <a:p>
            <a:r>
              <a:rPr lang="en-GB" sz="4000" dirty="0">
                <a:latin typeface="+mj-lt"/>
              </a:rPr>
              <a:t>DOI: </a:t>
            </a:r>
            <a:r>
              <a:rPr lang="en-GB" sz="4000" dirty="0">
                <a:latin typeface="+mj-lt"/>
                <a:hlinkClick r:id="rId2"/>
              </a:rPr>
              <a:t>10.1080/02670836.2022.2079295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9284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A8E8C4-6DC2-961A-E9A5-659CBC4C3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77" y="481913"/>
            <a:ext cx="11385636" cy="41024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8F818-E198-41C4-0652-F6BD834E3C20}"/>
              </a:ext>
            </a:extLst>
          </p:cNvPr>
          <p:cNvSpPr txBox="1"/>
          <p:nvPr/>
        </p:nvSpPr>
        <p:spPr>
          <a:xfrm>
            <a:off x="1629103" y="5099362"/>
            <a:ext cx="8609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Three-dimensional,  image of lamella of cementite in pearlite. Image generated using serial sectioning.</a:t>
            </a:r>
          </a:p>
          <a:p>
            <a:r>
              <a:rPr lang="en-GB" sz="2800" dirty="0">
                <a:solidFill>
                  <a:srgbClr val="0070C0"/>
                </a:solidFill>
              </a:rPr>
              <a:t>Courtesy of Yoshitaka Adachi. </a:t>
            </a:r>
          </a:p>
        </p:txBody>
      </p:sp>
    </p:spTree>
    <p:extLst>
      <p:ext uri="{BB962C8B-B14F-4D97-AF65-F5344CB8AC3E}">
        <p14:creationId xmlns:p14="http://schemas.microsoft.com/office/powerpoint/2010/main" val="14586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6303DAE-EAC0-F616-8258-EAE16EF6B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22" t="33564" r="22023" b="41916"/>
          <a:stretch/>
        </p:blipFill>
        <p:spPr>
          <a:xfrm>
            <a:off x="385362" y="1351338"/>
            <a:ext cx="6856283" cy="4155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072FA9-5EF3-9163-A826-C161E5AD3619}"/>
              </a:ext>
            </a:extLst>
          </p:cNvPr>
          <p:cNvSpPr txBox="1"/>
          <p:nvPr/>
        </p:nvSpPr>
        <p:spPr>
          <a:xfrm>
            <a:off x="1986456" y="6253655"/>
            <a:ext cx="480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Zhang, </a:t>
            </a:r>
            <a:r>
              <a:rPr lang="en-US" dirty="0" err="1">
                <a:solidFill>
                  <a:srgbClr val="0070C0"/>
                </a:solidFill>
              </a:rPr>
              <a:t>Enomoto</a:t>
            </a:r>
            <a:r>
              <a:rPr lang="en-US" dirty="0">
                <a:solidFill>
                  <a:srgbClr val="0070C0"/>
                </a:solidFill>
              </a:rPr>
              <a:t>, ISIJ International, 49 (2009) 921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85A3EB1-123C-9AD1-71DB-A38CCA8E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683" y="468175"/>
            <a:ext cx="4298731" cy="3210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4407DE-6D29-CF8F-029B-C46146A3F5CA}"/>
              </a:ext>
            </a:extLst>
          </p:cNvPr>
          <p:cNvSpPr txBox="1"/>
          <p:nvPr/>
        </p:nvSpPr>
        <p:spPr>
          <a:xfrm>
            <a:off x="7816892" y="3678620"/>
            <a:ext cx="437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Kaiming</a:t>
            </a:r>
            <a:r>
              <a:rPr lang="en-US" dirty="0"/>
              <a:t> Wu </a:t>
            </a:r>
          </a:p>
          <a:p>
            <a:r>
              <a:rPr lang="en-US" dirty="0"/>
              <a:t>Wuhan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251096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3FDC6B2-2C01-35F3-9A95-7168F0443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453" t="7207" r="47790" b="75495"/>
          <a:stretch/>
        </p:blipFill>
        <p:spPr>
          <a:xfrm>
            <a:off x="506627" y="1699658"/>
            <a:ext cx="5447860" cy="3440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2157B5-4E40-1A4A-261E-B3D2F7C9C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26" y="5400588"/>
            <a:ext cx="5168900" cy="43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AD6B59-7F4A-39E6-AC85-3DDDFEAB42F2}"/>
              </a:ext>
            </a:extLst>
          </p:cNvPr>
          <p:cNvSpPr txBox="1"/>
          <p:nvPr/>
        </p:nvSpPr>
        <p:spPr>
          <a:xfrm>
            <a:off x="1458219" y="369240"/>
            <a:ext cx="3827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Cementite 1000 HV</a:t>
            </a:r>
          </a:p>
          <a:p>
            <a:pPr algn="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Ferrite   250 HV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7ED2CB-762D-F6FF-C01E-6F0016045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607" y="1527463"/>
            <a:ext cx="5447860" cy="5018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11E9EB-CAF0-FBD2-E24B-9D5D3F769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210" y="5079585"/>
            <a:ext cx="22098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0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2FAA-4413-A0C2-56ED-A8CC1242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to initiate plasticity sensitive to interlamellar spacing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B6C71-266C-711E-03D4-12C5E619D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4990">
            <a:off x="7497774" y="1778791"/>
            <a:ext cx="4259802" cy="3606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D2D020-525A-CD3A-72DC-17A668110125}"/>
              </a:ext>
            </a:extLst>
          </p:cNvPr>
          <p:cNvSpPr txBox="1"/>
          <p:nvPr/>
        </p:nvSpPr>
        <p:spPr>
          <a:xfrm>
            <a:off x="451945" y="2144110"/>
            <a:ext cx="6672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“Hall-Petch relation                  …. by no means completely verified”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8EA30-9E34-E4D7-135A-A22619CDF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0" y="4330671"/>
            <a:ext cx="1828800" cy="55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2308F-64F4-79D3-71B9-DD5D918BE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0" y="4974470"/>
            <a:ext cx="1892300" cy="68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1A6AE2-AFB0-E5B3-DE9E-B1E0DF511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50" y="5807467"/>
            <a:ext cx="2057400" cy="622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6A0C2-2445-FB15-9085-AEFF8EC90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071" y="2085157"/>
            <a:ext cx="1892300" cy="685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C6CF24-08D4-99D6-9A94-B18FC3FEF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028" y="4330671"/>
            <a:ext cx="479045" cy="21935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9E4DB3-F2D8-1426-7C8A-1DF3FBBBC190}"/>
              </a:ext>
            </a:extLst>
          </p:cNvPr>
          <p:cNvSpPr txBox="1"/>
          <p:nvPr/>
        </p:nvSpPr>
        <p:spPr>
          <a:xfrm>
            <a:off x="3684907" y="5104266"/>
            <a:ext cx="2955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“equally good”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E7F6D2-26C8-EA6A-E193-A813C475379B}"/>
              </a:ext>
            </a:extLst>
          </p:cNvPr>
          <p:cNvSpPr txBox="1"/>
          <p:nvPr/>
        </p:nvSpPr>
        <p:spPr>
          <a:xfrm rot="499214">
            <a:off x="9188245" y="5565930"/>
            <a:ext cx="103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230</a:t>
            </a:r>
          </a:p>
        </p:txBody>
      </p:sp>
    </p:spTree>
    <p:extLst>
      <p:ext uri="{BB962C8B-B14F-4D97-AF65-F5344CB8AC3E}">
        <p14:creationId xmlns:p14="http://schemas.microsoft.com/office/powerpoint/2010/main" val="258483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A45D-B621-8C0B-FA35-8CAB488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problems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BCA86-0FCB-8D64-87AB-0BF8CD8CE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502" y="1421027"/>
            <a:ext cx="5576672" cy="1162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359C9A-D895-49B6-B049-016B1BED9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334265"/>
            <a:ext cx="6513397" cy="1052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DC3A1F-24A5-90F9-6F78-7BF1D7B7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4651117"/>
            <a:ext cx="6397580" cy="6252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7ACB99-5C3F-4A40-7A9F-381A7B55E39E}"/>
              </a:ext>
            </a:extLst>
          </p:cNvPr>
          <p:cNvSpPr txBox="1"/>
          <p:nvPr/>
        </p:nvSpPr>
        <p:spPr>
          <a:xfrm>
            <a:off x="7883611" y="5436973"/>
            <a:ext cx="3713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Dollar, Bernstein, Thompson</a:t>
            </a:r>
          </a:p>
          <a:p>
            <a:r>
              <a:rPr lang="en-US" sz="2400" dirty="0">
                <a:latin typeface="+mj-lt"/>
              </a:rPr>
              <a:t>Acta </a:t>
            </a:r>
            <a:r>
              <a:rPr lang="en-US" sz="2400" dirty="0" err="1">
                <a:latin typeface="+mj-lt"/>
              </a:rPr>
              <a:t>Metallurgica</a:t>
            </a:r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36 (1988) 311</a:t>
            </a:r>
          </a:p>
        </p:txBody>
      </p:sp>
    </p:spTree>
    <p:extLst>
      <p:ext uri="{BB962C8B-B14F-4D97-AF65-F5344CB8AC3E}">
        <p14:creationId xmlns:p14="http://schemas.microsoft.com/office/powerpoint/2010/main" val="167671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D7C0-696E-1B68-F93D-995A96968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Theories: Hall-Petch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6398E-70CB-7CED-EA7F-4D6198B5F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7" y="1899509"/>
            <a:ext cx="5271530" cy="4467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6DC69-0B7C-A4B0-366D-2F317BC4C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685" y="721324"/>
            <a:ext cx="16510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FF9605-94C0-ABEE-D321-89940EBC5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883" y="2085245"/>
            <a:ext cx="3378200" cy="101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C5CF3C-B7FD-3DDA-CAB0-E500B8765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685" y="3738756"/>
            <a:ext cx="2806700" cy="1104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4A21B0-7192-2550-9467-7BF9D4697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481167"/>
            <a:ext cx="5613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4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4E09-2AE5-0D87-C84A-73870C4D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304" y="121361"/>
            <a:ext cx="5152696" cy="1325563"/>
          </a:xfrm>
        </p:spPr>
        <p:txBody>
          <a:bodyPr/>
          <a:lstStyle/>
          <a:p>
            <a:r>
              <a:rPr lang="en-US" dirty="0"/>
              <a:t>Cementite: primitive crystal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31383A-82BE-8625-29DD-B23E3D0D4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696" y="2519538"/>
            <a:ext cx="2299137" cy="2473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FAC40-CFD7-AD13-577F-E0E59A500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76" r="9476" b="12337"/>
          <a:stretch/>
        </p:blipFill>
        <p:spPr>
          <a:xfrm>
            <a:off x="325821" y="111692"/>
            <a:ext cx="5376231" cy="66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4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257</Words>
  <Application>Microsoft Macintosh PowerPoint</Application>
  <PresentationFormat>Widescreen</PresentationFormat>
  <Paragraphs>42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Strength of undeformed pearlite</vt:lpstr>
      <vt:lpstr>PowerPoint Presentation</vt:lpstr>
      <vt:lpstr>PowerPoint Presentation</vt:lpstr>
      <vt:lpstr>PowerPoint Presentation</vt:lpstr>
      <vt:lpstr>Stress to initiate plasticity sensitive to interlamellar spacing</vt:lpstr>
      <vt:lpstr>Other problems</vt:lpstr>
      <vt:lpstr>Theories: Hall-Petch</vt:lpstr>
      <vt:lpstr>Cementite: primitive crystal structure</vt:lpstr>
      <vt:lpstr>Theories: Langford</vt:lpstr>
      <vt:lpstr>Dislocation bowing between rigid cementite</vt:lpstr>
      <vt:lpstr>Semiconductors: relaxation of epitaxial layer deposited on a substrate</vt:lpstr>
      <vt:lpstr>PowerPoint Presentation</vt:lpstr>
      <vt:lpstr>PowerPoint Presentation</vt:lpstr>
      <vt:lpstr>Hall-Petch</vt:lpstr>
      <vt:lpstr>Solid solution effects</vt:lpstr>
      <vt:lpstr>Comparison of nanostructure ferrite with pearlite</vt:lpstr>
      <vt:lpstr>Bayesian analysis</vt:lpstr>
      <vt:lpstr>Why controversy  about Hall-Petch?  … friction stress  in ferrite  negative intercept</vt:lpstr>
      <vt:lpstr>Overfitting of noisy data</vt:lpstr>
      <vt:lpstr>Data can be downloaded from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 of undeformed pearlite</dc:title>
  <dc:creator>H.K.D.H. Bhadeshia</dc:creator>
  <cp:lastModifiedBy>H.K.D.H. Bhadeshia</cp:lastModifiedBy>
  <cp:revision>63</cp:revision>
  <dcterms:created xsi:type="dcterms:W3CDTF">2022-09-03T06:17:58Z</dcterms:created>
  <dcterms:modified xsi:type="dcterms:W3CDTF">2022-09-06T10:20:27Z</dcterms:modified>
</cp:coreProperties>
</file>