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744" r:id="rId2"/>
    <p:sldId id="771" r:id="rId3"/>
    <p:sldId id="772" r:id="rId4"/>
    <p:sldId id="769" r:id="rId5"/>
    <p:sldId id="770" r:id="rId6"/>
    <p:sldId id="756" r:id="rId7"/>
    <p:sldId id="755" r:id="rId8"/>
    <p:sldId id="757" r:id="rId9"/>
    <p:sldId id="774" r:id="rId10"/>
    <p:sldId id="758" r:id="rId11"/>
    <p:sldId id="759" r:id="rId12"/>
    <p:sldId id="299" r:id="rId13"/>
    <p:sldId id="270" r:id="rId14"/>
    <p:sldId id="260" r:id="rId15"/>
    <p:sldId id="269" r:id="rId16"/>
    <p:sldId id="308" r:id="rId17"/>
    <p:sldId id="739" r:id="rId18"/>
    <p:sldId id="370" r:id="rId19"/>
    <p:sldId id="259" r:id="rId20"/>
    <p:sldId id="262" r:id="rId21"/>
    <p:sldId id="263" r:id="rId22"/>
    <p:sldId id="735" r:id="rId23"/>
    <p:sldId id="331" r:id="rId24"/>
    <p:sldId id="741" r:id="rId25"/>
    <p:sldId id="348" r:id="rId26"/>
    <p:sldId id="304" r:id="rId27"/>
    <p:sldId id="760" r:id="rId28"/>
    <p:sldId id="305" r:id="rId29"/>
    <p:sldId id="747" r:id="rId30"/>
    <p:sldId id="761" r:id="rId31"/>
    <p:sldId id="300" r:id="rId32"/>
    <p:sldId id="762" r:id="rId33"/>
    <p:sldId id="264" r:id="rId34"/>
    <p:sldId id="302" r:id="rId35"/>
    <p:sldId id="265" r:id="rId36"/>
    <p:sldId id="267" r:id="rId37"/>
    <p:sldId id="268" r:id="rId38"/>
    <p:sldId id="763" r:id="rId39"/>
    <p:sldId id="296" r:id="rId40"/>
    <p:sldId id="679" r:id="rId41"/>
    <p:sldId id="298" r:id="rId42"/>
    <p:sldId id="680" r:id="rId43"/>
    <p:sldId id="273" r:id="rId44"/>
    <p:sldId id="400" r:id="rId45"/>
    <p:sldId id="764" r:id="rId46"/>
    <p:sldId id="765" r:id="rId47"/>
    <p:sldId id="766" r:id="rId48"/>
    <p:sldId id="767" r:id="rId49"/>
    <p:sldId id="339" r:id="rId50"/>
    <p:sldId id="340" r:id="rId51"/>
    <p:sldId id="341" r:id="rId52"/>
    <p:sldId id="342" r:id="rId53"/>
    <p:sldId id="345" r:id="rId54"/>
    <p:sldId id="77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67"/>
    <p:restoredTop sz="95510"/>
  </p:normalViewPr>
  <p:slideViewPr>
    <p:cSldViewPr snapToGrid="0" snapToObjects="1">
      <p:cViewPr varScale="1">
        <p:scale>
          <a:sx n="95" d="100"/>
          <a:sy n="95" d="100"/>
        </p:scale>
        <p:origin x="19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harshadbhadeshia/Desktop/Lin_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T_0' 1Si</c:v>
          </c:tx>
          <c:spPr>
            <a:ln w="38100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'Default Dataset'!$A$1:$A$2</c:f>
              <c:numCache>
                <c:formatCode>General</c:formatCode>
                <c:ptCount val="2"/>
                <c:pt idx="0">
                  <c:v>0.557894736842105</c:v>
                </c:pt>
                <c:pt idx="1">
                  <c:v>1.3518796992481199</c:v>
                </c:pt>
              </c:numCache>
            </c:numRef>
          </c:xVal>
          <c:yVal>
            <c:numRef>
              <c:f>'Default Dataset'!$B$1:$B$2</c:f>
              <c:numCache>
                <c:formatCode>General</c:formatCode>
                <c:ptCount val="2"/>
                <c:pt idx="0">
                  <c:v>477</c:v>
                </c:pt>
                <c:pt idx="1">
                  <c:v>227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CB-C94A-9EA1-1CD5B3DECF1F}"/>
            </c:ext>
          </c:extLst>
        </c:ser>
        <c:ser>
          <c:idx val="1"/>
          <c:order val="1"/>
          <c:tx>
            <c:v>T_0 1Si</c:v>
          </c:tx>
          <c:spPr>
            <a:ln w="34925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'Default Dataset'!$A$3:$A$4</c:f>
              <c:numCache>
                <c:formatCode>General</c:formatCode>
                <c:ptCount val="2"/>
                <c:pt idx="0">
                  <c:v>0.79699248120300703</c:v>
                </c:pt>
                <c:pt idx="1">
                  <c:v>1.5413533834586399</c:v>
                </c:pt>
              </c:numCache>
            </c:numRef>
          </c:xVal>
          <c:yVal>
            <c:numRef>
              <c:f>'Default Dataset'!$B$3:$B$4</c:f>
              <c:numCache>
                <c:formatCode>General</c:formatCode>
                <c:ptCount val="2"/>
                <c:pt idx="0">
                  <c:v>475.86877828054298</c:v>
                </c:pt>
                <c:pt idx="1">
                  <c:v>227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CCB-C94A-9EA1-1CD5B3DECF1F}"/>
            </c:ext>
          </c:extLst>
        </c:ser>
        <c:ser>
          <c:idx val="2"/>
          <c:order val="2"/>
          <c:tx>
            <c:v>1Si</c:v>
          </c:tx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'Default Dataset'!$D$5:$D$6</c:f>
                <c:numCache>
                  <c:formatCode>General</c:formatCode>
                  <c:ptCount val="2"/>
                  <c:pt idx="0">
                    <c:v>4.5112781954889991E-2</c:v>
                  </c:pt>
                  <c:pt idx="1">
                    <c:v>0.21654135338346014</c:v>
                  </c:pt>
                </c:numCache>
              </c:numRef>
            </c:plus>
            <c:minus>
              <c:numRef>
                <c:f>'Default Dataset'!$D$5:$D$6</c:f>
                <c:numCache>
                  <c:formatCode>General</c:formatCode>
                  <c:ptCount val="2"/>
                  <c:pt idx="0">
                    <c:v>4.5112781954889991E-2</c:v>
                  </c:pt>
                  <c:pt idx="1">
                    <c:v>0.21654135338346014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'Default Dataset'!$A$5:$A$6</c:f>
              <c:numCache>
                <c:formatCode>General</c:formatCode>
                <c:ptCount val="2"/>
                <c:pt idx="0">
                  <c:v>1.0812030075187899</c:v>
                </c:pt>
                <c:pt idx="1">
                  <c:v>1.3834586466165399</c:v>
                </c:pt>
              </c:numCache>
            </c:numRef>
          </c:xVal>
          <c:yVal>
            <c:numRef>
              <c:f>'Default Dataset'!$B$5:$B$6</c:f>
              <c:numCache>
                <c:formatCode>General</c:formatCode>
                <c:ptCount val="2"/>
                <c:pt idx="0">
                  <c:v>349.171945701357</c:v>
                </c:pt>
                <c:pt idx="1">
                  <c:v>299.39819004524799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CCB-C94A-9EA1-1CD5B3DECF1F}"/>
            </c:ext>
          </c:extLst>
        </c:ser>
        <c:ser>
          <c:idx val="3"/>
          <c:order val="3"/>
          <c:tx>
            <c:v>T0 2Si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ysClr val="window" lastClr="FFFFFF">
                    <a:lumMod val="50000"/>
                  </a:sys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BCCB-C94A-9EA1-1CD5B3DECF1F}"/>
              </c:ext>
            </c:extLst>
          </c:dPt>
          <c:xVal>
            <c:numRef>
              <c:f>'Default Dataset'!$A$9:$A$10</c:f>
              <c:numCache>
                <c:formatCode>General</c:formatCode>
                <c:ptCount val="2"/>
                <c:pt idx="0">
                  <c:v>0.80000685600671895</c:v>
                </c:pt>
                <c:pt idx="1">
                  <c:v>1.5636974444234899</c:v>
                </c:pt>
              </c:numCache>
            </c:numRef>
          </c:xVal>
          <c:yVal>
            <c:numRef>
              <c:f>'Default Dataset'!$B$9:$B$10</c:f>
              <c:numCache>
                <c:formatCode>General</c:formatCode>
                <c:ptCount val="2"/>
                <c:pt idx="0">
                  <c:v>476.24583926092203</c:v>
                </c:pt>
                <c:pt idx="1">
                  <c:v>229.22820218363799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CCB-C94A-9EA1-1CD5B3DECF1F}"/>
            </c:ext>
          </c:extLst>
        </c:ser>
        <c:ser>
          <c:idx val="4"/>
          <c:order val="4"/>
          <c:tx>
            <c:v>T0' 2Si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'Default Dataset'!$A$11:$A$12</c:f>
              <c:numCache>
                <c:formatCode>General</c:formatCode>
                <c:ptCount val="2"/>
                <c:pt idx="0">
                  <c:v>0.58180073016471501</c:v>
                </c:pt>
                <c:pt idx="1">
                  <c:v>1.3546029515108899</c:v>
                </c:pt>
              </c:numCache>
            </c:numRef>
          </c:xVal>
          <c:yVal>
            <c:numRef>
              <c:f>'Default Dataset'!$B$11:$B$12</c:f>
              <c:numCache>
                <c:formatCode>General</c:formatCode>
                <c:ptCount val="2"/>
                <c:pt idx="0">
                  <c:v>474.90891795073901</c:v>
                </c:pt>
                <c:pt idx="1">
                  <c:v>229.03109199047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CCB-C94A-9EA1-1CD5B3DECF1F}"/>
            </c:ext>
          </c:extLst>
        </c:ser>
        <c:ser>
          <c:idx val="5"/>
          <c:order val="5"/>
          <c:tx>
            <c:v>2Si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'Default Dataset'!$C$13:$C$14</c:f>
                <c:numCache>
                  <c:formatCode>General</c:formatCode>
                  <c:ptCount val="2"/>
                  <c:pt idx="0">
                    <c:v>0.10000171400167512</c:v>
                  </c:pt>
                  <c:pt idx="1">
                    <c:v>3.5994035274198311E-3</c:v>
                  </c:pt>
                </c:numCache>
              </c:numRef>
            </c:plus>
            <c:minus>
              <c:numRef>
                <c:f>'Default Dataset'!$C$13:$C$14</c:f>
                <c:numCache>
                  <c:formatCode>General</c:formatCode>
                  <c:ptCount val="2"/>
                  <c:pt idx="0">
                    <c:v>0.10000171400167512</c:v>
                  </c:pt>
                  <c:pt idx="1">
                    <c:v>3.5994035274198311E-3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'Default Dataset'!$A$13:$A$14</c:f>
              <c:numCache>
                <c:formatCode>General</c:formatCode>
                <c:ptCount val="2"/>
                <c:pt idx="0">
                  <c:v>0.98045009684109496</c:v>
                </c:pt>
                <c:pt idx="1">
                  <c:v>1.0704351850264799</c:v>
                </c:pt>
              </c:numCache>
            </c:numRef>
          </c:xVal>
          <c:yVal>
            <c:numRef>
              <c:f>'Default Dataset'!$B$13:$B$14</c:f>
              <c:numCache>
                <c:formatCode>General</c:formatCode>
                <c:ptCount val="2"/>
                <c:pt idx="0">
                  <c:v>400.62408515160303</c:v>
                </c:pt>
                <c:pt idx="1">
                  <c:v>349.803935347856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CCB-C94A-9EA1-1CD5B3DECF1F}"/>
            </c:ext>
          </c:extLst>
        </c:ser>
        <c:ser>
          <c:idx val="6"/>
          <c:order val="6"/>
          <c:tx>
            <c:v>T0 3Si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'Default Dataset'!$A$18:$A$19</c:f>
              <c:numCache>
                <c:formatCode>General</c:formatCode>
                <c:ptCount val="2"/>
                <c:pt idx="0">
                  <c:v>0.80150375939849605</c:v>
                </c:pt>
                <c:pt idx="1">
                  <c:v>1.5548872180451101</c:v>
                </c:pt>
              </c:numCache>
            </c:numRef>
          </c:xVal>
          <c:yVal>
            <c:numRef>
              <c:f>'Default Dataset'!$B$18:$B$19</c:f>
              <c:numCache>
                <c:formatCode>General</c:formatCode>
                <c:ptCount val="2"/>
                <c:pt idx="0">
                  <c:v>476.24642687800502</c:v>
                </c:pt>
                <c:pt idx="1">
                  <c:v>225.82730474835699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CCB-C94A-9EA1-1CD5B3DECF1F}"/>
            </c:ext>
          </c:extLst>
        </c:ser>
        <c:ser>
          <c:idx val="7"/>
          <c:order val="7"/>
          <c:tx>
            <c:v>T0' 3Si</c:v>
          </c:tx>
          <c:spPr>
            <a:ln w="19050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xVal>
            <c:numRef>
              <c:f>'Default Dataset'!$A$18:$A$19</c:f>
              <c:numCache>
                <c:formatCode>General</c:formatCode>
                <c:ptCount val="2"/>
                <c:pt idx="0">
                  <c:v>0.80150375939849605</c:v>
                </c:pt>
                <c:pt idx="1">
                  <c:v>1.5548872180451101</c:v>
                </c:pt>
              </c:numCache>
            </c:numRef>
          </c:xVal>
          <c:yVal>
            <c:numRef>
              <c:f>'Default Dataset'!$B$18:$B$19</c:f>
              <c:numCache>
                <c:formatCode>General</c:formatCode>
                <c:ptCount val="2"/>
                <c:pt idx="0">
                  <c:v>476.24642687800502</c:v>
                </c:pt>
                <c:pt idx="1">
                  <c:v>225.82730474835699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CCB-C94A-9EA1-1CD5B3DECF1F}"/>
            </c:ext>
          </c:extLst>
        </c:ser>
        <c:ser>
          <c:idx val="8"/>
          <c:order val="8"/>
          <c:tx>
            <c:v>T0' 3Si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A-BCCB-C94A-9EA1-1CD5B3DECF1F}"/>
            </c:ext>
          </c:extLst>
        </c:ser>
        <c:ser>
          <c:idx val="9"/>
          <c:order val="9"/>
          <c:tx>
            <c:v>T0' 3Si</c:v>
          </c:tx>
          <c:spPr>
            <a:ln w="19050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xVal>
            <c:numRef>
              <c:f>'Default Dataset'!$A$20:$A$21</c:f>
              <c:numCache>
                <c:formatCode>General</c:formatCode>
                <c:ptCount val="2"/>
                <c:pt idx="0">
                  <c:v>0.57142857142857095</c:v>
                </c:pt>
                <c:pt idx="1">
                  <c:v>1.3563909774436</c:v>
                </c:pt>
              </c:numCache>
            </c:numRef>
          </c:xVal>
          <c:yVal>
            <c:numRef>
              <c:f>'Default Dataset'!$B$20:$B$21</c:f>
              <c:numCache>
                <c:formatCode>General</c:formatCode>
                <c:ptCount val="2"/>
                <c:pt idx="0">
                  <c:v>477.15664160401002</c:v>
                </c:pt>
                <c:pt idx="1">
                  <c:v>227.89328049854299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BCCB-C94A-9EA1-1CD5B3DECF1F}"/>
            </c:ext>
          </c:extLst>
        </c:ser>
        <c:ser>
          <c:idx val="10"/>
          <c:order val="10"/>
          <c:tx>
            <c:v>3Si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'Default Dataset'!$C$22:$C$24</c:f>
                <c:numCache>
                  <c:formatCode>General</c:formatCode>
                  <c:ptCount val="3"/>
                  <c:pt idx="0">
                    <c:v>2.255639097744E-2</c:v>
                  </c:pt>
                  <c:pt idx="1">
                    <c:v>2.255639097744E-2</c:v>
                  </c:pt>
                  <c:pt idx="2">
                    <c:v>9.022556390979819E-3</c:v>
                  </c:pt>
                </c:numCache>
              </c:numRef>
            </c:plus>
            <c:minus>
              <c:numRef>
                <c:f>'Default Dataset'!$C$22:$C$24</c:f>
                <c:numCache>
                  <c:formatCode>General</c:formatCode>
                  <c:ptCount val="3"/>
                  <c:pt idx="0">
                    <c:v>2.255639097744E-2</c:v>
                  </c:pt>
                  <c:pt idx="1">
                    <c:v>2.255639097744E-2</c:v>
                  </c:pt>
                  <c:pt idx="2">
                    <c:v>9.022556390979819E-3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'Default Dataset'!$A$22:$A$24</c:f>
              <c:numCache>
                <c:formatCode>General</c:formatCode>
                <c:ptCount val="3"/>
                <c:pt idx="0">
                  <c:v>1.0270676691729299</c:v>
                </c:pt>
                <c:pt idx="1">
                  <c:v>1.2300751879699201</c:v>
                </c:pt>
                <c:pt idx="2">
                  <c:v>1.4105263157894701</c:v>
                </c:pt>
              </c:numCache>
            </c:numRef>
          </c:xVal>
          <c:yVal>
            <c:numRef>
              <c:f>'Default Dataset'!$B$22:$B$24</c:f>
              <c:numCache>
                <c:formatCode>General</c:formatCode>
                <c:ptCount val="3"/>
                <c:pt idx="0">
                  <c:v>397.62927589243299</c:v>
                </c:pt>
                <c:pt idx="1">
                  <c:v>348.270236401815</c:v>
                </c:pt>
                <c:pt idx="2">
                  <c:v>298.89002912687101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BCCB-C94A-9EA1-1CD5B3DECF1F}"/>
            </c:ext>
          </c:extLst>
        </c:ser>
        <c:ser>
          <c:idx val="11"/>
          <c:order val="11"/>
          <c:tx>
            <c:v>T0 4Si</c:v>
          </c:tx>
          <c:spPr>
            <a:ln w="19050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xVal>
            <c:numRef>
              <c:f>'Default Dataset'!$A$29:$A$30</c:f>
              <c:numCache>
                <c:formatCode>General</c:formatCode>
                <c:ptCount val="2"/>
                <c:pt idx="0">
                  <c:v>0.80763609043098095</c:v>
                </c:pt>
                <c:pt idx="1">
                  <c:v>1.5593060583293401</c:v>
                </c:pt>
              </c:numCache>
            </c:numRef>
          </c:xVal>
          <c:yVal>
            <c:numRef>
              <c:f>'Default Dataset'!$B$29:$B$30</c:f>
              <c:numCache>
                <c:formatCode>General</c:formatCode>
                <c:ptCount val="2"/>
                <c:pt idx="0">
                  <c:v>479.64240830544298</c:v>
                </c:pt>
                <c:pt idx="1">
                  <c:v>228.08855269448799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BCCB-C94A-9EA1-1CD5B3DECF1F}"/>
            </c:ext>
          </c:extLst>
        </c:ser>
        <c:ser>
          <c:idx val="12"/>
          <c:order val="12"/>
          <c:tx>
            <c:v>T0' 4Si</c:v>
          </c:tx>
          <c:spPr>
            <a:ln w="19050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xVal>
            <c:numRef>
              <c:f>'Default Dataset'!$A$31:$A$32</c:f>
              <c:numCache>
                <c:formatCode>General</c:formatCode>
                <c:ptCount val="2"/>
                <c:pt idx="0">
                  <c:v>0.58570452837920906</c:v>
                </c:pt>
                <c:pt idx="1">
                  <c:v>1.3691141315483899</c:v>
                </c:pt>
              </c:numCache>
            </c:numRef>
          </c:xVal>
          <c:yVal>
            <c:numRef>
              <c:f>'Default Dataset'!$B$31:$B$32</c:f>
              <c:numCache>
                <c:formatCode>General</c:formatCode>
                <c:ptCount val="2"/>
                <c:pt idx="0">
                  <c:v>477.17075336384102</c:v>
                </c:pt>
                <c:pt idx="1">
                  <c:v>227.90926166245401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BCCB-C94A-9EA1-1CD5B3DECF1F}"/>
            </c:ext>
          </c:extLst>
        </c:ser>
        <c:ser>
          <c:idx val="13"/>
          <c:order val="13"/>
          <c:tx>
            <c:v>4Si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ysClr val="windowText" lastClr="000000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'Default Dataset'!$C$33:$C$34</c:f>
                <c:numCache>
                  <c:formatCode>General</c:formatCode>
                  <c:ptCount val="2"/>
                  <c:pt idx="0">
                    <c:v>0.14035926507752094</c:v>
                  </c:pt>
                  <c:pt idx="1">
                    <c:v>3.6206543268900049E-2</c:v>
                  </c:pt>
                </c:numCache>
              </c:numRef>
            </c:plus>
            <c:minus>
              <c:numRef>
                <c:f>'Default Dataset'!$C$33:$C$34</c:f>
                <c:numCache>
                  <c:formatCode>General</c:formatCode>
                  <c:ptCount val="2"/>
                  <c:pt idx="0">
                    <c:v>0.14035926507752094</c:v>
                  </c:pt>
                  <c:pt idx="1">
                    <c:v>3.6206543268900049E-2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'Default Dataset'!$A$33:$A$34</c:f>
              <c:numCache>
                <c:formatCode>General</c:formatCode>
                <c:ptCount val="2"/>
                <c:pt idx="0">
                  <c:v>0.96922341370124898</c:v>
                </c:pt>
                <c:pt idx="1">
                  <c:v>1.26266648452974</c:v>
                </c:pt>
              </c:numCache>
            </c:numRef>
          </c:xVal>
          <c:yVal>
            <c:numRef>
              <c:f>'Default Dataset'!$B$33:$B$34</c:f>
              <c:numCache>
                <c:formatCode>General</c:formatCode>
                <c:ptCount val="2"/>
                <c:pt idx="0">
                  <c:v>400.60921385151198</c:v>
                </c:pt>
                <c:pt idx="1">
                  <c:v>351.11208250802503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BCCB-C94A-9EA1-1CD5B3DECF1F}"/>
            </c:ext>
          </c:extLst>
        </c:ser>
        <c:ser>
          <c:idx val="14"/>
          <c:order val="14"/>
          <c:tx>
            <c:v>Ae3'</c:v>
          </c:tx>
          <c:spPr>
            <a:ln w="571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'Default Dataset'!$K$27:$K$28</c:f>
              <c:numCache>
                <c:formatCode>General</c:formatCode>
                <c:ptCount val="2"/>
                <c:pt idx="0">
                  <c:v>4.57</c:v>
                </c:pt>
                <c:pt idx="1">
                  <c:v>2.4500000000000002</c:v>
                </c:pt>
              </c:numCache>
            </c:numRef>
          </c:xVal>
          <c:yVal>
            <c:numRef>
              <c:f>'Default Dataset'!$J$27:$J$28</c:f>
              <c:numCache>
                <c:formatCode>General</c:formatCode>
                <c:ptCount val="2"/>
                <c:pt idx="0">
                  <c:v>220</c:v>
                </c:pt>
                <c:pt idx="1">
                  <c:v>460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BCCB-C94A-9EA1-1CD5B3DEC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8554415"/>
        <c:axId val="618556047"/>
      </c:scatterChart>
      <c:valAx>
        <c:axId val="618554415"/>
        <c:scaling>
          <c:orientation val="minMax"/>
          <c:max val="4.599999999999999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Limiting carbon</a:t>
                </a:r>
                <a:r>
                  <a:rPr lang="en-GB" baseline="0"/>
                  <a:t> / wt%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556047"/>
        <c:crosses val="autoZero"/>
        <c:crossBetween val="midCat"/>
        <c:majorUnit val="1"/>
      </c:valAx>
      <c:valAx>
        <c:axId val="618556047"/>
        <c:scaling>
          <c:orientation val="minMax"/>
          <c:max val="450"/>
          <c:min val="2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</a:t>
                </a:r>
                <a:r>
                  <a:rPr lang="en-GB" baseline="0"/>
                  <a:t> / °C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3.3917171596318358E-3"/>
              <c:y val="0.195472130080784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855441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E9DC5-9E41-6942-8B61-BF6F403225BF}" type="datetimeFigureOut">
              <a:t>9/17/22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365CF-1C79-DC45-87C8-7BE6F58608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58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1050-1150 a.m.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65CF-1C79-DC45-87C8-7BE6F58608F4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29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about the Swedish W_SB_s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CDA932-72CF-E145-8446-CC53B1561EAC}" type="slidenum">
              <a:rPr lang="en-GB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095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CB94D4C-160B-D642-A55A-A94A03606345}" type="slidenum">
              <a:rPr lang="en-GB" sz="1200">
                <a:latin typeface="Times New Roman" charset="0"/>
              </a:rPr>
              <a:pPr/>
              <a:t>31</a:t>
            </a:fld>
            <a:endParaRPr lang="en-GB" sz="1200">
              <a:latin typeface="Times New Roman" charset="0"/>
            </a:endParaRPr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D9E584F8-F7A0-324E-8BCE-1935AE3F405C}" type="slidenum">
              <a:rPr lang="en-US" sz="1200">
                <a:latin typeface="Arial" charset="0"/>
              </a:rPr>
              <a:pPr algn="r"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0F80CC-B337-6B49-9227-36553067525F}" type="slidenum">
              <a:rPr lang="en-GB" sz="1200">
                <a:latin typeface="Times New Roman" charset="0"/>
              </a:rPr>
              <a:pPr/>
              <a:t>33</a:t>
            </a:fld>
            <a:endParaRPr lang="en-GB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C6186161-9013-C849-9121-7A8BD3891175}" type="slidenum">
              <a:rPr lang="en-GB" sz="1200">
                <a:latin typeface="Times New Roman" charset="0"/>
              </a:rPr>
              <a:pPr algn="r"/>
              <a:t>34</a:t>
            </a:fld>
            <a:endParaRPr lang="en-GB" sz="12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5F01BC0-A1F6-3E41-B85D-95102C80D6BF}" type="slidenum">
              <a:rPr lang="en-GB" sz="1200">
                <a:latin typeface="Times New Roman" charset="0"/>
              </a:rPr>
              <a:pPr/>
              <a:t>35</a:t>
            </a:fld>
            <a:endParaRPr lang="en-GB" sz="12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E0396B-2379-0E4D-A5AB-A176F6D105C1}" type="slidenum">
              <a:rPr lang="en-GB" sz="1200">
                <a:latin typeface="Times New Roman" charset="0"/>
              </a:rPr>
              <a:pPr/>
              <a:t>36</a:t>
            </a:fld>
            <a:endParaRPr lang="en-GB" sz="120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C75355-AE1D-AD44-9E38-96C80D403175}" type="slidenum">
              <a:rPr lang="en-GB" sz="1200">
                <a:latin typeface="Times New Roman" charset="0"/>
              </a:rPr>
              <a:pPr/>
              <a:t>37</a:t>
            </a:fld>
            <a:endParaRPr lang="en-GB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379FA34-9FBB-E045-8273-26CC114398BD}" type="slidenum">
              <a:rPr lang="en-GB" sz="1200">
                <a:latin typeface="Times New Roman" charset="0"/>
              </a:rPr>
              <a:pPr/>
              <a:t>38</a:t>
            </a:fld>
            <a:endParaRPr lang="en-GB" sz="1200">
              <a:latin typeface="Times New Roman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2369F1-F297-3A4F-8032-57F1AEDE1C78}" type="slidenum">
              <a:rPr lang="en-GB" sz="1200">
                <a:latin typeface="Times New Roman" charset="0"/>
              </a:rPr>
              <a:pPr/>
              <a:t>39</a:t>
            </a:fld>
            <a:endParaRPr lang="en-GB" sz="1200">
              <a:latin typeface="Times New Roman" charset="0"/>
            </a:endParaRPr>
          </a:p>
        </p:txBody>
      </p:sp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5EAA73BD-6C33-2549-AC82-F78376C01F99}" type="slidenum">
              <a:rPr lang="en-US" sz="1200">
                <a:latin typeface="Arial" charset="0"/>
              </a:rPr>
              <a:pPr algn="r"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6F19C19-C188-7042-A28D-A840E6D3A0FF}" type="slidenum">
              <a:rPr lang="en-GB" sz="1200">
                <a:latin typeface="Times New Roman" charset="0"/>
              </a:rPr>
              <a:pPr/>
              <a:t>41</a:t>
            </a:fld>
            <a:endParaRPr lang="en-GB" sz="1200">
              <a:latin typeface="Times New Roman" charset="0"/>
            </a:endParaRPr>
          </a:p>
        </p:txBody>
      </p:sp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/>
            <a:fld id="{60D1DA8B-CB32-0F47-967A-8622AE127535}" type="slidenum">
              <a:rPr lang="en-US" sz="1200">
                <a:latin typeface="Arial" charset="0"/>
              </a:rPr>
              <a:pPr algn="r"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67633-8123-FE4A-B479-83FB1169ECD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90550" y="803275"/>
            <a:ext cx="5676900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86732F-AEF8-2D41-A001-C1E848C1C6BA}" type="slidenum">
              <a:rPr lang="en-GB" sz="1200">
                <a:latin typeface="Times New Roman" charset="0"/>
              </a:rPr>
              <a:pPr/>
              <a:t>43</a:t>
            </a:fld>
            <a:endParaRPr lang="en-GB" sz="1200"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E40A8-EC91-AA4C-A06E-812B7F1F5D6C}" type="slidenum">
              <a:rPr lang="en-GB"/>
              <a:pPr>
                <a:defRPr/>
              </a:pPr>
              <a:t>44</a:t>
            </a:fld>
            <a:endParaRPr lang="en-GB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C3D096-62C6-7042-9780-B3B62304DBB5}" type="slidenum">
              <a:rPr lang="en-GB" sz="1200" b="0"/>
              <a:pPr/>
              <a:t>13</a:t>
            </a:fld>
            <a:endParaRPr lang="en-GB" sz="1200" b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32F096C-4D64-A54A-8871-EB253A7BF661}" type="slidenum">
              <a:rPr lang="en-GB" sz="1200" b="0"/>
              <a:pPr/>
              <a:t>15</a:t>
            </a:fld>
            <a:endParaRPr lang="en-GB" sz="1200" b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4F4194-F3DE-BE41-A1E8-E388DB4B0FD4}" type="slidenum">
              <a:rPr lang="en-GB" sz="1200" b="0"/>
              <a:pPr/>
              <a:t>16</a:t>
            </a:fld>
            <a:endParaRPr lang="en-GB" sz="1200" b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E30E10-CF84-D544-A603-409E441208E0}" type="slidenum">
              <a:rPr lang="en-GB" sz="1200" b="0"/>
              <a:pPr/>
              <a:t>23</a:t>
            </a:fld>
            <a:endParaRPr lang="en-GB" sz="1200" b="0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2D9E24-936F-3748-93EE-3D08A00242C8}" type="slidenum">
              <a:rPr lang="en-GB" sz="1200" b="0"/>
              <a:pPr/>
              <a:t>25</a:t>
            </a:fld>
            <a:endParaRPr lang="en-GB" sz="1200" b="0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BBCD90-CBD4-B84C-AEA6-56188ECE636A}" type="slidenum">
              <a:rPr lang="en-GB" sz="1200" b="0"/>
              <a:pPr/>
              <a:t>26</a:t>
            </a:fld>
            <a:endParaRPr lang="en-GB" sz="1200" b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8D410B-1F7A-584B-94A6-BECA22CE207F}" type="slidenum">
              <a:rPr lang="en-GB" sz="1200" b="0"/>
              <a:pPr/>
              <a:t>28</a:t>
            </a:fld>
            <a:endParaRPr lang="en-GB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25DC-C084-D847-BA46-2E8DA56F4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58F29-7910-D645-8EFD-D8F2A29D6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3EAF-0DFD-B24E-B283-0C5CFC63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72C3-4497-BD43-BE6E-D1A192ED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1D44E-C6C3-9A4D-B1E9-039C1DA9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7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5D15-4267-1144-B1DA-5BF58000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9AB4F-1252-5546-BF14-E1696862D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9D19-C233-1E4D-B7C1-74CFFCE7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6AF3C-BBB8-D54A-AF81-B24AF6E34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3B763-985D-8E4D-804C-7CE05079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50435-EFC4-DD4C-AC58-5762614BF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8E1F7-B6E7-6A43-B26B-876063684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2E5D4-31A2-B242-863D-FD00FB7CA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57AA1-6F01-B844-9C39-AB16B6B1C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59D5B-DA33-AE4F-9F29-E8FF48FB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2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17BB-8D6E-B84A-BC1F-B84435CC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B7F44-808A-7A47-AEAF-55AE0B7CD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C0E40-9610-A34B-B379-FF33BCE2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5F63-23D7-F249-8997-FCB45961E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3DBD3-7C90-6244-997C-BE111DA4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1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C583-AD31-C84B-B3FB-73711CDA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87CB9-39F0-6C43-9E67-F970B6279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7AB4A-F8E7-B748-AB87-69E583D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2B9C2-61FF-BC4D-86C0-5430DDC62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A6F15-C847-8348-B95D-97B0FD77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2F2F-17A4-544E-B255-B70D48A4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4891-1CAF-0C47-96C0-4BB495BED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87132-7309-A148-91FF-36B897D03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83895-E8F4-4C4A-92C7-3BE80F9E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F7316-1141-1840-AD32-B24C89B5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6575-DE27-F245-884D-59862C64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1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61E6-D268-F349-8FF2-47C2D8CB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68F48-E4BE-3246-BA76-2A66BEF4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2BCB8-5305-2647-8D13-84D0189B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A1A2B-A3EB-FD4A-A673-DCFAEAA68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9DE94-5B0C-9C4A-9169-354E4C07A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70DB2A-3F9E-4C4B-A89B-6499843A6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0606D-35C1-F344-841A-96E203CF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CD200-A72B-1F48-9B7B-9A3B316E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E5BD-C27F-3649-AFE6-621285B0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1EA9E-0799-E241-8DFB-DEDBFEC7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E13F5-2542-1C42-95A8-34F997D2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EF82D-D622-754A-9E40-20FFF432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6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556E6-F9E4-A944-8995-DA8985D5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1A863-BA54-6041-B05B-2D9AC36C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E9675-912D-504B-BFF2-0C7A5E57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F55A-8BFC-434F-86B3-16CE08DA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1EFFA-AB72-FF41-B692-F48C0E479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EA04A-85C8-9942-8F0D-29F4CDE31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FD57A-6DA0-3E42-9FAC-659FE92B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0962E-A282-D241-9D8C-962C20AF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77E56-AB1B-7F4D-9BE8-9251A109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4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6D3E-1C6E-904E-B3C7-D129A7B5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8E51D-1EF0-AA4B-8BFE-54ADE1558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BB36C-72F5-3B47-B602-520A74F3C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D518C-0BED-494B-ABC4-FDB5AD79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405AB-C206-D743-8DA7-59B0B22F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A218A-B77D-5149-877F-379EBE81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A1F857-576D-AF41-A428-1C02F657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B1406-B4C0-2D49-980B-D5CB0BB8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B414-B273-424C-B797-E5173EEFE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AE31D-641B-1A4C-B776-B6113205B457}" type="datetimeFigureOut"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1102D-5550-0347-B2A3-AE12A92C4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B169E-720D-1B42-A7B8-F861B5C89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D111D-9A9A-FF4B-AE0C-A13C359BFF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2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9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Daniel_Callejas_Sevilla" TargetMode="Externa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0771-CC45-4E4B-8922-474530B9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56" y="0"/>
            <a:ext cx="9214965" cy="1926673"/>
          </a:xfrm>
        </p:spPr>
        <p:txBody>
          <a:bodyPr>
            <a:normAutofit/>
          </a:bodyPr>
          <a:lstStyle/>
          <a:p>
            <a:r>
              <a:rPr lang="en-US" sz="5400" dirty="0"/>
              <a:t>Choreography of atoms during </a:t>
            </a:r>
            <a:br>
              <a:rPr lang="en-US" sz="5400" dirty="0"/>
            </a:br>
            <a:r>
              <a:rPr lang="en-US" sz="5400" dirty="0"/>
              <a:t>the bainite transformation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051428-BA45-0703-1077-07A5B9B5ECC2}"/>
              </a:ext>
            </a:extLst>
          </p:cNvPr>
          <p:cNvSpPr txBox="1"/>
          <p:nvPr/>
        </p:nvSpPr>
        <p:spPr>
          <a:xfrm>
            <a:off x="6466866" y="4136515"/>
            <a:ext cx="452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Henry Clifton </a:t>
            </a:r>
            <a:r>
              <a:rPr lang="en-US" sz="3200" dirty="0" err="1">
                <a:latin typeface="+mj-lt"/>
              </a:rPr>
              <a:t>Sorby</a:t>
            </a:r>
            <a:r>
              <a:rPr lang="en-US" sz="3200" dirty="0">
                <a:latin typeface="+mj-lt"/>
              </a:rPr>
              <a:t> Award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A2E53-F925-BC61-768E-ABA4CBD58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61"/>
          <a:stretch/>
        </p:blipFill>
        <p:spPr>
          <a:xfrm>
            <a:off x="517375" y="1749420"/>
            <a:ext cx="5424028" cy="499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98ED5-620E-3868-B794-CB89A95AE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866" y="4721290"/>
            <a:ext cx="5207759" cy="17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45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42DDA4-9515-E148-B5D8-845B3486EB9A}"/>
              </a:ext>
            </a:extLst>
          </p:cNvPr>
          <p:cNvSpPr txBox="1"/>
          <p:nvPr/>
        </p:nvSpPr>
        <p:spPr>
          <a:xfrm>
            <a:off x="191344" y="260648"/>
            <a:ext cx="7844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Condition for </a:t>
            </a:r>
            <a:r>
              <a:rPr lang="en-US" sz="4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diffusionless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growth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B4A947-E679-3E4F-8277-D665680F8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2229128"/>
            <a:ext cx="4090980" cy="1022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8B981B-6BBC-0842-9A62-01E5BE59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88" y="1554817"/>
            <a:ext cx="3598111" cy="2211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45D76-3906-434E-B144-76A3586EF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693" y="4291498"/>
            <a:ext cx="607060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D5C5D6-510B-1F41-AD2E-028EC6A2D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749" y="5258506"/>
            <a:ext cx="5803900" cy="46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6D8ED1-3BF9-6042-8C4C-8956E4C27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964" y="6072533"/>
            <a:ext cx="4927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A58998-E97C-8641-B722-3774B6D2EAE7}"/>
              </a:ext>
            </a:extLst>
          </p:cNvPr>
          <p:cNvSpPr txBox="1"/>
          <p:nvPr/>
        </p:nvSpPr>
        <p:spPr>
          <a:xfrm>
            <a:off x="191343" y="260648"/>
            <a:ext cx="10998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Conditions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en-US" sz="4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diffusionless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transformation: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13A46-6A84-2249-9EED-B9779A87DE7C}"/>
              </a:ext>
            </a:extLst>
          </p:cNvPr>
          <p:cNvSpPr txBox="1"/>
          <p:nvPr/>
        </p:nvSpPr>
        <p:spPr>
          <a:xfrm>
            <a:off x="4099203" y="1340101"/>
            <a:ext cx="3993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.... </a:t>
            </a:r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low diffusion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33AC7-F335-8E4A-9F84-5A85E016C892}"/>
              </a:ext>
            </a:extLst>
          </p:cNvPr>
          <p:cNvSpPr txBox="1"/>
          <p:nvPr/>
        </p:nvSpPr>
        <p:spPr>
          <a:xfrm>
            <a:off x="4099203" y="2185385"/>
            <a:ext cx="4935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.... large driving 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50C74-4881-5D44-ABE9-D4552A2250D0}"/>
              </a:ext>
            </a:extLst>
          </p:cNvPr>
          <p:cNvSpPr txBox="1"/>
          <p:nvPr/>
        </p:nvSpPr>
        <p:spPr>
          <a:xfrm>
            <a:off x="5175848" y="4644133"/>
            <a:ext cx="502887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far from equilibrium</a:t>
            </a:r>
          </a:p>
          <a:p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... huge strain energy</a:t>
            </a:r>
          </a:p>
          <a:p>
            <a:r>
              <a: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... solute trapping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EECC4-D6EA-D64D-9A98-7365195760E3}"/>
              </a:ext>
            </a:extLst>
          </p:cNvPr>
          <p:cNvSpPr txBox="1"/>
          <p:nvPr/>
        </p:nvSpPr>
        <p:spPr>
          <a:xfrm>
            <a:off x="4099203" y="3340681"/>
            <a:ext cx="6140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.... crystallographic criteria</a:t>
            </a:r>
          </a:p>
        </p:txBody>
      </p:sp>
      <p:pic>
        <p:nvPicPr>
          <p:cNvPr id="9" name="Picture 8" descr="A picture containing text, outdoor, close&#10;&#10;Description automatically generated">
            <a:extLst>
              <a:ext uri="{FF2B5EF4-FFF2-40B4-BE49-F238E27FC236}">
                <a16:creationId xmlns:a16="http://schemas.microsoft.com/office/drawing/2014/main" id="{0482B06A-FE10-161C-EF2F-FC20192D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991336"/>
            <a:ext cx="3788986" cy="56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3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955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12583E-3C73-994A-9D20-6CDE33B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1" y="4797152"/>
            <a:ext cx="1947788" cy="1947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7954-F9FE-4D46-8AB2-75B2B45D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776" y="3933056"/>
            <a:ext cx="1340851" cy="139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9E4B9-F3D1-B14E-AC67-ED869DA65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776" y="5439616"/>
            <a:ext cx="1609726" cy="120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2DF8F-6F65-E643-A49E-D3AA1614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909444"/>
            <a:ext cx="1471795" cy="1324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D0847-56AA-9A4B-A926-494DDD593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3383212"/>
            <a:ext cx="1444402" cy="126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C7BF9-20B1-BD48-961C-ADB939465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776" y="2420888"/>
            <a:ext cx="1574800" cy="1181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1D8A5-6968-A544-943F-E7BA5874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821" y="247621"/>
            <a:ext cx="6087311" cy="6362755"/>
          </a:xfrm>
          <a:prstGeom prst="rect">
            <a:avLst/>
          </a:prstGeom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5563"/>
            <a:ext cx="83058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placive transformation produces displacements.mp4"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66" y="728508"/>
            <a:ext cx="9200120" cy="4140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587AB-DB0C-144B-B3E0-486666E1CECC}"/>
              </a:ext>
            </a:extLst>
          </p:cNvPr>
          <p:cNvSpPr txBox="1"/>
          <p:nvPr/>
        </p:nvSpPr>
        <p:spPr>
          <a:xfrm>
            <a:off x="8662523" y="6198559"/>
            <a:ext cx="32240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J. H. Pak, D. W. Suh, H. K. D. H. Bhadeshia</a:t>
            </a:r>
          </a:p>
          <a:p>
            <a:r>
              <a:rPr lang="en-GB" sz="1400">
                <a:latin typeface="+mj-lt"/>
              </a:rPr>
              <a:t>Metall. &amp; Mater. Trans A 43 (2012) 4520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6C7D5-542B-AE48-A2EA-E3105845D24B}"/>
              </a:ext>
            </a:extLst>
          </p:cNvPr>
          <p:cNvSpPr txBox="1"/>
          <p:nvPr/>
        </p:nvSpPr>
        <p:spPr>
          <a:xfrm>
            <a:off x="234779" y="72805"/>
            <a:ext cx="2340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Real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6B03AD-E494-8944-BB70-24F6E14C8D23}"/>
              </a:ext>
            </a:extLst>
          </p:cNvPr>
          <p:cNvCxnSpPr/>
          <p:nvPr/>
        </p:nvCxnSpPr>
        <p:spPr>
          <a:xfrm>
            <a:off x="7735330" y="5078627"/>
            <a:ext cx="15302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B56559-D718-3B4D-8AE7-942E6C89278F}"/>
              </a:ext>
            </a:extLst>
          </p:cNvPr>
          <p:cNvSpPr txBox="1"/>
          <p:nvPr/>
        </p:nvSpPr>
        <p:spPr>
          <a:xfrm>
            <a:off x="7593150" y="488160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30BCA-7AFC-5540-9376-403B97A7AB33}"/>
              </a:ext>
            </a:extLst>
          </p:cNvPr>
          <p:cNvSpPr txBox="1"/>
          <p:nvPr/>
        </p:nvSpPr>
        <p:spPr>
          <a:xfrm>
            <a:off x="9116730" y="489179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1B80B-4C8E-7E42-9763-70D13D26302F}"/>
              </a:ext>
            </a:extLst>
          </p:cNvPr>
          <p:cNvSpPr txBox="1"/>
          <p:nvPr/>
        </p:nvSpPr>
        <p:spPr>
          <a:xfrm>
            <a:off x="7947386" y="5105344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50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3EE3E-F782-BE42-B026-DA83E592B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107" y="5355286"/>
            <a:ext cx="1524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143668"/>
            <a:ext cx="7119018" cy="57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A149C-73A5-D14A-BF0A-96FA110D8539}"/>
              </a:ext>
            </a:extLst>
          </p:cNvPr>
          <p:cNvSpPr txBox="1"/>
          <p:nvPr/>
        </p:nvSpPr>
        <p:spPr>
          <a:xfrm>
            <a:off x="511125" y="6114167"/>
            <a:ext cx="10349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Swallow E,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Bhadeshia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HKDH. High resolution observations of displacements caused by bainitic transformation. Materials Science and Technology. 1996;12:121</a:t>
            </a:r>
            <a:endParaRPr lang="en-US" dirty="0"/>
          </a:p>
        </p:txBody>
      </p:sp>
      <p:pic>
        <p:nvPicPr>
          <p:cNvPr id="4" name="Picture 2" descr="a">
            <a:extLst>
              <a:ext uri="{FF2B5EF4-FFF2-40B4-BE49-F238E27FC236}">
                <a16:creationId xmlns:a16="http://schemas.microsoft.com/office/drawing/2014/main" id="{D2DAEF6A-AFE6-3641-9250-479B7C5A2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/>
          <a:stretch/>
        </p:blipFill>
        <p:spPr bwMode="auto">
          <a:xfrm>
            <a:off x="7499684" y="1009028"/>
            <a:ext cx="431726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4"/>
            <a:ext cx="5847347" cy="562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8FECC-6E53-9247-B586-44A465C6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347" y="365436"/>
            <a:ext cx="6047871" cy="4982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6CD15-3EBC-C944-86BB-46C22BF9C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655" y="5540064"/>
            <a:ext cx="39878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86907-68FD-F646-9F43-8303CED2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89" y="-8351"/>
            <a:ext cx="9492049" cy="2173003"/>
          </a:xfrm>
        </p:spPr>
        <p:txBody>
          <a:bodyPr>
            <a:noAutofit/>
          </a:bodyPr>
          <a:lstStyle/>
          <a:p>
            <a:r>
              <a:rPr lang="en-US" sz="3200" dirty="0"/>
              <a:t>Bainite forms at low driving forces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.....austenite separates into carbon-rich and carbon-depleted regions ...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7DD661-5169-7740-B2E7-F116C6683081}"/>
              </a:ext>
            </a:extLst>
          </p:cNvPr>
          <p:cNvSpPr txBox="1">
            <a:spLocks/>
          </p:cNvSpPr>
          <p:nvPr/>
        </p:nvSpPr>
        <p:spPr>
          <a:xfrm>
            <a:off x="5379167" y="1501870"/>
            <a:ext cx="53369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.... depleted regions → ferrite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21063-4A8B-9241-9D0A-01F6976A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86" y="3429000"/>
            <a:ext cx="6329842" cy="30628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DCE5E7-A7C0-7747-A56E-64B408A11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480" t="3832" r="17035" b="41762"/>
          <a:stretch/>
        </p:blipFill>
        <p:spPr>
          <a:xfrm>
            <a:off x="710679" y="1939768"/>
            <a:ext cx="4502607" cy="49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35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EC3E8D-FF74-CAF2-26A8-90482C45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0" y="883089"/>
            <a:ext cx="6270116" cy="5418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09C91-E305-F542-B8C5-8A6F84E7036B}"/>
              </a:ext>
            </a:extLst>
          </p:cNvPr>
          <p:cNvSpPr txBox="1"/>
          <p:nvPr/>
        </p:nvSpPr>
        <p:spPr>
          <a:xfrm>
            <a:off x="6623221" y="5684108"/>
            <a:ext cx="8279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8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288B5-4022-234E-9086-B400AD30FB3C}"/>
              </a:ext>
            </a:extLst>
          </p:cNvPr>
          <p:cNvSpPr txBox="1"/>
          <p:nvPr/>
        </p:nvSpPr>
        <p:spPr>
          <a:xfrm>
            <a:off x="7329545" y="5253414"/>
            <a:ext cx="4213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Aaronson, </a:t>
            </a:r>
            <a:r>
              <a:rPr lang="en-US" dirty="0" err="1">
                <a:latin typeface="+mj-lt"/>
              </a:rPr>
              <a:t>Domian</a:t>
            </a:r>
            <a:r>
              <a:rPr lang="en-US" dirty="0">
                <a:latin typeface="+mj-lt"/>
              </a:rPr>
              <a:t>, Pound, Thermodynamics of the austenite to proeutectoid ferrite transformation I</a:t>
            </a:r>
          </a:p>
          <a:p>
            <a:r>
              <a:rPr lang="en-US" dirty="0">
                <a:latin typeface="+mj-lt"/>
              </a:rPr>
              <a:t>TMS-AIME 236 (1966) 753-767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30425" y="953180"/>
            <a:ext cx="2486785" cy="796784"/>
            <a:chOff x="3801343" y="906964"/>
            <a:chExt cx="2486785" cy="796784"/>
          </a:xfrm>
        </p:grpSpPr>
        <p:sp>
          <p:nvSpPr>
            <p:cNvPr id="5" name="Oval 4"/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latin typeface="+mj-l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956F4-BD00-554B-B85D-68E3BE52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910" y="856195"/>
            <a:ext cx="3022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6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4FE1B-5254-B443-95A5-B4F997ACE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1" y="218845"/>
            <a:ext cx="10515600" cy="2976337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50000"/>
              </a:lnSpc>
            </a:pPr>
            <a:r>
              <a:rPr lang="en-GB"/>
              <a:t>Accelerate electrons around magnetised ring.</a:t>
            </a:r>
          </a:p>
          <a:p>
            <a:pPr fontAlgn="base">
              <a:lnSpc>
                <a:spcPct val="150000"/>
              </a:lnSpc>
            </a:pPr>
            <a:r>
              <a:rPr lang="en-GB"/>
              <a:t>Electrons bend around this ring,  lose some energy as X-rays.</a:t>
            </a:r>
          </a:p>
          <a:p>
            <a:pPr fontAlgn="base">
              <a:lnSpc>
                <a:spcPct val="150000"/>
              </a:lnSpc>
            </a:pPr>
            <a:r>
              <a:rPr lang="en-GB"/>
              <a:t>X-rays funnelled down </a:t>
            </a:r>
          </a:p>
          <a:p>
            <a:pPr marL="0" indent="0" fontAlgn="base">
              <a:lnSpc>
                <a:spcPct val="150000"/>
              </a:lnSpc>
              <a:buNone/>
            </a:pPr>
            <a:r>
              <a:rPr lang="en-GB"/>
              <a:t>  beamlines for experiments.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C6504E8-CF95-C348-B80D-7105C9F35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74" t="16552" r="18987" b="30115"/>
          <a:stretch/>
        </p:blipFill>
        <p:spPr>
          <a:xfrm>
            <a:off x="634989" y="3484233"/>
            <a:ext cx="2438717" cy="3154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699C1-3438-B244-B92C-D63E1A2A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820" y="2357533"/>
            <a:ext cx="5383678" cy="4037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F5D0A-6986-B242-A9BF-4186B25B2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57701" y="3515688"/>
            <a:ext cx="4278420" cy="14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7DDA6-E6CB-7562-5C94-016363536BE8}"/>
              </a:ext>
            </a:extLst>
          </p:cNvPr>
          <p:cNvSpPr txBox="1"/>
          <p:nvPr/>
        </p:nvSpPr>
        <p:spPr>
          <a:xfrm>
            <a:off x="372767" y="283306"/>
            <a:ext cx="51270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Réamur</a:t>
            </a:r>
            <a:r>
              <a:rPr lang="en-US" sz="4400" dirty="0"/>
              <a:t>, “model of a modern materials scientist”.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C5A2B-1CC3-1688-7AC8-A187EA202694}"/>
              </a:ext>
            </a:extLst>
          </p:cNvPr>
          <p:cNvSpPr txBox="1"/>
          <p:nvPr/>
        </p:nvSpPr>
        <p:spPr>
          <a:xfrm>
            <a:off x="372767" y="3943031"/>
            <a:ext cx="47371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Scientists of the time did not know that real materials had crystals.</a:t>
            </a:r>
          </a:p>
        </p:txBody>
      </p:sp>
      <p:pic>
        <p:nvPicPr>
          <p:cNvPr id="7" name="Picture 6" descr="A coin with a person's face on it&#10;&#10;Description automatically generated">
            <a:extLst>
              <a:ext uri="{FF2B5EF4-FFF2-40B4-BE49-F238E27FC236}">
                <a16:creationId xmlns:a16="http://schemas.microsoft.com/office/drawing/2014/main" id="{84DCCC16-C148-6E65-B8F9-87907844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361" y="320398"/>
            <a:ext cx="6154104" cy="5942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1E68C-989B-E262-AAE0-52893F31E162}"/>
              </a:ext>
            </a:extLst>
          </p:cNvPr>
          <p:cNvSpPr txBox="1"/>
          <p:nvPr/>
        </p:nvSpPr>
        <p:spPr>
          <a:xfrm>
            <a:off x="524435" y="2520833"/>
            <a:ext cx="33586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MDCLXXXIII = 1683</a:t>
            </a:r>
          </a:p>
          <a:p>
            <a:r>
              <a:rPr lang="en-US" sz="3200" dirty="0"/>
              <a:t>MDCCLVII    = 1757</a:t>
            </a:r>
          </a:p>
        </p:txBody>
      </p:sp>
    </p:spTree>
    <p:extLst>
      <p:ext uri="{BB962C8B-B14F-4D97-AF65-F5344CB8AC3E}">
        <p14:creationId xmlns:p14="http://schemas.microsoft.com/office/powerpoint/2010/main" val="3065231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7406-5294-EA4E-BD5C-383CF7C2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17" y="163757"/>
            <a:ext cx="3864704" cy="553999"/>
          </a:xfrm>
        </p:spPr>
        <p:txBody>
          <a:bodyPr>
            <a:normAutofit fontScale="90000"/>
          </a:bodyPr>
          <a:lstStyle/>
          <a:p>
            <a:r>
              <a:rPr lang="en-US"/>
              <a:t>Time sequence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64D7F0-9535-1343-8187-7769D28047C8}"/>
              </a:ext>
            </a:extLst>
          </p:cNvPr>
          <p:cNvGrpSpPr/>
          <p:nvPr/>
        </p:nvGrpSpPr>
        <p:grpSpPr>
          <a:xfrm>
            <a:off x="153394" y="728266"/>
            <a:ext cx="5465324" cy="4731294"/>
            <a:chOff x="580276" y="1499858"/>
            <a:chExt cx="5717572" cy="4743816"/>
          </a:xfrm>
        </p:grpSpPr>
        <p:pic>
          <p:nvPicPr>
            <p:cNvPr id="4" name="Aus1_300_0" descr="Aus1_300_0">
              <a:hlinkClick r:id="" action="ppaction://media"/>
              <a:extLst>
                <a:ext uri="{FF2B5EF4-FFF2-40B4-BE49-F238E27FC236}">
                  <a16:creationId xmlns:a16="http://schemas.microsoft.com/office/drawing/2014/main" id="{EE19B7AF-77EA-E243-B352-DA3415B6307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26351" r="30954" b="6917"/>
            <a:stretch/>
          </p:blipFill>
          <p:spPr>
            <a:xfrm>
              <a:off x="1252883" y="1499858"/>
              <a:ext cx="5044965" cy="402861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4E3978-AE4C-994D-878C-18258DFE75E1}"/>
                </a:ext>
              </a:extLst>
            </p:cNvPr>
            <p:cNvSpPr txBox="1"/>
            <p:nvPr/>
          </p:nvSpPr>
          <p:spPr>
            <a:xfrm>
              <a:off x="1840957" y="5597343"/>
              <a:ext cx="3868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Diffraction angle 2</a:t>
              </a:r>
              <a:r>
                <a:rPr lang="el-GR" sz="3600"/>
                <a:t>θ</a:t>
              </a:r>
              <a:endParaRPr lang="en-US" sz="3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66A87-906F-D647-84A2-04F4B350384D}"/>
                </a:ext>
              </a:extLst>
            </p:cNvPr>
            <p:cNvSpPr txBox="1"/>
            <p:nvPr/>
          </p:nvSpPr>
          <p:spPr>
            <a:xfrm rot="16200000">
              <a:off x="-1005" y="3492826"/>
              <a:ext cx="1808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Intensity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35C29A-5046-C449-BE32-9F14D5A54363}"/>
              </a:ext>
            </a:extLst>
          </p:cNvPr>
          <p:cNvSpPr txBox="1"/>
          <p:nvPr/>
        </p:nvSpPr>
        <p:spPr>
          <a:xfrm>
            <a:off x="76777" y="6140244"/>
            <a:ext cx="62614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H. J. Stone, M. J. Peet, H. K. D. H. Bhadeshia, P. J. Withers, S. S. Babu, E. D. Specht</a:t>
            </a:r>
          </a:p>
          <a:p>
            <a:r>
              <a:rPr lang="en-GB" sz="1400">
                <a:latin typeface="+mj-lt"/>
              </a:rPr>
              <a:t>Proc. of the Royal Society A</a:t>
            </a:r>
            <a:r>
              <a:rPr lang="en-GB" sz="1400" i="1">
                <a:latin typeface="+mj-lt"/>
              </a:rPr>
              <a:t>,</a:t>
            </a:r>
            <a:r>
              <a:rPr lang="en-GB" sz="1400">
                <a:latin typeface="+mj-lt"/>
              </a:rPr>
              <a:t> 464 (2008) 1009-1027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EDF6C-EAB3-6C44-865F-1160FDF24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611" y="2230375"/>
            <a:ext cx="5484684" cy="40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180A-8B21-644C-821F-AFAF4A29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35759"/>
            <a:ext cx="7912538" cy="464316"/>
          </a:xfrm>
        </p:spPr>
        <p:txBody>
          <a:bodyPr>
            <a:normAutofit fontScale="90000"/>
          </a:bodyPr>
          <a:lstStyle/>
          <a:p>
            <a:r>
              <a:rPr lang="en-US"/>
              <a:t>isothermal transformation at 300 °C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57780-9628-CB43-8F5D-D9495762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38" y="829441"/>
            <a:ext cx="8483600" cy="589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1434C-866A-0941-9113-C683B7D47541}"/>
              </a:ext>
            </a:extLst>
          </p:cNvPr>
          <p:cNvSpPr txBox="1"/>
          <p:nvPr/>
        </p:nvSpPr>
        <p:spPr>
          <a:xfrm rot="16200000">
            <a:off x="924317" y="3228943"/>
            <a:ext cx="16061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111 austenite</a:t>
            </a: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7864C-B691-0B4C-A50C-6ED039ACFB52}"/>
              </a:ext>
            </a:extLst>
          </p:cNvPr>
          <p:cNvSpPr txBox="1"/>
          <p:nvPr/>
        </p:nvSpPr>
        <p:spPr>
          <a:xfrm rot="16200000">
            <a:off x="5795864" y="3189529"/>
            <a:ext cx="16061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002 austenite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57AAC-34F0-3249-8016-DFD240139D0E}"/>
              </a:ext>
            </a:extLst>
          </p:cNvPr>
          <p:cNvSpPr txBox="1"/>
          <p:nvPr/>
        </p:nvSpPr>
        <p:spPr>
          <a:xfrm rot="16200000">
            <a:off x="3343818" y="3067456"/>
            <a:ext cx="12831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011 ferrite</a:t>
            </a: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FDC6B-062F-8E40-8A46-7459886BC4F4}"/>
              </a:ext>
            </a:extLst>
          </p:cNvPr>
          <p:cNvSpPr txBox="1"/>
          <p:nvPr/>
        </p:nvSpPr>
        <p:spPr>
          <a:xfrm>
            <a:off x="4792349" y="3189529"/>
            <a:ext cx="852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002 Pt</a:t>
            </a:r>
            <a:endParaRPr lang="en-US" sz="20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21AA6B-C8D3-014F-B6C7-E1CB60789D46}"/>
              </a:ext>
            </a:extLst>
          </p:cNvPr>
          <p:cNvCxnSpPr>
            <a:cxnSpLocks/>
          </p:cNvCxnSpPr>
          <p:nvPr/>
        </p:nvCxnSpPr>
        <p:spPr>
          <a:xfrm flipV="1">
            <a:off x="339568" y="2625924"/>
            <a:ext cx="0" cy="196543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ED5A485-33D5-0642-A5ED-BB2B224C3301}"/>
              </a:ext>
            </a:extLst>
          </p:cNvPr>
          <p:cNvSpPr txBox="1"/>
          <p:nvPr/>
        </p:nvSpPr>
        <p:spPr>
          <a:xfrm rot="16200000">
            <a:off x="-277146" y="3268606"/>
            <a:ext cx="111280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30EA93-AB23-B740-AD37-5F6DD60EFEED}"/>
              </a:ext>
            </a:extLst>
          </p:cNvPr>
          <p:cNvSpPr txBox="1"/>
          <p:nvPr/>
        </p:nvSpPr>
        <p:spPr>
          <a:xfrm rot="5400000">
            <a:off x="8291342" y="3182777"/>
            <a:ext cx="64260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H. J. Stone, M. J. Peet, H. K. D. H. Bhadeshia, P. J. Withers, S. S. Babu, E. D. Specht</a:t>
            </a:r>
          </a:p>
          <a:p>
            <a:r>
              <a:rPr lang="en-GB" sz="1400">
                <a:latin typeface="+mj-lt"/>
              </a:rPr>
              <a:t>Proc. of the Royal Society A</a:t>
            </a:r>
            <a:r>
              <a:rPr lang="en-GB" sz="1400" i="1">
                <a:latin typeface="+mj-lt"/>
              </a:rPr>
              <a:t>,</a:t>
            </a:r>
            <a:r>
              <a:rPr lang="en-GB" sz="1400">
                <a:latin typeface="+mj-lt"/>
              </a:rPr>
              <a:t> 464 (2008) 1009-1027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AC2A58-579C-1443-B8E9-1558AB819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3" r="-93"/>
          <a:stretch/>
        </p:blipFill>
        <p:spPr>
          <a:xfrm>
            <a:off x="8003195" y="1173550"/>
            <a:ext cx="3002170" cy="45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3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B91F67B-CD14-4849-B623-B5D89B74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91" y="870563"/>
            <a:ext cx="8117769" cy="5851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A180A-8B21-644C-821F-AFAF4A29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35759"/>
            <a:ext cx="7912538" cy="464316"/>
          </a:xfrm>
        </p:spPr>
        <p:txBody>
          <a:bodyPr>
            <a:normAutofit fontScale="90000"/>
          </a:bodyPr>
          <a:lstStyle/>
          <a:p>
            <a:r>
              <a:rPr lang="en-US"/>
              <a:t>isothermal transformation at 200 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1434C-866A-0941-9113-C683B7D47541}"/>
              </a:ext>
            </a:extLst>
          </p:cNvPr>
          <p:cNvSpPr txBox="1"/>
          <p:nvPr/>
        </p:nvSpPr>
        <p:spPr>
          <a:xfrm rot="16200000">
            <a:off x="1505084" y="3228942"/>
            <a:ext cx="16061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111 austenite</a:t>
            </a: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7864C-B691-0B4C-A50C-6ED039ACFB52}"/>
              </a:ext>
            </a:extLst>
          </p:cNvPr>
          <p:cNvSpPr txBox="1"/>
          <p:nvPr/>
        </p:nvSpPr>
        <p:spPr>
          <a:xfrm rot="16200000">
            <a:off x="6129497" y="3189528"/>
            <a:ext cx="16061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002 austenite</a:t>
            </a: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FDC6B-062F-8E40-8A46-7459886BC4F4}"/>
              </a:ext>
            </a:extLst>
          </p:cNvPr>
          <p:cNvSpPr txBox="1"/>
          <p:nvPr/>
        </p:nvSpPr>
        <p:spPr>
          <a:xfrm>
            <a:off x="3600556" y="2989474"/>
            <a:ext cx="852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/>
              <a:t>002 Pt</a:t>
            </a:r>
            <a:endParaRPr lang="en-US" sz="20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21AA6B-C8D3-014F-B6C7-E1CB60789D46}"/>
              </a:ext>
            </a:extLst>
          </p:cNvPr>
          <p:cNvCxnSpPr>
            <a:cxnSpLocks/>
          </p:cNvCxnSpPr>
          <p:nvPr/>
        </p:nvCxnSpPr>
        <p:spPr>
          <a:xfrm flipV="1">
            <a:off x="565792" y="1463563"/>
            <a:ext cx="0" cy="196543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9D048A5-664B-3046-B6BA-E7772EABD2C7}"/>
              </a:ext>
            </a:extLst>
          </p:cNvPr>
          <p:cNvSpPr txBox="1"/>
          <p:nvPr/>
        </p:nvSpPr>
        <p:spPr>
          <a:xfrm rot="5400000">
            <a:off x="8291342" y="3182777"/>
            <a:ext cx="64260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H. J. Stone, M. J. Peet, H. K. D. H. Bhadeshia, P. J. Withers, S. S. Babu, E. D. Specht</a:t>
            </a:r>
          </a:p>
          <a:p>
            <a:r>
              <a:rPr lang="en-GB" sz="1400">
                <a:latin typeface="+mj-lt"/>
              </a:rPr>
              <a:t>Proc. of the Royal Society A</a:t>
            </a:r>
            <a:r>
              <a:rPr lang="en-GB" sz="1400" i="1">
                <a:latin typeface="+mj-lt"/>
              </a:rPr>
              <a:t>,</a:t>
            </a:r>
            <a:r>
              <a:rPr lang="en-GB" sz="1400">
                <a:latin typeface="+mj-lt"/>
              </a:rPr>
              <a:t> 464 (2008) 1009-1027</a:t>
            </a:r>
            <a:endParaRPr lang="en-GB" sz="1400" i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42B11-34FE-3C40-B9A8-20D6289FE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1" y="1616685"/>
            <a:ext cx="622300" cy="416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D5A485-33D5-0642-A5ED-BB2B224C3301}"/>
              </a:ext>
            </a:extLst>
          </p:cNvPr>
          <p:cNvSpPr txBox="1"/>
          <p:nvPr/>
        </p:nvSpPr>
        <p:spPr>
          <a:xfrm rot="16200000">
            <a:off x="-1104838" y="3473236"/>
            <a:ext cx="32827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Time (10 h total)</a:t>
            </a:r>
          </a:p>
        </p:txBody>
      </p:sp>
    </p:spTree>
    <p:extLst>
      <p:ext uri="{BB962C8B-B14F-4D97-AF65-F5344CB8AC3E}">
        <p14:creationId xmlns:p14="http://schemas.microsoft.com/office/powerpoint/2010/main" val="67972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Bainite_anim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 descr="Bainite_anim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4" descr="Bainite_anim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Bainite_anim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 descr="Bainite_anim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6" y="591592"/>
            <a:ext cx="5551487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624E2-5342-7548-AD1F-E85FE187CD52}"/>
              </a:ext>
            </a:extLst>
          </p:cNvPr>
          <p:cNvSpPr txBox="1"/>
          <p:nvPr/>
        </p:nvSpPr>
        <p:spPr>
          <a:xfrm>
            <a:off x="660346" y="6266408"/>
            <a:ext cx="537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j-lt"/>
              </a:rPr>
              <a:t>Photoemission electron microscopy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401DD-A608-864F-925E-5F71A3A3A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222" y="3941804"/>
            <a:ext cx="4904592" cy="2589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F58C38-C3BD-844E-AC9D-57B79296EBB0}"/>
              </a:ext>
            </a:extLst>
          </p:cNvPr>
          <p:cNvSpPr txBox="1"/>
          <p:nvPr/>
        </p:nvSpPr>
        <p:spPr>
          <a:xfrm>
            <a:off x="6804471" y="1988688"/>
            <a:ext cx="4605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3 orders of magnitude faster than carbon diffusion-control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A6CC5-C61C-A24C-840E-E51A27BBBFDB}"/>
              </a:ext>
            </a:extLst>
          </p:cNvPr>
          <p:cNvSpPr txBox="1"/>
          <p:nvPr/>
        </p:nvSpPr>
        <p:spPr>
          <a:xfrm>
            <a:off x="175299" y="22380"/>
            <a:ext cx="266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j-lt"/>
              </a:rPr>
              <a:t>growth rate?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C2629-68E9-3843-A182-9172B3A35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1648" y="451921"/>
            <a:ext cx="1790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4F8E00-0501-5B4D-B19D-F7F019047C4E}"/>
              </a:ext>
            </a:extLst>
          </p:cNvPr>
          <p:cNvSpPr txBox="1"/>
          <p:nvPr/>
        </p:nvSpPr>
        <p:spPr>
          <a:xfrm>
            <a:off x="370704" y="308919"/>
            <a:ext cx="827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+mj-lt"/>
              </a:rPr>
              <a:t>Acoustic emissions ....</a:t>
            </a:r>
          </a:p>
        </p:txBody>
      </p:sp>
      <p:pic>
        <p:nvPicPr>
          <p:cNvPr id="4" name="My Movie 34">
            <a:hlinkClick r:id="" action="ppaction://media"/>
            <a:extLst>
              <a:ext uri="{FF2B5EF4-FFF2-40B4-BE49-F238E27FC236}">
                <a16:creationId xmlns:a16="http://schemas.microsoft.com/office/drawing/2014/main" id="{14A1F9BC-230B-F64C-8D60-B58A3DF07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907385" y="1804087"/>
            <a:ext cx="5599168" cy="3941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C79EC-3EBE-984F-A6BB-82439C58D724}"/>
              </a:ext>
            </a:extLst>
          </p:cNvPr>
          <p:cNvSpPr txBox="1"/>
          <p:nvPr/>
        </p:nvSpPr>
        <p:spPr>
          <a:xfrm>
            <a:off x="700776" y="6364415"/>
            <a:ext cx="38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of Francisca Garcia  Caballero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B91D5-ECC0-7043-A742-50B14DAAF580}"/>
              </a:ext>
            </a:extLst>
          </p:cNvPr>
          <p:cNvSpPr txBox="1"/>
          <p:nvPr/>
        </p:nvSpPr>
        <p:spPr>
          <a:xfrm>
            <a:off x="6096000" y="5440277"/>
            <a:ext cx="595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+mj-lt"/>
              </a:rPr>
              <a:t>... from bainite</a:t>
            </a:r>
          </a:p>
        </p:txBody>
      </p:sp>
    </p:spTree>
    <p:extLst>
      <p:ext uri="{BB962C8B-B14F-4D97-AF65-F5344CB8AC3E}">
        <p14:creationId xmlns:p14="http://schemas.microsoft.com/office/powerpoint/2010/main" val="27157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M_Atoms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5250"/>
            <a:ext cx="6858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859946" y="5100490"/>
            <a:ext cx="38048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 b="0">
                <a:latin typeface="+mj-lt"/>
              </a:rPr>
              <a:t>Bhadeshia HKDH, Waugh AR. Bainite: An atom-probe study of the incomplete reaction phenomenon. Acta Metallurgica. 1982;30:775-84.</a:t>
            </a:r>
            <a:endParaRPr lang="en-US" sz="1050" b="0">
              <a:solidFill>
                <a:srgbClr val="0000FF"/>
              </a:solidFill>
              <a:latin typeface="+mj-lt"/>
              <a:cs typeface="Arial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8407A5-31AD-1A4E-A7AD-A330DF9B09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2059" t="14095" r="41173" b="58000"/>
          <a:stretch/>
        </p:blipFill>
        <p:spPr>
          <a:xfrm>
            <a:off x="8177348" y="1306000"/>
            <a:ext cx="3385595" cy="3542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DC6EDAD-AB2B-B348-BF53-2C1898F5E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27" t="7350" r="34281" b="49585"/>
          <a:stretch/>
        </p:blipFill>
        <p:spPr>
          <a:xfrm>
            <a:off x="6499303" y="2780928"/>
            <a:ext cx="4930982" cy="2520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684F8-C8BC-C543-BCA7-58A89AC029CA}"/>
              </a:ext>
            </a:extLst>
          </p:cNvPr>
          <p:cNvSpPr txBox="1"/>
          <p:nvPr/>
        </p:nvSpPr>
        <p:spPr>
          <a:xfrm>
            <a:off x="6888088" y="5561987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>
                <a:latin typeface="Calibri Light" panose="020F0302020204030204" pitchFamily="34" charset="0"/>
                <a:cs typeface="Calibri Light" panose="020F0302020204030204" pitchFamily="34" charset="0"/>
              </a:rPr>
              <a:t>Bhadeshia HKDH. Theoretical analysis of changes in cementite composition during tempering of bainite. Materials Science and Technology. 1989;5:131-7.</a:t>
            </a:r>
            <a:endParaRPr lang="en-US" sz="16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FC929-D778-9A45-8C2E-A6AF558E3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338" y="622386"/>
            <a:ext cx="4348019" cy="1615818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14A54B2-B78F-0FDF-91CF-05F4011B1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75" y="689576"/>
            <a:ext cx="5824328" cy="5703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1B73BEBB-ADA3-8044-836E-1055964F5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555" t="9087" r="32655" b="11715"/>
          <a:stretch/>
        </p:blipFill>
        <p:spPr>
          <a:xfrm>
            <a:off x="6096000" y="713342"/>
            <a:ext cx="6070294" cy="5431316"/>
          </a:xfrm>
          <a:prstGeom prst="rect">
            <a:avLst/>
          </a:prstGeom>
        </p:spPr>
      </p:pic>
      <p:pic>
        <p:nvPicPr>
          <p:cNvPr id="5" name="Picture 204">
            <a:extLst>
              <a:ext uri="{FF2B5EF4-FFF2-40B4-BE49-F238E27FC236}">
                <a16:creationId xmlns:a16="http://schemas.microsoft.com/office/drawing/2014/main" id="{55D9BDC8-DEFB-844F-9180-ECAC7B2F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304800" y="217790"/>
            <a:ext cx="5550568" cy="66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3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 37" descr="My Movie 37">
            <a:hlinkClick r:id="" action="ppaction://media"/>
            <a:extLst>
              <a:ext uri="{FF2B5EF4-FFF2-40B4-BE49-F238E27FC236}">
                <a16:creationId xmlns:a16="http://schemas.microsoft.com/office/drawing/2014/main" id="{99E86B02-F2CD-2F4A-8750-BBDA3588E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901" t="16331" r="22306" b="5970"/>
          <a:stretch/>
        </p:blipFill>
        <p:spPr>
          <a:xfrm>
            <a:off x="405917" y="764703"/>
            <a:ext cx="6192688" cy="5328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3E206-8DB5-8C46-A1E5-DEEDFBB622E9}"/>
              </a:ext>
            </a:extLst>
          </p:cNvPr>
          <p:cNvSpPr txBox="1"/>
          <p:nvPr/>
        </p:nvSpPr>
        <p:spPr>
          <a:xfrm>
            <a:off x="6464968" y="1082842"/>
            <a:ext cx="5165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Growth is </a:t>
            </a:r>
            <a:r>
              <a:rPr lang="en-US" sz="4000" dirty="0" err="1">
                <a:latin typeface="+mj-lt"/>
              </a:rPr>
              <a:t>diffusionless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but plate </a:t>
            </a:r>
            <a:r>
              <a:rPr lang="en-US" sz="4000" dirty="0" err="1">
                <a:latin typeface="+mj-lt"/>
              </a:rPr>
              <a:t>decarburised</a:t>
            </a:r>
            <a:r>
              <a:rPr lang="en-US" sz="4000" dirty="0">
                <a:latin typeface="+mj-lt"/>
              </a:rPr>
              <a:t> shortly afterwards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0AD7886-53BF-6F45-8C6E-3284E3FA8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3198228"/>
              </p:ext>
            </p:extLst>
          </p:nvPr>
        </p:nvGraphicFramePr>
        <p:xfrm>
          <a:off x="263352" y="243157"/>
          <a:ext cx="748883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2">
            <a:extLst>
              <a:ext uri="{FF2B5EF4-FFF2-40B4-BE49-F238E27FC236}">
                <a16:creationId xmlns:a16="http://schemas.microsoft.com/office/drawing/2014/main" id="{909D8C4E-6DB7-BD45-B635-AB86B0C7E029}"/>
              </a:ext>
            </a:extLst>
          </p:cNvPr>
          <p:cNvSpPr txBox="1"/>
          <p:nvPr/>
        </p:nvSpPr>
        <p:spPr>
          <a:xfrm>
            <a:off x="5592983" y="1514537"/>
            <a:ext cx="741082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Ae</a:t>
            </a:r>
            <a:r>
              <a:rPr lang="en-GB" sz="2000" b="0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GB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ECFF92F-7B15-6A4B-AC60-C807493C9755}"/>
              </a:ext>
            </a:extLst>
          </p:cNvPr>
          <p:cNvSpPr txBox="1"/>
          <p:nvPr/>
        </p:nvSpPr>
        <p:spPr>
          <a:xfrm>
            <a:off x="2519248" y="3451433"/>
            <a:ext cx="555813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baseline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GB" sz="2000" b="0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GB" sz="2000" b="0">
                <a:latin typeface="Calibri Light" panose="020F0302020204030204" pitchFamily="34" charset="0"/>
                <a:cs typeface="Calibri Light" panose="020F0302020204030204" pitchFamily="34" charset="0"/>
              </a:rPr>
              <a:t>'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F7F27-5AB3-6E4B-A927-B471F0307D2F}"/>
              </a:ext>
            </a:extLst>
          </p:cNvPr>
          <p:cNvSpPr txBox="1"/>
          <p:nvPr/>
        </p:nvSpPr>
        <p:spPr>
          <a:xfrm>
            <a:off x="2827167" y="511000"/>
            <a:ext cx="555813" cy="55806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 baseline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GB" sz="2000" b="0" baseline="-2500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endParaRPr lang="en-GB" sz="20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A8806-6569-0748-A98C-6D14FB9D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330" y="400042"/>
            <a:ext cx="3585366" cy="4280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376876-A3A1-7846-A67D-8651B1C02402}"/>
              </a:ext>
            </a:extLst>
          </p:cNvPr>
          <p:cNvSpPr txBox="1"/>
          <p:nvPr/>
        </p:nvSpPr>
        <p:spPr>
          <a:xfrm>
            <a:off x="284076" y="5628418"/>
            <a:ext cx="1162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Lin S, </a:t>
            </a:r>
            <a:r>
              <a:rPr lang="en-GB" sz="2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Borgenstam</a:t>
            </a:r>
            <a:r>
              <a:rPr lang="en-GB" sz="2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A, Stark A, </a:t>
            </a:r>
            <a:r>
              <a:rPr lang="en-GB" sz="24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Hedström</a:t>
            </a:r>
            <a:r>
              <a:rPr lang="en-GB" sz="2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P. Effect of Si on bainitic transformation kinetics in steels explained by carbon partitioning, carbide formation, dislocation densities, and thermodynamic conditions. Materials Characterization. </a:t>
            </a:r>
            <a:r>
              <a:rPr lang="en-GB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  <a:r>
              <a:rPr lang="en-GB" sz="2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:111774</a:t>
            </a:r>
            <a:endParaRPr lang="en-US" sz="2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1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7DDA6-E6CB-7562-5C94-016363536BE8}"/>
              </a:ext>
            </a:extLst>
          </p:cNvPr>
          <p:cNvSpPr txBox="1"/>
          <p:nvPr/>
        </p:nvSpPr>
        <p:spPr>
          <a:xfrm>
            <a:off x="391618" y="173314"/>
            <a:ext cx="10021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19</a:t>
            </a:r>
            <a:r>
              <a:rPr lang="en-US" sz="4400" baseline="30000" dirty="0"/>
              <a:t>th</a:t>
            </a:r>
            <a:r>
              <a:rPr lang="en-US" sz="4400" dirty="0"/>
              <a:t> century: </a:t>
            </a:r>
            <a:r>
              <a:rPr lang="en-US" sz="4400" dirty="0" err="1"/>
              <a:t>Sorby</a:t>
            </a:r>
            <a:r>
              <a:rPr lang="en-US" sz="4400" dirty="0"/>
              <a:t>, applied microscope to steel and discovered its crystalline structure (1863). </a:t>
            </a:r>
          </a:p>
          <a:p>
            <a:endParaRPr lang="en-US" sz="4400" dirty="0"/>
          </a:p>
          <a:p>
            <a:r>
              <a:rPr lang="en-US" sz="4400" dirty="0"/>
              <a:t>“pearly” (1886)</a:t>
            </a:r>
          </a:p>
          <a:p>
            <a:endParaRPr lang="en-US" sz="44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78234EE-CE70-C59C-7E4B-862EE6A2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18" y="3563007"/>
            <a:ext cx="11581053" cy="3207061"/>
          </a:xfrm>
          <a:prstGeom prst="rect">
            <a:avLst/>
          </a:prstGeom>
        </p:spPr>
      </p:pic>
      <p:pic>
        <p:nvPicPr>
          <p:cNvPr id="7" name="Picture 6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6EE8426-2C9E-900F-8F02-512ECCC31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6757" y="1133371"/>
            <a:ext cx="2513625" cy="22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3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98990C6-598D-664C-99E0-9B6AEC164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486" r="35265" b="25656"/>
          <a:stretch/>
        </p:blipFill>
        <p:spPr>
          <a:xfrm>
            <a:off x="320051" y="609600"/>
            <a:ext cx="7650526" cy="5458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68571-7C28-C041-831C-781921FD5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45" y="3429000"/>
            <a:ext cx="5217349" cy="31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56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9" y="2488686"/>
            <a:ext cx="3322033" cy="397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0" y="391608"/>
            <a:ext cx="3541714" cy="173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000C4CA0-E7F7-E74D-9421-49083F651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 bwMode="auto">
          <a:xfrm>
            <a:off x="4608209" y="815000"/>
            <a:ext cx="7130034" cy="52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FE080AEF-1695-C845-B1C8-45C22D0E8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8" y="278112"/>
            <a:ext cx="4597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Very poor toughness!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2BFE766-2CBF-E747-ACFA-F6BCE9C37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11" t="34250" r="29198" b="34250"/>
          <a:stretch/>
        </p:blipFill>
        <p:spPr>
          <a:xfrm>
            <a:off x="0" y="1293094"/>
            <a:ext cx="6095999" cy="5079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A2224-7434-9846-9E67-8433436FD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39" y="985998"/>
            <a:ext cx="5528188" cy="5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48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F2B18CB-7E45-E246-BFA1-1F120F7EA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396" t="2750" r="14339" b="60500"/>
          <a:stretch/>
        </p:blipFill>
        <p:spPr>
          <a:xfrm>
            <a:off x="551384" y="476672"/>
            <a:ext cx="9073008" cy="6106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1B5DC-2B64-EE46-A18B-68D627105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157" y="3200400"/>
            <a:ext cx="3389170" cy="3508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544" y="332657"/>
            <a:ext cx="5362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Calibri Light" panose="020F0302020204030204" pitchFamily="34" charset="0"/>
                <a:cs typeface="Calibri Light" panose="020F0302020204030204" pitchFamily="34" charset="0"/>
              </a:rPr>
              <a:t>Carbide-free alloys</a:t>
            </a:r>
            <a:endParaRPr lang="en-US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783" y="1255987"/>
            <a:ext cx="6179384" cy="4845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Fe-0.4C-3Mn-2Si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Fe-</a:t>
            </a:r>
            <a:r>
              <a:rPr lang="en-US" sz="5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0.2C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-3Mn-2Si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Fe-0.4C-</a:t>
            </a:r>
            <a:r>
              <a:rPr lang="en-US" sz="5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4Ni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-2Si </a:t>
            </a:r>
            <a:r>
              <a:rPr lang="en-US" sz="5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wt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466102"/>
            <a:ext cx="6762528" cy="587145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436943"/>
            <a:ext cx="2915816" cy="619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-16302"/>
            <a:ext cx="6410006" cy="686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7320135" y="2480758"/>
            <a:ext cx="864096" cy="24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960096" y="2552767"/>
            <a:ext cx="1599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0.5 </a:t>
            </a:r>
            <a:r>
              <a:rPr lang="en-US" sz="3600" dirty="0" err="1">
                <a:latin typeface="Arial"/>
                <a:cs typeface="Arial"/>
              </a:rPr>
              <a:t>μm</a:t>
            </a:r>
            <a:endParaRPr lang="en-US" sz="3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B6693-8637-3345-8384-29A8828372F0}"/>
              </a:ext>
            </a:extLst>
          </p:cNvPr>
          <p:cNvSpPr txBox="1"/>
          <p:nvPr/>
        </p:nvSpPr>
        <p:spPr>
          <a:xfrm>
            <a:off x="8616280" y="1988840"/>
            <a:ext cx="2981907" cy="2766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Calibri Light" panose="020F0302020204030204" pitchFamily="34" charset="0"/>
                <a:cs typeface="Calibri Light" panose="020F0302020204030204" pitchFamily="34" charset="0"/>
              </a:rPr>
              <a:t>0.4C-2Si-4Mn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0.2C-2Si-3Mn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0.4C-2Si-4Ni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1E7B7-A5B6-164E-BD54-9C9125C73BC5}"/>
              </a:ext>
            </a:extLst>
          </p:cNvPr>
          <p:cNvSpPr txBox="1"/>
          <p:nvPr/>
        </p:nvSpPr>
        <p:spPr>
          <a:xfrm>
            <a:off x="9091749" y="4833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CA17A-AC5F-204B-B91A-D9C53238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13" y="406177"/>
            <a:ext cx="6695504" cy="6045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554162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654050"/>
            <a:ext cx="6012874" cy="426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443345" y="6185584"/>
            <a:ext cx="6012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+mj-lt"/>
              </a:rPr>
              <a:t>Yates, </a:t>
            </a:r>
            <a:r>
              <a:rPr lang="en-US" sz="2800" dirty="0" err="1">
                <a:latin typeface="+mj-lt"/>
              </a:rPr>
              <a:t>Jerath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Bhadeshia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5" descr="Screen shot 2012-03-22 at 09">
            <a:extLst>
              <a:ext uri="{FF2B5EF4-FFF2-40B4-BE49-F238E27FC236}">
                <a16:creationId xmlns:a16="http://schemas.microsoft.com/office/drawing/2014/main" id="{20E5B49E-96EB-D541-9B42-0F1CC3B18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/>
          <a:stretch/>
        </p:blipFill>
        <p:spPr bwMode="auto">
          <a:xfrm>
            <a:off x="6954981" y="0"/>
            <a:ext cx="500228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EEEF20-80A6-F229-779C-DFA1132D2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18" y="166806"/>
            <a:ext cx="11389648" cy="5605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EE85D-3F0E-88D0-3BC7-971C3DF29864}"/>
              </a:ext>
            </a:extLst>
          </p:cNvPr>
          <p:cNvSpPr txBox="1"/>
          <p:nvPr/>
        </p:nvSpPr>
        <p:spPr>
          <a:xfrm>
            <a:off x="446718" y="5902127"/>
            <a:ext cx="843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Birmingham Royal Ballet Company: ordered and symmetrical motion that leads to a predictable change in shape</a:t>
            </a:r>
          </a:p>
        </p:txBody>
      </p:sp>
    </p:spTree>
    <p:extLst>
      <p:ext uri="{BB962C8B-B14F-4D97-AF65-F5344CB8AC3E}">
        <p14:creationId xmlns:p14="http://schemas.microsoft.com/office/powerpoint/2010/main" val="1648430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062D3-1F22-F14D-A689-453CDE6BD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996061"/>
            <a:ext cx="8393231" cy="3169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B9DCAD-F5BF-6945-9D0C-FBE4CBBC6101}"/>
              </a:ext>
            </a:extLst>
          </p:cNvPr>
          <p:cNvSpPr txBox="1"/>
          <p:nvPr/>
        </p:nvSpPr>
        <p:spPr>
          <a:xfrm>
            <a:off x="263352" y="210909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latin typeface="+mj-lt"/>
                <a:cs typeface="Arial" panose="020B0604020202020204" pitchFamily="34" charset="0"/>
              </a:rPr>
              <a:t>carbide-free bainitic rail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C1127-A110-8042-A234-42B160ABA2C2}"/>
              </a:ext>
            </a:extLst>
          </p:cNvPr>
          <p:cNvSpPr txBox="1"/>
          <p:nvPr/>
        </p:nvSpPr>
        <p:spPr>
          <a:xfrm>
            <a:off x="999957" y="5357144"/>
            <a:ext cx="5356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Carbide-free bainite has no hard particles,</a:t>
            </a:r>
          </a:p>
          <a:p>
            <a:r>
              <a:rPr lang="en-US" sz="2400" b="0" dirty="0">
                <a:solidFill>
                  <a:srgbClr val="CC0000"/>
                </a:solidFill>
                <a:latin typeface="+mj-lt"/>
                <a:cs typeface="Arial" panose="020B0604020202020204" pitchFamily="34" charset="0"/>
              </a:rPr>
              <a:t>Just bainitic ferrite and retained austenite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7BF30-764D-E343-806F-FE0161D09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88" y="910771"/>
            <a:ext cx="2298700" cy="4699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963B0E9-6CEB-494C-B3D6-0D7DC1AA4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718" y="6188141"/>
            <a:ext cx="9327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>
                <a:latin typeface="+mj-lt"/>
                <a:cs typeface="Arial" charset="0"/>
              </a:rPr>
              <a:t>Kevin Sawley: 90 million gross tonnes of traffic on curve</a:t>
            </a:r>
          </a:p>
        </p:txBody>
      </p:sp>
    </p:spTree>
    <p:extLst>
      <p:ext uri="{BB962C8B-B14F-4D97-AF65-F5344CB8AC3E}">
        <p14:creationId xmlns:p14="http://schemas.microsoft.com/office/powerpoint/2010/main" val="24040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Bainitics B320 euro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89154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764704"/>
            <a:ext cx="820891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November 2019: 1 billion gross </a:t>
            </a:r>
            <a:r>
              <a:rPr lang="en-US" sz="4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tonnes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traffic achieved, without need for grinding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08AD4-52A1-D4DC-F5D5-49D4F906BD33}"/>
              </a:ext>
            </a:extLst>
          </p:cNvPr>
          <p:cNvSpPr txBox="1"/>
          <p:nvPr/>
        </p:nvSpPr>
        <p:spPr>
          <a:xfrm rot="16200000">
            <a:off x="-2272082" y="3049359"/>
            <a:ext cx="616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Pascal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Secordel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Francerail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), Jay Jaiswal (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Arrail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April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21ED59-CD05-22BC-1937-B16C3E14260B}"/>
              </a:ext>
            </a:extLst>
          </p:cNvPr>
          <p:cNvSpPr txBox="1"/>
          <p:nvPr/>
        </p:nvSpPr>
        <p:spPr>
          <a:xfrm>
            <a:off x="157656" y="441434"/>
            <a:ext cx="6541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“Bainitic low fatigue” (BLF) is mandated for all new French TGV high-speed moveable points.</a:t>
            </a:r>
            <a:endParaRPr lang="en-US" sz="3600" dirty="0"/>
          </a:p>
        </p:txBody>
      </p:sp>
      <p:pic>
        <p:nvPicPr>
          <p:cNvPr id="8" name="Picture 7" descr="A picture containing train, track, outdoor, mountain&#10;&#10;Description automatically generated">
            <a:extLst>
              <a:ext uri="{FF2B5EF4-FFF2-40B4-BE49-F238E27FC236}">
                <a16:creationId xmlns:a16="http://schemas.microsoft.com/office/drawing/2014/main" id="{F2DB3D0C-4351-0282-F320-915CED5A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702" y="0"/>
            <a:ext cx="5030669" cy="67088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30F391-D9E2-71C8-D5B4-E8B35E1858ED}"/>
              </a:ext>
            </a:extLst>
          </p:cNvPr>
          <p:cNvSpPr txBox="1"/>
          <p:nvPr/>
        </p:nvSpPr>
        <p:spPr>
          <a:xfrm>
            <a:off x="3972911" y="5927834"/>
            <a:ext cx="2312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 tooltip="User:Daniel Callejas Sevilla"/>
              </a:rPr>
              <a:t>Daniel Callejas Sevilla</a:t>
            </a:r>
            <a:endParaRPr lang="en-GB" dirty="0"/>
          </a:p>
          <a:p>
            <a:r>
              <a:rPr lang="en-GB" dirty="0"/>
              <a:t>CC BY-SA 3.0 </a:t>
            </a:r>
            <a:r>
              <a:rPr lang="en-GB" dirty="0" err="1"/>
              <a:t>Unported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Freeform 7"/>
          <p:cNvSpPr>
            <a:spLocks/>
          </p:cNvSpPr>
          <p:nvPr/>
        </p:nvSpPr>
        <p:spPr bwMode="auto">
          <a:xfrm>
            <a:off x="2540000" y="2909455"/>
            <a:ext cx="3200400" cy="2311400"/>
          </a:xfrm>
          <a:custGeom>
            <a:avLst/>
            <a:gdLst>
              <a:gd name="T0" fmla="*/ 2147483647 w 2016"/>
              <a:gd name="T1" fmla="*/ 2147483647 h 1456"/>
              <a:gd name="T2" fmla="*/ 0 w 2016"/>
              <a:gd name="T3" fmla="*/ 2147483647 h 1456"/>
              <a:gd name="T4" fmla="*/ 2147483647 w 2016"/>
              <a:gd name="T5" fmla="*/ 2147483647 h 1456"/>
              <a:gd name="T6" fmla="*/ 2147483647 w 2016"/>
              <a:gd name="T7" fmla="*/ 2147483647 h 1456"/>
              <a:gd name="T8" fmla="*/ 2147483647 w 2016"/>
              <a:gd name="T9" fmla="*/ 2147483647 h 1456"/>
              <a:gd name="T10" fmla="*/ 2147483647 w 2016"/>
              <a:gd name="T11" fmla="*/ 2147483647 h 1456"/>
              <a:gd name="T12" fmla="*/ 2147483647 w 2016"/>
              <a:gd name="T13" fmla="*/ 2147483647 h 1456"/>
              <a:gd name="T14" fmla="*/ 2147483647 w 2016"/>
              <a:gd name="T15" fmla="*/ 2147483647 h 1456"/>
              <a:gd name="T16" fmla="*/ 2147483647 w 2016"/>
              <a:gd name="T17" fmla="*/ 2147483647 h 1456"/>
              <a:gd name="T18" fmla="*/ 2147483647 w 2016"/>
              <a:gd name="T19" fmla="*/ 2147483647 h 1456"/>
              <a:gd name="T20" fmla="*/ 2147483647 w 2016"/>
              <a:gd name="T21" fmla="*/ 2147483647 h 1456"/>
              <a:gd name="T22" fmla="*/ 2147483647 w 2016"/>
              <a:gd name="T23" fmla="*/ 2147483647 h 1456"/>
              <a:gd name="T24" fmla="*/ 2147483647 w 2016"/>
              <a:gd name="T25" fmla="*/ 2147483647 h 1456"/>
              <a:gd name="T26" fmla="*/ 2147483647 w 2016"/>
              <a:gd name="T27" fmla="*/ 2147483647 h 1456"/>
              <a:gd name="T28" fmla="*/ 2147483647 w 2016"/>
              <a:gd name="T29" fmla="*/ 2147483647 h 1456"/>
              <a:gd name="T30" fmla="*/ 2147483647 w 2016"/>
              <a:gd name="T31" fmla="*/ 2147483647 h 1456"/>
              <a:gd name="T32" fmla="*/ 2147483647 w 2016"/>
              <a:gd name="T33" fmla="*/ 2147483647 h 1456"/>
              <a:gd name="T34" fmla="*/ 2147483647 w 2016"/>
              <a:gd name="T35" fmla="*/ 2147483647 h 1456"/>
              <a:gd name="T36" fmla="*/ 2147483647 w 2016"/>
              <a:gd name="T37" fmla="*/ 2147483647 h 1456"/>
              <a:gd name="T38" fmla="*/ 2147483647 w 2016"/>
              <a:gd name="T39" fmla="*/ 2147483647 h 1456"/>
              <a:gd name="T40" fmla="*/ 2147483647 w 2016"/>
              <a:gd name="T41" fmla="*/ 2147483647 h 1456"/>
              <a:gd name="T42" fmla="*/ 2147483647 w 2016"/>
              <a:gd name="T43" fmla="*/ 2147483647 h 1456"/>
              <a:gd name="T44" fmla="*/ 2147483647 w 2016"/>
              <a:gd name="T45" fmla="*/ 2147483647 h 1456"/>
              <a:gd name="T46" fmla="*/ 2147483647 w 2016"/>
              <a:gd name="T47" fmla="*/ 2147483647 h 1456"/>
              <a:gd name="T48" fmla="*/ 2147483647 w 2016"/>
              <a:gd name="T49" fmla="*/ 2147483647 h 1456"/>
              <a:gd name="T50" fmla="*/ 2147483647 w 2016"/>
              <a:gd name="T51" fmla="*/ 2147483647 h 1456"/>
              <a:gd name="T52" fmla="*/ 2147483647 w 2016"/>
              <a:gd name="T53" fmla="*/ 2147483647 h 1456"/>
              <a:gd name="T54" fmla="*/ 2147483647 w 2016"/>
              <a:gd name="T55" fmla="*/ 2147483647 h 1456"/>
              <a:gd name="T56" fmla="*/ 2147483647 w 2016"/>
              <a:gd name="T57" fmla="*/ 2147483647 h 1456"/>
              <a:gd name="T58" fmla="*/ 2147483647 w 2016"/>
              <a:gd name="T59" fmla="*/ 2147483647 h 1456"/>
              <a:gd name="T60" fmla="*/ 2147483647 w 2016"/>
              <a:gd name="T61" fmla="*/ 2147483647 h 1456"/>
              <a:gd name="T62" fmla="*/ 2147483647 w 2016"/>
              <a:gd name="T63" fmla="*/ 2147483647 h 1456"/>
              <a:gd name="T64" fmla="*/ 2147483647 w 2016"/>
              <a:gd name="T65" fmla="*/ 2147483647 h 1456"/>
              <a:gd name="T66" fmla="*/ 2147483647 w 2016"/>
              <a:gd name="T67" fmla="*/ 2147483647 h 1456"/>
              <a:gd name="T68" fmla="*/ 2147483647 w 2016"/>
              <a:gd name="T69" fmla="*/ 2147483647 h 1456"/>
              <a:gd name="T70" fmla="*/ 2147483647 w 2016"/>
              <a:gd name="T71" fmla="*/ 2147483647 h 1456"/>
              <a:gd name="T72" fmla="*/ 2147483647 w 2016"/>
              <a:gd name="T73" fmla="*/ 2147483647 h 1456"/>
              <a:gd name="T74" fmla="*/ 2147483647 w 2016"/>
              <a:gd name="T75" fmla="*/ 2147483647 h 1456"/>
              <a:gd name="T76" fmla="*/ 2147483647 w 2016"/>
              <a:gd name="T77" fmla="*/ 2147483647 h 1456"/>
              <a:gd name="T78" fmla="*/ 2147483647 w 2016"/>
              <a:gd name="T79" fmla="*/ 2147483647 h 1456"/>
              <a:gd name="T80" fmla="*/ 2147483647 w 2016"/>
              <a:gd name="T81" fmla="*/ 2147483647 h 1456"/>
              <a:gd name="T82" fmla="*/ 2147483647 w 2016"/>
              <a:gd name="T83" fmla="*/ 2147483647 h 1456"/>
              <a:gd name="T84" fmla="*/ 2147483647 w 2016"/>
              <a:gd name="T85" fmla="*/ 2147483647 h 1456"/>
              <a:gd name="T86" fmla="*/ 2147483647 w 2016"/>
              <a:gd name="T87" fmla="*/ 2147483647 h 1456"/>
              <a:gd name="T88" fmla="*/ 2147483647 w 2016"/>
              <a:gd name="T89" fmla="*/ 2147483647 h 1456"/>
              <a:gd name="T90" fmla="*/ 2147483647 w 2016"/>
              <a:gd name="T91" fmla="*/ 2147483647 h 1456"/>
              <a:gd name="T92" fmla="*/ 2147483647 w 2016"/>
              <a:gd name="T93" fmla="*/ 2147483647 h 1456"/>
              <a:gd name="T94" fmla="*/ 2147483647 w 2016"/>
              <a:gd name="T95" fmla="*/ 2147483647 h 1456"/>
              <a:gd name="T96" fmla="*/ 2147483647 w 2016"/>
              <a:gd name="T97" fmla="*/ 2147483647 h 1456"/>
              <a:gd name="T98" fmla="*/ 2147483647 w 2016"/>
              <a:gd name="T99" fmla="*/ 2147483647 h 1456"/>
              <a:gd name="T100" fmla="*/ 2147483647 w 2016"/>
              <a:gd name="T101" fmla="*/ 2147483647 h 1456"/>
              <a:gd name="T102" fmla="*/ 2147483647 w 2016"/>
              <a:gd name="T103" fmla="*/ 0 h 145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16"/>
              <a:gd name="T157" fmla="*/ 0 h 1456"/>
              <a:gd name="T158" fmla="*/ 2016 w 2016"/>
              <a:gd name="T159" fmla="*/ 1456 h 145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16" h="1456">
                <a:moveTo>
                  <a:pt x="104" y="8"/>
                </a:moveTo>
                <a:lnTo>
                  <a:pt x="72" y="24"/>
                </a:lnTo>
                <a:lnTo>
                  <a:pt x="48" y="48"/>
                </a:lnTo>
                <a:lnTo>
                  <a:pt x="32" y="72"/>
                </a:lnTo>
                <a:lnTo>
                  <a:pt x="16" y="96"/>
                </a:lnTo>
                <a:lnTo>
                  <a:pt x="8" y="120"/>
                </a:lnTo>
                <a:lnTo>
                  <a:pt x="8" y="152"/>
                </a:lnTo>
                <a:lnTo>
                  <a:pt x="0" y="176"/>
                </a:lnTo>
                <a:lnTo>
                  <a:pt x="8" y="208"/>
                </a:lnTo>
                <a:lnTo>
                  <a:pt x="16" y="240"/>
                </a:lnTo>
                <a:lnTo>
                  <a:pt x="24" y="264"/>
                </a:lnTo>
                <a:lnTo>
                  <a:pt x="32" y="296"/>
                </a:lnTo>
                <a:lnTo>
                  <a:pt x="48" y="320"/>
                </a:lnTo>
                <a:lnTo>
                  <a:pt x="64" y="344"/>
                </a:lnTo>
                <a:lnTo>
                  <a:pt x="72" y="376"/>
                </a:lnTo>
                <a:lnTo>
                  <a:pt x="88" y="400"/>
                </a:lnTo>
                <a:lnTo>
                  <a:pt x="96" y="432"/>
                </a:lnTo>
                <a:lnTo>
                  <a:pt x="104" y="456"/>
                </a:lnTo>
                <a:lnTo>
                  <a:pt x="112" y="488"/>
                </a:lnTo>
                <a:lnTo>
                  <a:pt x="128" y="520"/>
                </a:lnTo>
                <a:lnTo>
                  <a:pt x="136" y="552"/>
                </a:lnTo>
                <a:lnTo>
                  <a:pt x="144" y="576"/>
                </a:lnTo>
                <a:lnTo>
                  <a:pt x="152" y="608"/>
                </a:lnTo>
                <a:lnTo>
                  <a:pt x="160" y="640"/>
                </a:lnTo>
                <a:lnTo>
                  <a:pt x="168" y="664"/>
                </a:lnTo>
                <a:lnTo>
                  <a:pt x="176" y="696"/>
                </a:lnTo>
                <a:lnTo>
                  <a:pt x="192" y="728"/>
                </a:lnTo>
                <a:lnTo>
                  <a:pt x="200" y="752"/>
                </a:lnTo>
                <a:lnTo>
                  <a:pt x="216" y="776"/>
                </a:lnTo>
                <a:lnTo>
                  <a:pt x="232" y="808"/>
                </a:lnTo>
                <a:lnTo>
                  <a:pt x="248" y="832"/>
                </a:lnTo>
                <a:lnTo>
                  <a:pt x="264" y="856"/>
                </a:lnTo>
                <a:lnTo>
                  <a:pt x="280" y="872"/>
                </a:lnTo>
                <a:lnTo>
                  <a:pt x="304" y="896"/>
                </a:lnTo>
                <a:lnTo>
                  <a:pt x="328" y="912"/>
                </a:lnTo>
                <a:lnTo>
                  <a:pt x="352" y="928"/>
                </a:lnTo>
                <a:lnTo>
                  <a:pt x="384" y="944"/>
                </a:lnTo>
                <a:lnTo>
                  <a:pt x="400" y="944"/>
                </a:lnTo>
                <a:lnTo>
                  <a:pt x="424" y="952"/>
                </a:lnTo>
                <a:lnTo>
                  <a:pt x="440" y="960"/>
                </a:lnTo>
                <a:lnTo>
                  <a:pt x="464" y="960"/>
                </a:lnTo>
                <a:lnTo>
                  <a:pt x="480" y="968"/>
                </a:lnTo>
                <a:lnTo>
                  <a:pt x="504" y="976"/>
                </a:lnTo>
                <a:lnTo>
                  <a:pt x="520" y="976"/>
                </a:lnTo>
                <a:lnTo>
                  <a:pt x="544" y="984"/>
                </a:lnTo>
                <a:lnTo>
                  <a:pt x="560" y="992"/>
                </a:lnTo>
                <a:lnTo>
                  <a:pt x="576" y="1000"/>
                </a:lnTo>
                <a:lnTo>
                  <a:pt x="600" y="1000"/>
                </a:lnTo>
                <a:lnTo>
                  <a:pt x="616" y="1008"/>
                </a:lnTo>
                <a:lnTo>
                  <a:pt x="640" y="1016"/>
                </a:lnTo>
                <a:lnTo>
                  <a:pt x="656" y="1024"/>
                </a:lnTo>
                <a:lnTo>
                  <a:pt x="672" y="1032"/>
                </a:lnTo>
                <a:lnTo>
                  <a:pt x="696" y="1040"/>
                </a:lnTo>
                <a:lnTo>
                  <a:pt x="712" y="1048"/>
                </a:lnTo>
                <a:lnTo>
                  <a:pt x="736" y="1056"/>
                </a:lnTo>
                <a:lnTo>
                  <a:pt x="752" y="1064"/>
                </a:lnTo>
                <a:lnTo>
                  <a:pt x="768" y="1072"/>
                </a:lnTo>
                <a:lnTo>
                  <a:pt x="792" y="1080"/>
                </a:lnTo>
                <a:lnTo>
                  <a:pt x="808" y="1088"/>
                </a:lnTo>
                <a:lnTo>
                  <a:pt x="824" y="1096"/>
                </a:lnTo>
                <a:lnTo>
                  <a:pt x="848" y="1112"/>
                </a:lnTo>
                <a:lnTo>
                  <a:pt x="864" y="1120"/>
                </a:lnTo>
                <a:lnTo>
                  <a:pt x="880" y="1128"/>
                </a:lnTo>
                <a:lnTo>
                  <a:pt x="904" y="1136"/>
                </a:lnTo>
                <a:lnTo>
                  <a:pt x="920" y="1144"/>
                </a:lnTo>
                <a:lnTo>
                  <a:pt x="936" y="1160"/>
                </a:lnTo>
                <a:lnTo>
                  <a:pt x="952" y="1168"/>
                </a:lnTo>
                <a:lnTo>
                  <a:pt x="976" y="1176"/>
                </a:lnTo>
                <a:lnTo>
                  <a:pt x="992" y="1184"/>
                </a:lnTo>
                <a:lnTo>
                  <a:pt x="1008" y="1192"/>
                </a:lnTo>
                <a:lnTo>
                  <a:pt x="1024" y="1208"/>
                </a:lnTo>
                <a:lnTo>
                  <a:pt x="1048" y="1216"/>
                </a:lnTo>
                <a:lnTo>
                  <a:pt x="1064" y="1224"/>
                </a:lnTo>
                <a:lnTo>
                  <a:pt x="1080" y="1232"/>
                </a:lnTo>
                <a:lnTo>
                  <a:pt x="1096" y="1248"/>
                </a:lnTo>
                <a:lnTo>
                  <a:pt x="1112" y="1256"/>
                </a:lnTo>
                <a:lnTo>
                  <a:pt x="1136" y="1264"/>
                </a:lnTo>
                <a:lnTo>
                  <a:pt x="1152" y="1272"/>
                </a:lnTo>
                <a:lnTo>
                  <a:pt x="1168" y="1280"/>
                </a:lnTo>
                <a:lnTo>
                  <a:pt x="1184" y="1296"/>
                </a:lnTo>
                <a:lnTo>
                  <a:pt x="1200" y="1304"/>
                </a:lnTo>
                <a:lnTo>
                  <a:pt x="1216" y="1312"/>
                </a:lnTo>
                <a:lnTo>
                  <a:pt x="1232" y="1320"/>
                </a:lnTo>
                <a:lnTo>
                  <a:pt x="1256" y="1336"/>
                </a:lnTo>
                <a:lnTo>
                  <a:pt x="1272" y="1344"/>
                </a:lnTo>
                <a:lnTo>
                  <a:pt x="1296" y="1352"/>
                </a:lnTo>
                <a:lnTo>
                  <a:pt x="1328" y="1360"/>
                </a:lnTo>
                <a:lnTo>
                  <a:pt x="1360" y="1376"/>
                </a:lnTo>
                <a:lnTo>
                  <a:pt x="1392" y="1384"/>
                </a:lnTo>
                <a:lnTo>
                  <a:pt x="1416" y="1392"/>
                </a:lnTo>
                <a:lnTo>
                  <a:pt x="1448" y="1400"/>
                </a:lnTo>
                <a:lnTo>
                  <a:pt x="1480" y="1408"/>
                </a:lnTo>
                <a:lnTo>
                  <a:pt x="1504" y="1416"/>
                </a:lnTo>
                <a:lnTo>
                  <a:pt x="1536" y="1424"/>
                </a:lnTo>
                <a:lnTo>
                  <a:pt x="1568" y="1432"/>
                </a:lnTo>
                <a:lnTo>
                  <a:pt x="1592" y="1440"/>
                </a:lnTo>
                <a:lnTo>
                  <a:pt x="1624" y="1448"/>
                </a:lnTo>
                <a:lnTo>
                  <a:pt x="1656" y="1448"/>
                </a:lnTo>
                <a:lnTo>
                  <a:pt x="1688" y="1456"/>
                </a:lnTo>
                <a:lnTo>
                  <a:pt x="1712" y="1456"/>
                </a:lnTo>
                <a:lnTo>
                  <a:pt x="1744" y="1456"/>
                </a:lnTo>
                <a:lnTo>
                  <a:pt x="1776" y="1456"/>
                </a:lnTo>
                <a:lnTo>
                  <a:pt x="1808" y="1456"/>
                </a:lnTo>
                <a:lnTo>
                  <a:pt x="1832" y="1456"/>
                </a:lnTo>
                <a:lnTo>
                  <a:pt x="1864" y="1448"/>
                </a:lnTo>
                <a:lnTo>
                  <a:pt x="1896" y="1440"/>
                </a:lnTo>
                <a:lnTo>
                  <a:pt x="1912" y="1440"/>
                </a:lnTo>
                <a:lnTo>
                  <a:pt x="1928" y="1432"/>
                </a:lnTo>
                <a:lnTo>
                  <a:pt x="1944" y="1432"/>
                </a:lnTo>
                <a:lnTo>
                  <a:pt x="1960" y="1424"/>
                </a:lnTo>
                <a:lnTo>
                  <a:pt x="1976" y="1424"/>
                </a:lnTo>
                <a:lnTo>
                  <a:pt x="1992" y="1416"/>
                </a:lnTo>
                <a:lnTo>
                  <a:pt x="2000" y="1400"/>
                </a:lnTo>
                <a:lnTo>
                  <a:pt x="2000" y="1392"/>
                </a:lnTo>
                <a:lnTo>
                  <a:pt x="2008" y="1376"/>
                </a:lnTo>
                <a:lnTo>
                  <a:pt x="2008" y="1360"/>
                </a:lnTo>
                <a:lnTo>
                  <a:pt x="2016" y="1344"/>
                </a:lnTo>
                <a:lnTo>
                  <a:pt x="2016" y="1328"/>
                </a:lnTo>
                <a:lnTo>
                  <a:pt x="2016" y="1312"/>
                </a:lnTo>
                <a:lnTo>
                  <a:pt x="2016" y="1288"/>
                </a:lnTo>
                <a:lnTo>
                  <a:pt x="2008" y="1272"/>
                </a:lnTo>
                <a:lnTo>
                  <a:pt x="2008" y="1248"/>
                </a:lnTo>
                <a:lnTo>
                  <a:pt x="2008" y="1232"/>
                </a:lnTo>
                <a:lnTo>
                  <a:pt x="2000" y="1208"/>
                </a:lnTo>
                <a:lnTo>
                  <a:pt x="1992" y="1192"/>
                </a:lnTo>
                <a:lnTo>
                  <a:pt x="1992" y="1168"/>
                </a:lnTo>
                <a:lnTo>
                  <a:pt x="1984" y="1144"/>
                </a:lnTo>
                <a:lnTo>
                  <a:pt x="1976" y="1128"/>
                </a:lnTo>
                <a:lnTo>
                  <a:pt x="1968" y="1104"/>
                </a:lnTo>
                <a:lnTo>
                  <a:pt x="1960" y="1080"/>
                </a:lnTo>
                <a:lnTo>
                  <a:pt x="1952" y="1056"/>
                </a:lnTo>
                <a:lnTo>
                  <a:pt x="1944" y="1032"/>
                </a:lnTo>
                <a:lnTo>
                  <a:pt x="1928" y="1008"/>
                </a:lnTo>
                <a:lnTo>
                  <a:pt x="1920" y="984"/>
                </a:lnTo>
                <a:lnTo>
                  <a:pt x="1912" y="960"/>
                </a:lnTo>
                <a:lnTo>
                  <a:pt x="1896" y="944"/>
                </a:lnTo>
                <a:lnTo>
                  <a:pt x="1880" y="920"/>
                </a:lnTo>
                <a:lnTo>
                  <a:pt x="1872" y="896"/>
                </a:lnTo>
                <a:lnTo>
                  <a:pt x="1856" y="872"/>
                </a:lnTo>
                <a:lnTo>
                  <a:pt x="1840" y="848"/>
                </a:lnTo>
                <a:lnTo>
                  <a:pt x="1832" y="824"/>
                </a:lnTo>
                <a:lnTo>
                  <a:pt x="1816" y="800"/>
                </a:lnTo>
                <a:lnTo>
                  <a:pt x="1800" y="776"/>
                </a:lnTo>
                <a:lnTo>
                  <a:pt x="1784" y="752"/>
                </a:lnTo>
                <a:lnTo>
                  <a:pt x="1768" y="736"/>
                </a:lnTo>
                <a:lnTo>
                  <a:pt x="1752" y="712"/>
                </a:lnTo>
                <a:lnTo>
                  <a:pt x="1736" y="688"/>
                </a:lnTo>
                <a:lnTo>
                  <a:pt x="1720" y="672"/>
                </a:lnTo>
                <a:lnTo>
                  <a:pt x="1704" y="648"/>
                </a:lnTo>
                <a:lnTo>
                  <a:pt x="1688" y="632"/>
                </a:lnTo>
                <a:lnTo>
                  <a:pt x="1672" y="608"/>
                </a:lnTo>
                <a:lnTo>
                  <a:pt x="1656" y="592"/>
                </a:lnTo>
                <a:lnTo>
                  <a:pt x="1632" y="568"/>
                </a:lnTo>
                <a:lnTo>
                  <a:pt x="1616" y="552"/>
                </a:lnTo>
                <a:lnTo>
                  <a:pt x="1600" y="536"/>
                </a:lnTo>
                <a:lnTo>
                  <a:pt x="1584" y="520"/>
                </a:lnTo>
                <a:lnTo>
                  <a:pt x="1568" y="504"/>
                </a:lnTo>
                <a:lnTo>
                  <a:pt x="1544" y="488"/>
                </a:lnTo>
                <a:lnTo>
                  <a:pt x="1528" y="480"/>
                </a:lnTo>
                <a:lnTo>
                  <a:pt x="1512" y="464"/>
                </a:lnTo>
                <a:lnTo>
                  <a:pt x="1480" y="456"/>
                </a:lnTo>
                <a:lnTo>
                  <a:pt x="1448" y="456"/>
                </a:lnTo>
                <a:lnTo>
                  <a:pt x="1424" y="448"/>
                </a:lnTo>
                <a:lnTo>
                  <a:pt x="1392" y="440"/>
                </a:lnTo>
                <a:lnTo>
                  <a:pt x="1360" y="432"/>
                </a:lnTo>
                <a:lnTo>
                  <a:pt x="1328" y="424"/>
                </a:lnTo>
                <a:lnTo>
                  <a:pt x="1304" y="424"/>
                </a:lnTo>
                <a:lnTo>
                  <a:pt x="1272" y="416"/>
                </a:lnTo>
                <a:lnTo>
                  <a:pt x="1240" y="408"/>
                </a:lnTo>
                <a:lnTo>
                  <a:pt x="1208" y="400"/>
                </a:lnTo>
                <a:lnTo>
                  <a:pt x="1184" y="384"/>
                </a:lnTo>
                <a:lnTo>
                  <a:pt x="1152" y="376"/>
                </a:lnTo>
                <a:lnTo>
                  <a:pt x="1120" y="368"/>
                </a:lnTo>
                <a:lnTo>
                  <a:pt x="1096" y="360"/>
                </a:lnTo>
                <a:lnTo>
                  <a:pt x="1064" y="352"/>
                </a:lnTo>
                <a:lnTo>
                  <a:pt x="1032" y="344"/>
                </a:lnTo>
                <a:lnTo>
                  <a:pt x="1000" y="336"/>
                </a:lnTo>
                <a:lnTo>
                  <a:pt x="976" y="320"/>
                </a:lnTo>
                <a:lnTo>
                  <a:pt x="944" y="312"/>
                </a:lnTo>
                <a:lnTo>
                  <a:pt x="912" y="304"/>
                </a:lnTo>
                <a:lnTo>
                  <a:pt x="888" y="288"/>
                </a:lnTo>
                <a:lnTo>
                  <a:pt x="856" y="280"/>
                </a:lnTo>
                <a:lnTo>
                  <a:pt x="832" y="272"/>
                </a:lnTo>
                <a:lnTo>
                  <a:pt x="800" y="256"/>
                </a:lnTo>
                <a:lnTo>
                  <a:pt x="768" y="248"/>
                </a:lnTo>
                <a:lnTo>
                  <a:pt x="744" y="240"/>
                </a:lnTo>
                <a:lnTo>
                  <a:pt x="712" y="224"/>
                </a:lnTo>
                <a:lnTo>
                  <a:pt x="680" y="216"/>
                </a:lnTo>
                <a:lnTo>
                  <a:pt x="656" y="200"/>
                </a:lnTo>
                <a:lnTo>
                  <a:pt x="624" y="192"/>
                </a:lnTo>
                <a:lnTo>
                  <a:pt x="592" y="184"/>
                </a:lnTo>
                <a:lnTo>
                  <a:pt x="568" y="168"/>
                </a:lnTo>
                <a:lnTo>
                  <a:pt x="536" y="160"/>
                </a:lnTo>
                <a:lnTo>
                  <a:pt x="512" y="144"/>
                </a:lnTo>
                <a:lnTo>
                  <a:pt x="480" y="136"/>
                </a:lnTo>
                <a:lnTo>
                  <a:pt x="448" y="128"/>
                </a:lnTo>
                <a:lnTo>
                  <a:pt x="424" y="112"/>
                </a:lnTo>
                <a:lnTo>
                  <a:pt x="392" y="104"/>
                </a:lnTo>
                <a:lnTo>
                  <a:pt x="368" y="96"/>
                </a:lnTo>
                <a:lnTo>
                  <a:pt x="336" y="80"/>
                </a:lnTo>
                <a:lnTo>
                  <a:pt x="304" y="72"/>
                </a:lnTo>
                <a:lnTo>
                  <a:pt x="280" y="64"/>
                </a:lnTo>
                <a:lnTo>
                  <a:pt x="248" y="48"/>
                </a:lnTo>
                <a:lnTo>
                  <a:pt x="216" y="40"/>
                </a:lnTo>
                <a:lnTo>
                  <a:pt x="192" y="32"/>
                </a:lnTo>
                <a:lnTo>
                  <a:pt x="160" y="16"/>
                </a:lnTo>
                <a:lnTo>
                  <a:pt x="136" y="8"/>
                </a:lnTo>
                <a:lnTo>
                  <a:pt x="104" y="0"/>
                </a:lnTo>
                <a:lnTo>
                  <a:pt x="104" y="8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Freeform 8"/>
          <p:cNvSpPr>
            <a:spLocks/>
          </p:cNvSpPr>
          <p:nvPr/>
        </p:nvSpPr>
        <p:spPr bwMode="auto">
          <a:xfrm>
            <a:off x="2857500" y="1423555"/>
            <a:ext cx="3238500" cy="2921000"/>
          </a:xfrm>
          <a:custGeom>
            <a:avLst/>
            <a:gdLst>
              <a:gd name="T0" fmla="*/ 2147483647 w 2040"/>
              <a:gd name="T1" fmla="*/ 0 h 1840"/>
              <a:gd name="T2" fmla="*/ 0 w 2040"/>
              <a:gd name="T3" fmla="*/ 2147483647 h 1840"/>
              <a:gd name="T4" fmla="*/ 2147483647 w 2040"/>
              <a:gd name="T5" fmla="*/ 2147483647 h 1840"/>
              <a:gd name="T6" fmla="*/ 2147483647 w 2040"/>
              <a:gd name="T7" fmla="*/ 2147483647 h 1840"/>
              <a:gd name="T8" fmla="*/ 2147483647 w 2040"/>
              <a:gd name="T9" fmla="*/ 0 h 18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0"/>
              <a:gd name="T16" fmla="*/ 0 h 1840"/>
              <a:gd name="T17" fmla="*/ 2040 w 2040"/>
              <a:gd name="T18" fmla="*/ 1840 h 18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0" h="1840">
                <a:moveTo>
                  <a:pt x="296" y="0"/>
                </a:moveTo>
                <a:lnTo>
                  <a:pt x="0" y="288"/>
                </a:lnTo>
                <a:lnTo>
                  <a:pt x="2040" y="1840"/>
                </a:lnTo>
                <a:lnTo>
                  <a:pt x="2040" y="1576"/>
                </a:lnTo>
                <a:lnTo>
                  <a:pt x="296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568" name="Group 9"/>
          <p:cNvGrpSpPr>
            <a:grpSpLocks/>
          </p:cNvGrpSpPr>
          <p:nvPr/>
        </p:nvGrpSpPr>
        <p:grpSpPr bwMode="auto">
          <a:xfrm>
            <a:off x="1270000" y="5614556"/>
            <a:ext cx="6065838" cy="244475"/>
            <a:chOff x="1456" y="3624"/>
            <a:chExt cx="3821" cy="154"/>
          </a:xfrm>
        </p:grpSpPr>
        <p:sp>
          <p:nvSpPr>
            <p:cNvPr id="66672" name="Rectangle 10"/>
            <p:cNvSpPr>
              <a:spLocks noChangeArrowheads="1"/>
            </p:cNvSpPr>
            <p:nvPr/>
          </p:nvSpPr>
          <p:spPr bwMode="auto">
            <a:xfrm>
              <a:off x="493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2500</a:t>
              </a:r>
              <a:endParaRPr lang="en-GB">
                <a:latin typeface="Times" charset="0"/>
              </a:endParaRPr>
            </a:p>
          </p:txBody>
        </p:sp>
        <p:sp>
          <p:nvSpPr>
            <p:cNvPr id="66673" name="Rectangle 11"/>
            <p:cNvSpPr>
              <a:spLocks noChangeArrowheads="1"/>
            </p:cNvSpPr>
            <p:nvPr/>
          </p:nvSpPr>
          <p:spPr bwMode="auto">
            <a:xfrm>
              <a:off x="377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2000</a:t>
              </a:r>
              <a:endParaRPr lang="en-GB">
                <a:latin typeface="Times" charset="0"/>
              </a:endParaRPr>
            </a:p>
          </p:txBody>
        </p:sp>
        <p:sp>
          <p:nvSpPr>
            <p:cNvPr id="66674" name="Rectangle 12"/>
            <p:cNvSpPr>
              <a:spLocks noChangeArrowheads="1"/>
            </p:cNvSpPr>
            <p:nvPr/>
          </p:nvSpPr>
          <p:spPr bwMode="auto">
            <a:xfrm>
              <a:off x="261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1500</a:t>
              </a:r>
              <a:endParaRPr lang="en-GB">
                <a:latin typeface="Times" charset="0"/>
              </a:endParaRPr>
            </a:p>
          </p:txBody>
        </p:sp>
        <p:sp>
          <p:nvSpPr>
            <p:cNvPr id="66675" name="Rectangle 13"/>
            <p:cNvSpPr>
              <a:spLocks noChangeArrowheads="1"/>
            </p:cNvSpPr>
            <p:nvPr/>
          </p:nvSpPr>
          <p:spPr bwMode="auto">
            <a:xfrm>
              <a:off x="1456" y="3624"/>
              <a:ext cx="3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1000</a:t>
              </a:r>
              <a:endParaRPr lang="en-GB">
                <a:latin typeface="Times" charset="0"/>
              </a:endParaRPr>
            </a:p>
          </p:txBody>
        </p:sp>
      </p:grpSp>
      <p:grpSp>
        <p:nvGrpSpPr>
          <p:cNvPr id="66569" name="Group 14"/>
          <p:cNvGrpSpPr>
            <a:grpSpLocks/>
          </p:cNvGrpSpPr>
          <p:nvPr/>
        </p:nvGrpSpPr>
        <p:grpSpPr bwMode="auto">
          <a:xfrm>
            <a:off x="1549400" y="1080655"/>
            <a:ext cx="5526088" cy="4471988"/>
            <a:chOff x="1632" y="768"/>
            <a:chExt cx="3481" cy="2817"/>
          </a:xfrm>
        </p:grpSpPr>
        <p:sp>
          <p:nvSpPr>
            <p:cNvPr id="66638" name="Line 15"/>
            <p:cNvSpPr>
              <a:spLocks noChangeShapeType="1"/>
            </p:cNvSpPr>
            <p:nvPr/>
          </p:nvSpPr>
          <p:spPr bwMode="auto">
            <a:xfrm>
              <a:off x="163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9" name="Line 16"/>
            <p:cNvSpPr>
              <a:spLocks noChangeShapeType="1"/>
            </p:cNvSpPr>
            <p:nvPr/>
          </p:nvSpPr>
          <p:spPr bwMode="auto">
            <a:xfrm flipV="1">
              <a:off x="163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0" name="Line 17"/>
            <p:cNvSpPr>
              <a:spLocks noChangeShapeType="1"/>
            </p:cNvSpPr>
            <p:nvPr/>
          </p:nvSpPr>
          <p:spPr bwMode="auto">
            <a:xfrm>
              <a:off x="1864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1" name="Line 18"/>
            <p:cNvSpPr>
              <a:spLocks noChangeShapeType="1"/>
            </p:cNvSpPr>
            <p:nvPr/>
          </p:nvSpPr>
          <p:spPr bwMode="auto">
            <a:xfrm flipV="1">
              <a:off x="1864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2" name="Line 19"/>
            <p:cNvSpPr>
              <a:spLocks noChangeShapeType="1"/>
            </p:cNvSpPr>
            <p:nvPr/>
          </p:nvSpPr>
          <p:spPr bwMode="auto">
            <a:xfrm>
              <a:off x="2096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3" name="Line 20"/>
            <p:cNvSpPr>
              <a:spLocks noChangeShapeType="1"/>
            </p:cNvSpPr>
            <p:nvPr/>
          </p:nvSpPr>
          <p:spPr bwMode="auto">
            <a:xfrm flipV="1">
              <a:off x="2096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4" name="Line 21"/>
            <p:cNvSpPr>
              <a:spLocks noChangeShapeType="1"/>
            </p:cNvSpPr>
            <p:nvPr/>
          </p:nvSpPr>
          <p:spPr bwMode="auto">
            <a:xfrm>
              <a:off x="2328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5" name="Line 22"/>
            <p:cNvSpPr>
              <a:spLocks noChangeShapeType="1"/>
            </p:cNvSpPr>
            <p:nvPr/>
          </p:nvSpPr>
          <p:spPr bwMode="auto">
            <a:xfrm flipV="1">
              <a:off x="2328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6" name="Line 23"/>
            <p:cNvSpPr>
              <a:spLocks noChangeShapeType="1"/>
            </p:cNvSpPr>
            <p:nvPr/>
          </p:nvSpPr>
          <p:spPr bwMode="auto">
            <a:xfrm>
              <a:off x="2560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7" name="Line 24"/>
            <p:cNvSpPr>
              <a:spLocks noChangeShapeType="1"/>
            </p:cNvSpPr>
            <p:nvPr/>
          </p:nvSpPr>
          <p:spPr bwMode="auto">
            <a:xfrm flipV="1">
              <a:off x="2560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8" name="Line 25"/>
            <p:cNvSpPr>
              <a:spLocks noChangeShapeType="1"/>
            </p:cNvSpPr>
            <p:nvPr/>
          </p:nvSpPr>
          <p:spPr bwMode="auto">
            <a:xfrm>
              <a:off x="279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9" name="Line 26"/>
            <p:cNvSpPr>
              <a:spLocks noChangeShapeType="1"/>
            </p:cNvSpPr>
            <p:nvPr/>
          </p:nvSpPr>
          <p:spPr bwMode="auto">
            <a:xfrm flipV="1">
              <a:off x="279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0" name="Line 27"/>
            <p:cNvSpPr>
              <a:spLocks noChangeShapeType="1"/>
            </p:cNvSpPr>
            <p:nvPr/>
          </p:nvSpPr>
          <p:spPr bwMode="auto">
            <a:xfrm>
              <a:off x="3024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1" name="Line 28"/>
            <p:cNvSpPr>
              <a:spLocks noChangeShapeType="1"/>
            </p:cNvSpPr>
            <p:nvPr/>
          </p:nvSpPr>
          <p:spPr bwMode="auto">
            <a:xfrm flipV="1">
              <a:off x="3024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2" name="Line 29"/>
            <p:cNvSpPr>
              <a:spLocks noChangeShapeType="1"/>
            </p:cNvSpPr>
            <p:nvPr/>
          </p:nvSpPr>
          <p:spPr bwMode="auto">
            <a:xfrm>
              <a:off x="3256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3" name="Line 30"/>
            <p:cNvSpPr>
              <a:spLocks noChangeShapeType="1"/>
            </p:cNvSpPr>
            <p:nvPr/>
          </p:nvSpPr>
          <p:spPr bwMode="auto">
            <a:xfrm flipV="1">
              <a:off x="3256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4" name="Line 31"/>
            <p:cNvSpPr>
              <a:spLocks noChangeShapeType="1"/>
            </p:cNvSpPr>
            <p:nvPr/>
          </p:nvSpPr>
          <p:spPr bwMode="auto">
            <a:xfrm>
              <a:off x="3488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5" name="Line 32"/>
            <p:cNvSpPr>
              <a:spLocks noChangeShapeType="1"/>
            </p:cNvSpPr>
            <p:nvPr/>
          </p:nvSpPr>
          <p:spPr bwMode="auto">
            <a:xfrm flipV="1">
              <a:off x="3488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6" name="Line 33"/>
            <p:cNvSpPr>
              <a:spLocks noChangeShapeType="1"/>
            </p:cNvSpPr>
            <p:nvPr/>
          </p:nvSpPr>
          <p:spPr bwMode="auto">
            <a:xfrm>
              <a:off x="3720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7" name="Line 34"/>
            <p:cNvSpPr>
              <a:spLocks noChangeShapeType="1"/>
            </p:cNvSpPr>
            <p:nvPr/>
          </p:nvSpPr>
          <p:spPr bwMode="auto">
            <a:xfrm flipV="1">
              <a:off x="3720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8" name="Line 35"/>
            <p:cNvSpPr>
              <a:spLocks noChangeShapeType="1"/>
            </p:cNvSpPr>
            <p:nvPr/>
          </p:nvSpPr>
          <p:spPr bwMode="auto">
            <a:xfrm>
              <a:off x="395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9" name="Line 36"/>
            <p:cNvSpPr>
              <a:spLocks noChangeShapeType="1"/>
            </p:cNvSpPr>
            <p:nvPr/>
          </p:nvSpPr>
          <p:spPr bwMode="auto">
            <a:xfrm flipV="1">
              <a:off x="395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0" name="Line 37"/>
            <p:cNvSpPr>
              <a:spLocks noChangeShapeType="1"/>
            </p:cNvSpPr>
            <p:nvPr/>
          </p:nvSpPr>
          <p:spPr bwMode="auto">
            <a:xfrm>
              <a:off x="4184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1" name="Line 38"/>
            <p:cNvSpPr>
              <a:spLocks noChangeShapeType="1"/>
            </p:cNvSpPr>
            <p:nvPr/>
          </p:nvSpPr>
          <p:spPr bwMode="auto">
            <a:xfrm flipV="1">
              <a:off x="4184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2" name="Line 39"/>
            <p:cNvSpPr>
              <a:spLocks noChangeShapeType="1"/>
            </p:cNvSpPr>
            <p:nvPr/>
          </p:nvSpPr>
          <p:spPr bwMode="auto">
            <a:xfrm>
              <a:off x="4416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3" name="Line 40"/>
            <p:cNvSpPr>
              <a:spLocks noChangeShapeType="1"/>
            </p:cNvSpPr>
            <p:nvPr/>
          </p:nvSpPr>
          <p:spPr bwMode="auto">
            <a:xfrm flipV="1">
              <a:off x="4416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4" name="Line 41"/>
            <p:cNvSpPr>
              <a:spLocks noChangeShapeType="1"/>
            </p:cNvSpPr>
            <p:nvPr/>
          </p:nvSpPr>
          <p:spPr bwMode="auto">
            <a:xfrm>
              <a:off x="4648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5" name="Line 42"/>
            <p:cNvSpPr>
              <a:spLocks noChangeShapeType="1"/>
            </p:cNvSpPr>
            <p:nvPr/>
          </p:nvSpPr>
          <p:spPr bwMode="auto">
            <a:xfrm flipV="1">
              <a:off x="4648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6" name="Line 43"/>
            <p:cNvSpPr>
              <a:spLocks noChangeShapeType="1"/>
            </p:cNvSpPr>
            <p:nvPr/>
          </p:nvSpPr>
          <p:spPr bwMode="auto">
            <a:xfrm>
              <a:off x="4880" y="35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7" name="Line 44"/>
            <p:cNvSpPr>
              <a:spLocks noChangeShapeType="1"/>
            </p:cNvSpPr>
            <p:nvPr/>
          </p:nvSpPr>
          <p:spPr bwMode="auto">
            <a:xfrm flipV="1">
              <a:off x="4880" y="76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8" name="Line 45"/>
            <p:cNvSpPr>
              <a:spLocks noChangeShapeType="1"/>
            </p:cNvSpPr>
            <p:nvPr/>
          </p:nvSpPr>
          <p:spPr bwMode="auto">
            <a:xfrm>
              <a:off x="5112" y="3552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69" name="Line 46"/>
            <p:cNvSpPr>
              <a:spLocks noChangeShapeType="1"/>
            </p:cNvSpPr>
            <p:nvPr/>
          </p:nvSpPr>
          <p:spPr bwMode="auto">
            <a:xfrm flipV="1">
              <a:off x="5112" y="768"/>
              <a:ext cx="1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70" name="Freeform 47"/>
            <p:cNvSpPr>
              <a:spLocks/>
            </p:cNvSpPr>
            <p:nvPr/>
          </p:nvSpPr>
          <p:spPr bwMode="auto">
            <a:xfrm>
              <a:off x="1632" y="768"/>
              <a:ext cx="3480" cy="1"/>
            </a:xfrm>
            <a:custGeom>
              <a:avLst/>
              <a:gdLst>
                <a:gd name="T0" fmla="*/ 0 w 3480"/>
                <a:gd name="T1" fmla="*/ 0 h 1"/>
                <a:gd name="T2" fmla="*/ 0 w 3480"/>
                <a:gd name="T3" fmla="*/ 0 h 1"/>
                <a:gd name="T4" fmla="*/ 3480 w 3480"/>
                <a:gd name="T5" fmla="*/ 0 h 1"/>
                <a:gd name="T6" fmla="*/ 0 60000 65536"/>
                <a:gd name="T7" fmla="*/ 0 60000 65536"/>
                <a:gd name="T8" fmla="*/ 0 60000 65536"/>
                <a:gd name="T9" fmla="*/ 0 w 3480"/>
                <a:gd name="T10" fmla="*/ 0 h 1"/>
                <a:gd name="T11" fmla="*/ 3480 w 348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0" h="1">
                  <a:moveTo>
                    <a:pt x="0" y="0"/>
                  </a:moveTo>
                  <a:lnTo>
                    <a:pt x="0" y="0"/>
                  </a:lnTo>
                  <a:lnTo>
                    <a:pt x="348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71" name="Line 48"/>
            <p:cNvSpPr>
              <a:spLocks noChangeShapeType="1"/>
            </p:cNvSpPr>
            <p:nvPr/>
          </p:nvSpPr>
          <p:spPr bwMode="auto">
            <a:xfrm>
              <a:off x="1632" y="3584"/>
              <a:ext cx="34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0" name="Group 49"/>
          <p:cNvGrpSpPr>
            <a:grpSpLocks/>
          </p:cNvGrpSpPr>
          <p:nvPr/>
        </p:nvGrpSpPr>
        <p:grpSpPr bwMode="auto">
          <a:xfrm>
            <a:off x="1066800" y="979056"/>
            <a:ext cx="406400" cy="4714875"/>
            <a:chOff x="1328" y="704"/>
            <a:chExt cx="256" cy="2970"/>
          </a:xfrm>
        </p:grpSpPr>
        <p:sp>
          <p:nvSpPr>
            <p:cNvPr id="66629" name="Rectangle 50"/>
            <p:cNvSpPr>
              <a:spLocks noChangeArrowheads="1"/>
            </p:cNvSpPr>
            <p:nvPr/>
          </p:nvSpPr>
          <p:spPr bwMode="auto">
            <a:xfrm>
              <a:off x="1408" y="3520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20</a:t>
              </a:r>
              <a:endParaRPr lang="en-GB">
                <a:latin typeface="Times" charset="0"/>
              </a:endParaRPr>
            </a:p>
          </p:txBody>
        </p:sp>
        <p:sp>
          <p:nvSpPr>
            <p:cNvPr id="66630" name="Rectangle 51"/>
            <p:cNvSpPr>
              <a:spLocks noChangeArrowheads="1"/>
            </p:cNvSpPr>
            <p:nvPr/>
          </p:nvSpPr>
          <p:spPr bwMode="auto">
            <a:xfrm>
              <a:off x="1408" y="3168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40</a:t>
              </a:r>
              <a:endParaRPr lang="en-GB">
                <a:latin typeface="Times" charset="0"/>
              </a:endParaRPr>
            </a:p>
          </p:txBody>
        </p:sp>
        <p:sp>
          <p:nvSpPr>
            <p:cNvPr id="66631" name="Rectangle 52"/>
            <p:cNvSpPr>
              <a:spLocks noChangeArrowheads="1"/>
            </p:cNvSpPr>
            <p:nvPr/>
          </p:nvSpPr>
          <p:spPr bwMode="auto">
            <a:xfrm>
              <a:off x="1408" y="2816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60</a:t>
              </a:r>
              <a:endParaRPr lang="en-GB">
                <a:latin typeface="Times" charset="0"/>
              </a:endParaRPr>
            </a:p>
          </p:txBody>
        </p:sp>
        <p:sp>
          <p:nvSpPr>
            <p:cNvPr id="66632" name="Rectangle 53"/>
            <p:cNvSpPr>
              <a:spLocks noChangeArrowheads="1"/>
            </p:cNvSpPr>
            <p:nvPr/>
          </p:nvSpPr>
          <p:spPr bwMode="auto">
            <a:xfrm>
              <a:off x="1408" y="2464"/>
              <a:ext cx="1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80</a:t>
              </a:r>
              <a:endParaRPr lang="en-GB">
                <a:latin typeface="Times" charset="0"/>
              </a:endParaRPr>
            </a:p>
          </p:txBody>
        </p:sp>
        <p:sp>
          <p:nvSpPr>
            <p:cNvPr id="66633" name="Rectangle 54"/>
            <p:cNvSpPr>
              <a:spLocks noChangeArrowheads="1"/>
            </p:cNvSpPr>
            <p:nvPr/>
          </p:nvSpPr>
          <p:spPr bwMode="auto">
            <a:xfrm>
              <a:off x="1328" y="2112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100</a:t>
              </a:r>
              <a:endParaRPr lang="en-GB">
                <a:latin typeface="Times" charset="0"/>
              </a:endParaRPr>
            </a:p>
          </p:txBody>
        </p:sp>
        <p:sp>
          <p:nvSpPr>
            <p:cNvPr id="66634" name="Rectangle 55"/>
            <p:cNvSpPr>
              <a:spLocks noChangeArrowheads="1"/>
            </p:cNvSpPr>
            <p:nvPr/>
          </p:nvSpPr>
          <p:spPr bwMode="auto">
            <a:xfrm>
              <a:off x="1328" y="1760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120</a:t>
              </a:r>
              <a:endParaRPr lang="en-GB">
                <a:latin typeface="Times" charset="0"/>
              </a:endParaRPr>
            </a:p>
          </p:txBody>
        </p:sp>
        <p:sp>
          <p:nvSpPr>
            <p:cNvPr id="66635" name="Rectangle 56"/>
            <p:cNvSpPr>
              <a:spLocks noChangeArrowheads="1"/>
            </p:cNvSpPr>
            <p:nvPr/>
          </p:nvSpPr>
          <p:spPr bwMode="auto">
            <a:xfrm>
              <a:off x="1328" y="1408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140</a:t>
              </a:r>
              <a:endParaRPr lang="en-GB">
                <a:latin typeface="Times" charset="0"/>
              </a:endParaRPr>
            </a:p>
          </p:txBody>
        </p:sp>
        <p:sp>
          <p:nvSpPr>
            <p:cNvPr id="66636" name="Rectangle 57"/>
            <p:cNvSpPr>
              <a:spLocks noChangeArrowheads="1"/>
            </p:cNvSpPr>
            <p:nvPr/>
          </p:nvSpPr>
          <p:spPr bwMode="auto">
            <a:xfrm>
              <a:off x="1328" y="1056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160</a:t>
              </a:r>
              <a:endParaRPr lang="en-GB">
                <a:latin typeface="Times" charset="0"/>
              </a:endParaRPr>
            </a:p>
          </p:txBody>
        </p:sp>
        <p:sp>
          <p:nvSpPr>
            <p:cNvPr id="66637" name="Rectangle 58"/>
            <p:cNvSpPr>
              <a:spLocks noChangeArrowheads="1"/>
            </p:cNvSpPr>
            <p:nvPr/>
          </p:nvSpPr>
          <p:spPr bwMode="auto">
            <a:xfrm>
              <a:off x="1328" y="704"/>
              <a:ext cx="2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  <a:latin typeface="Geneva" charset="0"/>
                </a:rPr>
                <a:t>180</a:t>
              </a:r>
              <a:endParaRPr lang="en-GB">
                <a:latin typeface="Times" charset="0"/>
              </a:endParaRPr>
            </a:p>
          </p:txBody>
        </p:sp>
      </p:grpSp>
      <p:grpSp>
        <p:nvGrpSpPr>
          <p:cNvPr id="66571" name="Group 59"/>
          <p:cNvGrpSpPr>
            <a:grpSpLocks/>
          </p:cNvGrpSpPr>
          <p:nvPr/>
        </p:nvGrpSpPr>
        <p:grpSpPr bwMode="auto">
          <a:xfrm>
            <a:off x="1549400" y="1080655"/>
            <a:ext cx="5524500" cy="4471988"/>
            <a:chOff x="1632" y="768"/>
            <a:chExt cx="3480" cy="2817"/>
          </a:xfrm>
        </p:grpSpPr>
        <p:sp>
          <p:nvSpPr>
            <p:cNvPr id="66594" name="Line 60"/>
            <p:cNvSpPr>
              <a:spLocks noChangeShapeType="1"/>
            </p:cNvSpPr>
            <p:nvPr/>
          </p:nvSpPr>
          <p:spPr bwMode="auto">
            <a:xfrm>
              <a:off x="1632" y="358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5" name="Line 61"/>
            <p:cNvSpPr>
              <a:spLocks noChangeShapeType="1"/>
            </p:cNvSpPr>
            <p:nvPr/>
          </p:nvSpPr>
          <p:spPr bwMode="auto">
            <a:xfrm flipH="1">
              <a:off x="5080" y="358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62"/>
            <p:cNvSpPr>
              <a:spLocks noChangeShapeType="1"/>
            </p:cNvSpPr>
            <p:nvPr/>
          </p:nvSpPr>
          <p:spPr bwMode="auto">
            <a:xfrm>
              <a:off x="1632" y="340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Line 63"/>
            <p:cNvSpPr>
              <a:spLocks noChangeShapeType="1"/>
            </p:cNvSpPr>
            <p:nvPr/>
          </p:nvSpPr>
          <p:spPr bwMode="auto">
            <a:xfrm flipH="1">
              <a:off x="5096" y="340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8" name="Line 64"/>
            <p:cNvSpPr>
              <a:spLocks noChangeShapeType="1"/>
            </p:cNvSpPr>
            <p:nvPr/>
          </p:nvSpPr>
          <p:spPr bwMode="auto">
            <a:xfrm>
              <a:off x="1632" y="323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9" name="Line 65"/>
            <p:cNvSpPr>
              <a:spLocks noChangeShapeType="1"/>
            </p:cNvSpPr>
            <p:nvPr/>
          </p:nvSpPr>
          <p:spPr bwMode="auto">
            <a:xfrm flipH="1">
              <a:off x="5080" y="323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Line 66"/>
            <p:cNvSpPr>
              <a:spLocks noChangeShapeType="1"/>
            </p:cNvSpPr>
            <p:nvPr/>
          </p:nvSpPr>
          <p:spPr bwMode="auto">
            <a:xfrm>
              <a:off x="1632" y="305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Line 67"/>
            <p:cNvSpPr>
              <a:spLocks noChangeShapeType="1"/>
            </p:cNvSpPr>
            <p:nvPr/>
          </p:nvSpPr>
          <p:spPr bwMode="auto">
            <a:xfrm flipH="1">
              <a:off x="5096" y="305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2" name="Line 68"/>
            <p:cNvSpPr>
              <a:spLocks noChangeShapeType="1"/>
            </p:cNvSpPr>
            <p:nvPr/>
          </p:nvSpPr>
          <p:spPr bwMode="auto">
            <a:xfrm>
              <a:off x="1632" y="288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3" name="Line 69"/>
            <p:cNvSpPr>
              <a:spLocks noChangeShapeType="1"/>
            </p:cNvSpPr>
            <p:nvPr/>
          </p:nvSpPr>
          <p:spPr bwMode="auto">
            <a:xfrm flipH="1">
              <a:off x="5080" y="288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70"/>
            <p:cNvSpPr>
              <a:spLocks noChangeShapeType="1"/>
            </p:cNvSpPr>
            <p:nvPr/>
          </p:nvSpPr>
          <p:spPr bwMode="auto">
            <a:xfrm>
              <a:off x="1632" y="270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Line 71"/>
            <p:cNvSpPr>
              <a:spLocks noChangeShapeType="1"/>
            </p:cNvSpPr>
            <p:nvPr/>
          </p:nvSpPr>
          <p:spPr bwMode="auto">
            <a:xfrm flipH="1">
              <a:off x="5096" y="270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6" name="Line 72"/>
            <p:cNvSpPr>
              <a:spLocks noChangeShapeType="1"/>
            </p:cNvSpPr>
            <p:nvPr/>
          </p:nvSpPr>
          <p:spPr bwMode="auto">
            <a:xfrm>
              <a:off x="1632" y="252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7" name="Line 73"/>
            <p:cNvSpPr>
              <a:spLocks noChangeShapeType="1"/>
            </p:cNvSpPr>
            <p:nvPr/>
          </p:nvSpPr>
          <p:spPr bwMode="auto">
            <a:xfrm flipH="1">
              <a:off x="5080" y="252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8" name="Line 74"/>
            <p:cNvSpPr>
              <a:spLocks noChangeShapeType="1"/>
            </p:cNvSpPr>
            <p:nvPr/>
          </p:nvSpPr>
          <p:spPr bwMode="auto">
            <a:xfrm>
              <a:off x="1632" y="23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9" name="Line 75"/>
            <p:cNvSpPr>
              <a:spLocks noChangeShapeType="1"/>
            </p:cNvSpPr>
            <p:nvPr/>
          </p:nvSpPr>
          <p:spPr bwMode="auto">
            <a:xfrm flipH="1">
              <a:off x="5096" y="2352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0" name="Line 76"/>
            <p:cNvSpPr>
              <a:spLocks noChangeShapeType="1"/>
            </p:cNvSpPr>
            <p:nvPr/>
          </p:nvSpPr>
          <p:spPr bwMode="auto">
            <a:xfrm>
              <a:off x="1632" y="2176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1" name="Line 77"/>
            <p:cNvSpPr>
              <a:spLocks noChangeShapeType="1"/>
            </p:cNvSpPr>
            <p:nvPr/>
          </p:nvSpPr>
          <p:spPr bwMode="auto">
            <a:xfrm flipH="1">
              <a:off x="5080" y="2176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78"/>
            <p:cNvSpPr>
              <a:spLocks noChangeShapeType="1"/>
            </p:cNvSpPr>
            <p:nvPr/>
          </p:nvSpPr>
          <p:spPr bwMode="auto">
            <a:xfrm>
              <a:off x="1632" y="200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3" name="Line 79"/>
            <p:cNvSpPr>
              <a:spLocks noChangeShapeType="1"/>
            </p:cNvSpPr>
            <p:nvPr/>
          </p:nvSpPr>
          <p:spPr bwMode="auto">
            <a:xfrm flipH="1">
              <a:off x="5096" y="200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4" name="Line 80"/>
            <p:cNvSpPr>
              <a:spLocks noChangeShapeType="1"/>
            </p:cNvSpPr>
            <p:nvPr/>
          </p:nvSpPr>
          <p:spPr bwMode="auto">
            <a:xfrm>
              <a:off x="1632" y="182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5" name="Line 81"/>
            <p:cNvSpPr>
              <a:spLocks noChangeShapeType="1"/>
            </p:cNvSpPr>
            <p:nvPr/>
          </p:nvSpPr>
          <p:spPr bwMode="auto">
            <a:xfrm flipH="1">
              <a:off x="5080" y="1824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Line 82"/>
            <p:cNvSpPr>
              <a:spLocks noChangeShapeType="1"/>
            </p:cNvSpPr>
            <p:nvPr/>
          </p:nvSpPr>
          <p:spPr bwMode="auto">
            <a:xfrm>
              <a:off x="1632" y="164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Line 83"/>
            <p:cNvSpPr>
              <a:spLocks noChangeShapeType="1"/>
            </p:cNvSpPr>
            <p:nvPr/>
          </p:nvSpPr>
          <p:spPr bwMode="auto">
            <a:xfrm flipH="1">
              <a:off x="5096" y="1648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8" name="Line 84"/>
            <p:cNvSpPr>
              <a:spLocks noChangeShapeType="1"/>
            </p:cNvSpPr>
            <p:nvPr/>
          </p:nvSpPr>
          <p:spPr bwMode="auto">
            <a:xfrm>
              <a:off x="1632" y="147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9" name="Line 85"/>
            <p:cNvSpPr>
              <a:spLocks noChangeShapeType="1"/>
            </p:cNvSpPr>
            <p:nvPr/>
          </p:nvSpPr>
          <p:spPr bwMode="auto">
            <a:xfrm flipH="1">
              <a:off x="5080" y="1472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Line 86"/>
            <p:cNvSpPr>
              <a:spLocks noChangeShapeType="1"/>
            </p:cNvSpPr>
            <p:nvPr/>
          </p:nvSpPr>
          <p:spPr bwMode="auto">
            <a:xfrm>
              <a:off x="1632" y="129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Line 87"/>
            <p:cNvSpPr>
              <a:spLocks noChangeShapeType="1"/>
            </p:cNvSpPr>
            <p:nvPr/>
          </p:nvSpPr>
          <p:spPr bwMode="auto">
            <a:xfrm flipH="1">
              <a:off x="5096" y="1296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2" name="Line 88"/>
            <p:cNvSpPr>
              <a:spLocks noChangeShapeType="1"/>
            </p:cNvSpPr>
            <p:nvPr/>
          </p:nvSpPr>
          <p:spPr bwMode="auto">
            <a:xfrm>
              <a:off x="1632" y="112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3" name="Line 89"/>
            <p:cNvSpPr>
              <a:spLocks noChangeShapeType="1"/>
            </p:cNvSpPr>
            <p:nvPr/>
          </p:nvSpPr>
          <p:spPr bwMode="auto">
            <a:xfrm flipH="1">
              <a:off x="5080" y="1120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4" name="Line 90"/>
            <p:cNvSpPr>
              <a:spLocks noChangeShapeType="1"/>
            </p:cNvSpPr>
            <p:nvPr/>
          </p:nvSpPr>
          <p:spPr bwMode="auto">
            <a:xfrm>
              <a:off x="1632" y="94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Line 91"/>
            <p:cNvSpPr>
              <a:spLocks noChangeShapeType="1"/>
            </p:cNvSpPr>
            <p:nvPr/>
          </p:nvSpPr>
          <p:spPr bwMode="auto">
            <a:xfrm flipH="1">
              <a:off x="5096" y="94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6" name="Line 92"/>
            <p:cNvSpPr>
              <a:spLocks noChangeShapeType="1"/>
            </p:cNvSpPr>
            <p:nvPr/>
          </p:nvSpPr>
          <p:spPr bwMode="auto">
            <a:xfrm>
              <a:off x="1632" y="76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7" name="Line 93"/>
            <p:cNvSpPr>
              <a:spLocks noChangeShapeType="1"/>
            </p:cNvSpPr>
            <p:nvPr/>
          </p:nvSpPr>
          <p:spPr bwMode="auto">
            <a:xfrm flipH="1">
              <a:off x="5080" y="768"/>
              <a:ext cx="3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8" name="Line 94"/>
            <p:cNvSpPr>
              <a:spLocks noChangeShapeType="1"/>
            </p:cNvSpPr>
            <p:nvPr/>
          </p:nvSpPr>
          <p:spPr bwMode="auto">
            <a:xfrm flipV="1">
              <a:off x="1632" y="768"/>
              <a:ext cx="1" cy="28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72" name="Rectangle 95"/>
          <p:cNvSpPr>
            <a:spLocks noChangeArrowheads="1"/>
          </p:cNvSpPr>
          <p:nvPr/>
        </p:nvSpPr>
        <p:spPr bwMode="auto">
          <a:xfrm>
            <a:off x="1549400" y="1080655"/>
            <a:ext cx="5537200" cy="4483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73" name="Oval 96"/>
          <p:cNvSpPr>
            <a:spLocks noChangeArrowheads="1"/>
          </p:cNvSpPr>
          <p:nvPr/>
        </p:nvSpPr>
        <p:spPr bwMode="auto">
          <a:xfrm>
            <a:off x="2133601" y="47509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4" name="Oval 97"/>
          <p:cNvSpPr>
            <a:spLocks noChangeArrowheads="1"/>
          </p:cNvSpPr>
          <p:nvPr/>
        </p:nvSpPr>
        <p:spPr bwMode="auto">
          <a:xfrm>
            <a:off x="2425701" y="38873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5" name="Oval 98"/>
          <p:cNvSpPr>
            <a:spLocks noChangeArrowheads="1"/>
          </p:cNvSpPr>
          <p:nvPr/>
        </p:nvSpPr>
        <p:spPr bwMode="auto">
          <a:xfrm>
            <a:off x="2984501" y="35571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6" name="Oval 99"/>
          <p:cNvSpPr>
            <a:spLocks noChangeArrowheads="1"/>
          </p:cNvSpPr>
          <p:nvPr/>
        </p:nvSpPr>
        <p:spPr bwMode="auto">
          <a:xfrm>
            <a:off x="3505201" y="35063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7" name="Oval 100"/>
          <p:cNvSpPr>
            <a:spLocks noChangeArrowheads="1"/>
          </p:cNvSpPr>
          <p:nvPr/>
        </p:nvSpPr>
        <p:spPr bwMode="auto">
          <a:xfrm>
            <a:off x="3886201" y="34047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8" name="Oval 101"/>
          <p:cNvSpPr>
            <a:spLocks noChangeArrowheads="1"/>
          </p:cNvSpPr>
          <p:nvPr/>
        </p:nvSpPr>
        <p:spPr bwMode="auto">
          <a:xfrm>
            <a:off x="4394201" y="35952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79" name="Oval 102"/>
          <p:cNvSpPr>
            <a:spLocks noChangeArrowheads="1"/>
          </p:cNvSpPr>
          <p:nvPr/>
        </p:nvSpPr>
        <p:spPr bwMode="auto">
          <a:xfrm>
            <a:off x="4572001" y="37857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0" name="Oval 103"/>
          <p:cNvSpPr>
            <a:spLocks noChangeArrowheads="1"/>
          </p:cNvSpPr>
          <p:nvPr/>
        </p:nvSpPr>
        <p:spPr bwMode="auto">
          <a:xfrm>
            <a:off x="2616201" y="39762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1" name="Oval 104"/>
          <p:cNvSpPr>
            <a:spLocks noChangeArrowheads="1"/>
          </p:cNvSpPr>
          <p:nvPr/>
        </p:nvSpPr>
        <p:spPr bwMode="auto">
          <a:xfrm>
            <a:off x="2616201" y="43699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2" name="Oval 105"/>
          <p:cNvSpPr>
            <a:spLocks noChangeArrowheads="1"/>
          </p:cNvSpPr>
          <p:nvPr/>
        </p:nvSpPr>
        <p:spPr bwMode="auto">
          <a:xfrm>
            <a:off x="2679701" y="33666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3" name="Oval 106"/>
          <p:cNvSpPr>
            <a:spLocks noChangeArrowheads="1"/>
          </p:cNvSpPr>
          <p:nvPr/>
        </p:nvSpPr>
        <p:spPr bwMode="auto">
          <a:xfrm>
            <a:off x="2781301" y="30110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4" name="Oval 107"/>
          <p:cNvSpPr>
            <a:spLocks noChangeArrowheads="1"/>
          </p:cNvSpPr>
          <p:nvPr/>
        </p:nvSpPr>
        <p:spPr bwMode="auto">
          <a:xfrm>
            <a:off x="2882901" y="25538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5" name="Oval 108"/>
          <p:cNvSpPr>
            <a:spLocks noChangeArrowheads="1"/>
          </p:cNvSpPr>
          <p:nvPr/>
        </p:nvSpPr>
        <p:spPr bwMode="auto">
          <a:xfrm>
            <a:off x="2959101" y="22744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6" name="Oval 109"/>
          <p:cNvSpPr>
            <a:spLocks noChangeArrowheads="1"/>
          </p:cNvSpPr>
          <p:nvPr/>
        </p:nvSpPr>
        <p:spPr bwMode="auto">
          <a:xfrm>
            <a:off x="3124201" y="1588656"/>
            <a:ext cx="150813" cy="15081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7" name="Oval 110"/>
          <p:cNvSpPr>
            <a:spLocks noChangeArrowheads="1"/>
          </p:cNvSpPr>
          <p:nvPr/>
        </p:nvSpPr>
        <p:spPr bwMode="auto">
          <a:xfrm>
            <a:off x="3797301" y="2515756"/>
            <a:ext cx="150813" cy="150813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8" name="Oval 111"/>
          <p:cNvSpPr>
            <a:spLocks noChangeArrowheads="1"/>
          </p:cNvSpPr>
          <p:nvPr/>
        </p:nvSpPr>
        <p:spPr bwMode="auto">
          <a:xfrm>
            <a:off x="4165601" y="2617356"/>
            <a:ext cx="150813" cy="150813"/>
          </a:xfrm>
          <a:prstGeom prst="ellipse">
            <a:avLst/>
          </a:prstGeom>
          <a:solidFill>
            <a:srgbClr val="00008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89" name="Rectangle 112"/>
          <p:cNvSpPr>
            <a:spLocks noChangeArrowheads="1"/>
          </p:cNvSpPr>
          <p:nvPr/>
        </p:nvSpPr>
        <p:spPr bwMode="auto">
          <a:xfrm>
            <a:off x="2476500" y="6033656"/>
            <a:ext cx="3496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Ultimate tensile strength / MPa</a:t>
            </a:r>
            <a:endParaRPr lang="en-GB">
              <a:latin typeface="Times" charset="0"/>
            </a:endParaRPr>
          </a:p>
        </p:txBody>
      </p:sp>
      <p:sp>
        <p:nvSpPr>
          <p:cNvPr id="66590" name="Rectangle 113"/>
          <p:cNvSpPr>
            <a:spLocks noChangeArrowheads="1"/>
          </p:cNvSpPr>
          <p:nvPr/>
        </p:nvSpPr>
        <p:spPr bwMode="auto">
          <a:xfrm rot="-5400000">
            <a:off x="-1033118" y="3190851"/>
            <a:ext cx="33759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Fracture toughness / MPa √m</a:t>
            </a:r>
            <a:endParaRPr lang="en-GB">
              <a:latin typeface="Times" charset="0"/>
            </a:endParaRPr>
          </a:p>
        </p:txBody>
      </p:sp>
      <p:sp>
        <p:nvSpPr>
          <p:cNvPr id="66591" name="Rectangle 114"/>
          <p:cNvSpPr>
            <a:spLocks noChangeArrowheads="1"/>
          </p:cNvSpPr>
          <p:nvPr/>
        </p:nvSpPr>
        <p:spPr bwMode="auto">
          <a:xfrm>
            <a:off x="5448301" y="2553855"/>
            <a:ext cx="1311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18 wt%  Ni </a:t>
            </a:r>
            <a:endParaRPr lang="en-GB">
              <a:latin typeface="Times" charset="0"/>
            </a:endParaRPr>
          </a:p>
        </p:txBody>
      </p:sp>
      <p:sp>
        <p:nvSpPr>
          <p:cNvPr id="66592" name="Rectangle 115"/>
          <p:cNvSpPr>
            <a:spLocks noChangeArrowheads="1"/>
          </p:cNvSpPr>
          <p:nvPr/>
        </p:nvSpPr>
        <p:spPr bwMode="auto">
          <a:xfrm>
            <a:off x="5270501" y="2845956"/>
            <a:ext cx="1641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maraging steel</a:t>
            </a:r>
            <a:endParaRPr lang="en-GB">
              <a:latin typeface="Times" charset="0"/>
            </a:endParaRPr>
          </a:p>
        </p:txBody>
      </p:sp>
      <p:sp>
        <p:nvSpPr>
          <p:cNvPr id="66593" name="Rectangle 116"/>
          <p:cNvSpPr>
            <a:spLocks noChangeArrowheads="1"/>
          </p:cNvSpPr>
          <p:nvPr/>
        </p:nvSpPr>
        <p:spPr bwMode="auto">
          <a:xfrm>
            <a:off x="5905501" y="4954155"/>
            <a:ext cx="314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QT</a:t>
            </a:r>
            <a:endParaRPr lang="en-GB">
              <a:latin typeface="Times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0D7E2F-AB53-3541-B74E-8A75AF76B2A9}"/>
              </a:ext>
            </a:extLst>
          </p:cNvPr>
          <p:cNvGrpSpPr/>
          <p:nvPr/>
        </p:nvGrpSpPr>
        <p:grpSpPr>
          <a:xfrm>
            <a:off x="7559642" y="297478"/>
            <a:ext cx="3956115" cy="3142782"/>
            <a:chOff x="346388" y="269382"/>
            <a:chExt cx="3956115" cy="3142782"/>
          </a:xfrm>
        </p:grpSpPr>
        <p:pic>
          <p:nvPicPr>
            <p:cNvPr id="120" name="Picture 119" descr="image004.jpg">
              <a:extLst>
                <a:ext uri="{FF2B5EF4-FFF2-40B4-BE49-F238E27FC236}">
                  <a16:creationId xmlns:a16="http://schemas.microsoft.com/office/drawing/2014/main" id="{2D9EDF41-1FE5-4448-86AE-E15989536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88" y="269382"/>
              <a:ext cx="3956115" cy="3142782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BC9EEB8-2CD4-7F46-8CCB-174C7F0941BB}"/>
                </a:ext>
              </a:extLst>
            </p:cNvPr>
            <p:cNvSpPr txBox="1"/>
            <p:nvPr/>
          </p:nvSpPr>
          <p:spPr>
            <a:xfrm>
              <a:off x="547518" y="2926522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Ascometal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" name="Picture 121" descr="Screen Shot 2019-11-05 at 18.01.51.png">
            <a:extLst>
              <a:ext uri="{FF2B5EF4-FFF2-40B4-BE49-F238E27FC236}">
                <a16:creationId xmlns:a16="http://schemas.microsoft.com/office/drawing/2014/main" id="{CF8A2214-F02A-FB4C-B2EF-069E6CDBD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60" y="3851927"/>
            <a:ext cx="4368075" cy="2740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98CE3-5964-8941-B0B2-E35F8832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2" y="396262"/>
            <a:ext cx="6062133" cy="448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26D8E-5A44-9A46-9E2D-51D30CA3D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968" y="3060006"/>
            <a:ext cx="5564828" cy="379799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75461A-E889-C242-8CD4-321ACBB0CC50}"/>
              </a:ext>
            </a:extLst>
          </p:cNvPr>
          <p:cNvCxnSpPr/>
          <p:nvPr/>
        </p:nvCxnSpPr>
        <p:spPr>
          <a:xfrm>
            <a:off x="1340069" y="2538249"/>
            <a:ext cx="47559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3">
            <a:extLst>
              <a:ext uri="{FF2B5EF4-FFF2-40B4-BE49-F238E27FC236}">
                <a16:creationId xmlns:a16="http://schemas.microsoft.com/office/drawing/2014/main" id="{16AB2B42-5E74-3A47-8B4B-864AF680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96" y="489570"/>
            <a:ext cx="65420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Low transformation temperature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Bainitic hardenability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Reasonable transformation time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Elimination of cementite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Austenite grain size control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 dirty="0">
                <a:latin typeface="+mj-lt"/>
                <a:cs typeface="Arial"/>
              </a:rPr>
              <a:t>Avoidance of temper embrittlement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BC7EA-88ED-0941-AB94-98A52337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33" y="5044755"/>
            <a:ext cx="11517534" cy="160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A19CD2-2F4D-BE40-9FA9-D7E1AFF0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61" y="208183"/>
            <a:ext cx="4762306" cy="48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7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5E2657-0F6F-AA4F-AAFB-4F74328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45" y="228600"/>
            <a:ext cx="4148580" cy="2720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D6F1F-2B50-6942-8B64-7BE8E242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28599"/>
            <a:ext cx="6981444" cy="5558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287E84-DCDB-974A-B690-E96B8636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048" y="3007836"/>
            <a:ext cx="3558839" cy="3490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3B9F12-A075-C040-BFF6-CFC6929B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71" y="1755648"/>
            <a:ext cx="4119483" cy="48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E734D-71A2-BE42-803D-401257FA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8" y="109728"/>
            <a:ext cx="6377686" cy="3723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A87DA-C667-AC4A-BFD2-E92CC3CA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1576" y="3840863"/>
            <a:ext cx="2767011" cy="29441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6464F9-B6A8-AA44-886F-0E012FE3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82" y="197122"/>
            <a:ext cx="4940300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A7FA7-82B2-F548-95E2-D300C9C779E3}"/>
              </a:ext>
            </a:extLst>
          </p:cNvPr>
          <p:cNvSpPr txBox="1"/>
          <p:nvPr/>
        </p:nvSpPr>
        <p:spPr>
          <a:xfrm>
            <a:off x="3727608" y="4303987"/>
            <a:ext cx="312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Real images of nanostructured bainite</a:t>
            </a:r>
          </a:p>
        </p:txBody>
      </p:sp>
    </p:spTree>
    <p:extLst>
      <p:ext uri="{BB962C8B-B14F-4D97-AF65-F5344CB8AC3E}">
        <p14:creationId xmlns:p14="http://schemas.microsoft.com/office/powerpoint/2010/main" val="1693083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>
            <a:extLst>
              <a:ext uri="{FF2B5EF4-FFF2-40B4-BE49-F238E27FC236}">
                <a16:creationId xmlns:a16="http://schemas.microsoft.com/office/drawing/2014/main" id="{5EA6CD85-4617-A04F-9108-5E96B229F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7" y="164378"/>
            <a:ext cx="8751966" cy="6529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7852B-5EFE-8D4A-BBAE-FC9EBAF19B8D}"/>
              </a:ext>
            </a:extLst>
          </p:cNvPr>
          <p:cNvSpPr txBox="1"/>
          <p:nvPr/>
        </p:nvSpPr>
        <p:spPr>
          <a:xfrm>
            <a:off x="784388" y="318786"/>
            <a:ext cx="45377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Zhang &amp; Yang,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2E512-C0D1-2148-BCCC-D7883AA41C97}"/>
              </a:ext>
            </a:extLst>
          </p:cNvPr>
          <p:cNvSpPr txBox="1"/>
          <p:nvPr/>
        </p:nvSpPr>
        <p:spPr>
          <a:xfrm>
            <a:off x="677250" y="6231957"/>
            <a:ext cx="648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/>
                <a:cs typeface="Arial"/>
              </a:rPr>
              <a:t>wind turbines +rolling mill, vibration machinery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EED90-4F38-F04A-8704-1209BAF4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84" y="1237327"/>
            <a:ext cx="4493420" cy="54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76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Screen Shot 2014-05-05 at 17.1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64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263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29194-685B-C89F-847F-9162CE59D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2" y="729049"/>
            <a:ext cx="6759548" cy="5600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75E9B4-8CFB-439D-07CE-73B0C701D13C}"/>
              </a:ext>
            </a:extLst>
          </p:cNvPr>
          <p:cNvSpPr txBox="1"/>
          <p:nvPr/>
        </p:nvSpPr>
        <p:spPr>
          <a:xfrm>
            <a:off x="376832" y="6396335"/>
            <a:ext cx="739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Siobhan Davies’ Dance Company: disordered equilibrium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BC68F-640B-3C0D-3AE5-3D5498BA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128" y="729049"/>
            <a:ext cx="4020762" cy="56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/>
          <p:cNvSpPr>
            <a:spLocks noGrp="1"/>
          </p:cNvSpPr>
          <p:nvPr>
            <p:ph idx="1"/>
          </p:nvPr>
        </p:nvSpPr>
        <p:spPr>
          <a:xfrm>
            <a:off x="2135188" y="260350"/>
            <a:ext cx="8208962" cy="177165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It was assumed therefore, that these carbon atoms are trapped at dislocations, since the original paper published in 1981.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7" y="1795379"/>
            <a:ext cx="4919801" cy="491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6"/>
          <p:cNvSpPr txBox="1">
            <a:spLocks noChangeArrowheads="1"/>
          </p:cNvSpPr>
          <p:nvPr/>
        </p:nvSpPr>
        <p:spPr bwMode="auto">
          <a:xfrm>
            <a:off x="6827848" y="5661025"/>
            <a:ext cx="35163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 dirty="0" err="1">
                <a:solidFill>
                  <a:srgbClr val="0000FF"/>
                </a:solidFill>
                <a:latin typeface="Arial" charset="0"/>
              </a:rPr>
              <a:t>Bhadeshia</a:t>
            </a:r>
            <a:r>
              <a:rPr lang="en-US" sz="2000" b="0" dirty="0">
                <a:solidFill>
                  <a:srgbClr val="0000FF"/>
                </a:solidFill>
                <a:latin typeface="Arial" charset="0"/>
              </a:rPr>
              <a:t>, Edmonds</a:t>
            </a:r>
          </a:p>
          <a:p>
            <a:r>
              <a:rPr lang="en-US" sz="2000" b="0" dirty="0">
                <a:solidFill>
                  <a:srgbClr val="0000FF"/>
                </a:solidFill>
                <a:latin typeface="Arial" charset="0"/>
              </a:rPr>
              <a:t>Metall. Trans. (1979)</a:t>
            </a:r>
          </a:p>
        </p:txBody>
      </p:sp>
    </p:spTree>
    <p:extLst>
      <p:ext uri="{BB962C8B-B14F-4D97-AF65-F5344CB8AC3E}">
        <p14:creationId xmlns:p14="http://schemas.microsoft.com/office/powerpoint/2010/main" val="1273961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2" descr="From Clip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57288"/>
            <a:ext cx="26924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10 CuadroTexto"/>
          <p:cNvSpPr txBox="1">
            <a:spLocks noChangeArrowheads="1"/>
          </p:cNvSpPr>
          <p:nvPr/>
        </p:nvSpPr>
        <p:spPr bwMode="auto">
          <a:xfrm>
            <a:off x="1676401" y="3733801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Austenite</a:t>
            </a:r>
          </a:p>
        </p:txBody>
      </p:sp>
      <p:sp>
        <p:nvSpPr>
          <p:cNvPr id="86019" name="11 CuadroTexto"/>
          <p:cNvSpPr txBox="1">
            <a:spLocks noChangeArrowheads="1"/>
          </p:cNvSpPr>
          <p:nvPr/>
        </p:nvSpPr>
        <p:spPr bwMode="auto">
          <a:xfrm>
            <a:off x="3657600" y="1295401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Ferrite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H="1">
            <a:off x="4038600" y="3124201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1" name="16 CuadroTexto"/>
          <p:cNvSpPr txBox="1">
            <a:spLocks noChangeArrowheads="1"/>
          </p:cNvSpPr>
          <p:nvPr/>
        </p:nvSpPr>
        <p:spPr bwMode="auto">
          <a:xfrm>
            <a:off x="3662364" y="2743200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latin typeface="Calibri" charset="0"/>
              </a:rPr>
              <a:t>Dislocation</a:t>
            </a:r>
          </a:p>
        </p:txBody>
      </p:sp>
      <p:sp>
        <p:nvSpPr>
          <p:cNvPr id="86022" name="Text Box 14"/>
          <p:cNvSpPr txBox="1">
            <a:spLocks noChangeArrowheads="1"/>
          </p:cNvSpPr>
          <p:nvPr/>
        </p:nvSpPr>
        <p:spPr bwMode="auto">
          <a:xfrm>
            <a:off x="5638800" y="5105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latin typeface="Arial" charset="0"/>
            </a:endParaRPr>
          </a:p>
        </p:txBody>
      </p:sp>
      <p:sp>
        <p:nvSpPr>
          <p:cNvPr id="86026" name="TextBox 1"/>
          <p:cNvSpPr txBox="1">
            <a:spLocks noChangeArrowheads="1"/>
          </p:cNvSpPr>
          <p:nvPr/>
        </p:nvSpPr>
        <p:spPr bwMode="auto">
          <a:xfrm>
            <a:off x="6470443" y="325438"/>
            <a:ext cx="4608513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Large carbon concentration in </a:t>
            </a:r>
            <a:r>
              <a:rPr lang="en-US" sz="2400" i="1">
                <a:latin typeface="Arial" charset="0"/>
              </a:rPr>
              <a:t>solution</a:t>
            </a:r>
            <a:r>
              <a:rPr lang="en-US" sz="2400">
                <a:latin typeface="Arial" charset="0"/>
              </a:rPr>
              <a:t> in ferrite</a:t>
            </a:r>
          </a:p>
        </p:txBody>
      </p:sp>
      <p:pic>
        <p:nvPicPr>
          <p:cNvPr id="2" name="Picture 1" descr="From Clipboard.jpg">
            <a:extLst>
              <a:ext uri="{FF2B5EF4-FFF2-40B4-BE49-F238E27FC236}">
                <a16:creationId xmlns:a16="http://schemas.microsoft.com/office/drawing/2014/main" id="{E97A192A-64F5-404B-17D1-859329950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35" y="1443618"/>
            <a:ext cx="4863202" cy="411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CBADC7-618C-58DE-5AF5-B5659A4D3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91" y="6256202"/>
            <a:ext cx="94034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rgbClr val="00B0F0"/>
                </a:solidFill>
                <a:latin typeface="Arial" charset="0"/>
              </a:rPr>
              <a:t>Caballero, Miller, Mateo, Cornide, J. Alloys &amp; Compounds, (2012)</a:t>
            </a:r>
          </a:p>
        </p:txBody>
      </p:sp>
    </p:spTree>
    <p:extLst>
      <p:ext uri="{BB962C8B-B14F-4D97-AF65-F5344CB8AC3E}">
        <p14:creationId xmlns:p14="http://schemas.microsoft.com/office/powerpoint/2010/main" val="2325361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401102-D61B-A13F-A503-B6A87196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63" y="5891005"/>
            <a:ext cx="4803498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B0F0"/>
                </a:solidFill>
                <a:latin typeface="Arial" charset="0"/>
              </a:rPr>
              <a:t>C. N. Hulme-Smith, I. Lonardelli,</a:t>
            </a:r>
          </a:p>
          <a:p>
            <a:r>
              <a:rPr lang="en-US" sz="1800" b="0">
                <a:solidFill>
                  <a:srgbClr val="00B0F0"/>
                </a:solidFill>
                <a:latin typeface="Arial" charset="0"/>
              </a:rPr>
              <a:t>A. C. Dippel and H. K. D. H. Bhadeshia, Scr. Mat. 69 (2013) 409.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EF5AECC-46BB-CD20-D0DD-7BF6FC3C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2" y="682336"/>
            <a:ext cx="4392680" cy="520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BB5A0-D521-513A-40C0-DD1038BDF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113" y="357750"/>
            <a:ext cx="6075515" cy="63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5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6" y="1341439"/>
            <a:ext cx="6617999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4" descr="From 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700212"/>
            <a:ext cx="3374748" cy="478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5"/>
          <p:cNvSpPr txBox="1">
            <a:spLocks noChangeArrowheads="1"/>
          </p:cNvSpPr>
          <p:nvPr/>
        </p:nvSpPr>
        <p:spPr bwMode="auto">
          <a:xfrm>
            <a:off x="503526" y="364984"/>
            <a:ext cx="91214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>
                <a:latin typeface="Arial" charset="0"/>
              </a:rPr>
              <a:t>Huge increase in solubility; ferrite with </a:t>
            </a:r>
          </a:p>
          <a:p>
            <a:r>
              <a:rPr lang="en-US" b="0">
                <a:latin typeface="Arial" charset="0"/>
              </a:rPr>
              <a:t>tetragonal symmetry</a:t>
            </a:r>
          </a:p>
        </p:txBody>
      </p:sp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1774825" y="6237289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Jang, Suh, Bhadeshia, Scr. Mat. 68 (2012) 195</a:t>
            </a:r>
          </a:p>
        </p:txBody>
      </p:sp>
    </p:spTree>
    <p:extLst>
      <p:ext uri="{BB962C8B-B14F-4D97-AF65-F5344CB8AC3E}">
        <p14:creationId xmlns:p14="http://schemas.microsoft.com/office/powerpoint/2010/main" val="2799787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18EE3-11D5-0430-8C26-F1E97084F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866" y="4721290"/>
            <a:ext cx="5207759" cy="1728626"/>
          </a:xfrm>
          <a:prstGeom prst="rect">
            <a:avLst/>
          </a:prstGeom>
        </p:spPr>
      </p:pic>
      <p:pic>
        <p:nvPicPr>
          <p:cNvPr id="4" name="Picture 3" descr="A perso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2736C115-78B3-6B4F-8740-14948D9F0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917" r="9469"/>
          <a:stretch/>
        </p:blipFill>
        <p:spPr>
          <a:xfrm>
            <a:off x="8552330" y="363938"/>
            <a:ext cx="3226742" cy="4128790"/>
          </a:xfrm>
          <a:prstGeom prst="rect">
            <a:avLst/>
          </a:prstGeom>
        </p:spPr>
      </p:pic>
      <p:pic>
        <p:nvPicPr>
          <p:cNvPr id="7" name="Picture 6" descr="A picture containing person, wall, indoor, kitchen&#10;&#10;Description automatically generated">
            <a:extLst>
              <a:ext uri="{FF2B5EF4-FFF2-40B4-BE49-F238E27FC236}">
                <a16:creationId xmlns:a16="http://schemas.microsoft.com/office/drawing/2014/main" id="{DDE03ABB-C741-280D-FA2B-AF23DEC13F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21" r="8432"/>
          <a:stretch/>
        </p:blipFill>
        <p:spPr>
          <a:xfrm>
            <a:off x="4853495" y="363938"/>
            <a:ext cx="3226741" cy="4084645"/>
          </a:xfrm>
          <a:prstGeom prst="rect">
            <a:avLst/>
          </a:prstGeom>
        </p:spPr>
      </p:pic>
      <p:pic>
        <p:nvPicPr>
          <p:cNvPr id="9" name="Picture 8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116EE609-9043-FEC0-BB6E-C723EFF5DC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647" r="59761" b="9804"/>
          <a:stretch/>
        </p:blipFill>
        <p:spPr>
          <a:xfrm>
            <a:off x="288775" y="220301"/>
            <a:ext cx="2669578" cy="6417397"/>
          </a:xfrm>
          <a:prstGeom prst="rect">
            <a:avLst/>
          </a:prstGeom>
        </p:spPr>
      </p:pic>
      <p:pic>
        <p:nvPicPr>
          <p:cNvPr id="11" name="Picture 10" descr="A picture containing pallette&#10;&#10;Description automatically generated">
            <a:extLst>
              <a:ext uri="{FF2B5EF4-FFF2-40B4-BE49-F238E27FC236}">
                <a16:creationId xmlns:a16="http://schemas.microsoft.com/office/drawing/2014/main" id="{1BD5075D-755F-2573-9DB5-C8F71141E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305" y="4262718"/>
            <a:ext cx="2259303" cy="21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3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263352" y="260573"/>
            <a:ext cx="4901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Low atomic mobility:</a:t>
            </a:r>
          </a:p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all atoms</a:t>
            </a:r>
            <a:endParaRPr lang="en-US" sz="44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B393D7-5F70-D943-8B9D-C830082E1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0" t="14286" r="41141" b="43809"/>
          <a:stretch/>
        </p:blipFill>
        <p:spPr>
          <a:xfrm>
            <a:off x="495260" y="1177984"/>
            <a:ext cx="7038785" cy="51964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E268E-6ED9-894E-8BDB-95B78305F916}"/>
              </a:ext>
            </a:extLst>
          </p:cNvPr>
          <p:cNvGrpSpPr/>
          <p:nvPr/>
        </p:nvGrpSpPr>
        <p:grpSpPr>
          <a:xfrm>
            <a:off x="6385034" y="1306000"/>
            <a:ext cx="5543615" cy="5196419"/>
            <a:chOff x="6385034" y="1306000"/>
            <a:chExt cx="5543615" cy="519641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28DD9CC-DCC1-C84D-A8D5-83E4FB6A2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2059" t="14095" r="41173" b="58000"/>
            <a:stretch/>
          </p:blipFill>
          <p:spPr>
            <a:xfrm>
              <a:off x="8177348" y="1306000"/>
              <a:ext cx="3385595" cy="35427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D571ED-5CDA-6146-B32B-2460093AA130}"/>
                </a:ext>
              </a:extLst>
            </p:cNvPr>
            <p:cNvSpPr txBox="1"/>
            <p:nvPr/>
          </p:nvSpPr>
          <p:spPr>
            <a:xfrm>
              <a:off x="6385034" y="5055869"/>
              <a:ext cx="554361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High atomic</a:t>
              </a:r>
              <a:r>
                <a:rPr lang="en-US" sz="4400" b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mobility:</a:t>
              </a:r>
            </a:p>
            <a:p>
              <a:r>
                <a:rPr lang="en-US" sz="4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small atoms</a:t>
              </a:r>
              <a:endParaRPr lang="en-US" sz="4400" b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351E-989C-904B-A043-80BD22E7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13679"/>
            <a:ext cx="5418909" cy="1325563"/>
          </a:xfrm>
        </p:spPr>
        <p:txBody>
          <a:bodyPr>
            <a:normAutofit/>
          </a:bodyPr>
          <a:lstStyle/>
          <a:p>
            <a:r>
              <a:rPr lang="en-US" sz="2400"/>
              <a:t>Structure of Fe to terapascal pressures and 40000 K (Stixrude, 2012)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5FF94E-C6C8-08F3-909C-25897DEAFF4E}"/>
              </a:ext>
            </a:extLst>
          </p:cNvPr>
          <p:cNvGrpSpPr/>
          <p:nvPr/>
        </p:nvGrpSpPr>
        <p:grpSpPr>
          <a:xfrm>
            <a:off x="4560087" y="113679"/>
            <a:ext cx="7085330" cy="6630642"/>
            <a:chOff x="4062548" y="113679"/>
            <a:chExt cx="7085330" cy="66306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0FD6C9-2121-1846-A786-48F6E2C5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2548" y="1690688"/>
              <a:ext cx="7085330" cy="50536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F29E01-4B33-3E4D-8EFF-ADB0509FD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2651" y="2316263"/>
              <a:ext cx="621980" cy="6219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98D145-9E66-524E-8BA1-5421E475E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6071" y="113679"/>
              <a:ext cx="2077905" cy="198125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2DA488-57EC-00EB-E476-3EAD4708BCA9}"/>
              </a:ext>
            </a:extLst>
          </p:cNvPr>
          <p:cNvGrpSpPr/>
          <p:nvPr/>
        </p:nvGrpSpPr>
        <p:grpSpPr>
          <a:xfrm>
            <a:off x="245370" y="1439242"/>
            <a:ext cx="3817178" cy="5262367"/>
            <a:chOff x="245370" y="1439242"/>
            <a:chExt cx="3817178" cy="5262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F3B798-7108-50DF-8E9C-1E443529A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7073" y="4572000"/>
              <a:ext cx="1167437" cy="89062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26306D-08D9-B216-874C-CFF0E607F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7"/>
            <a:stretch/>
          </p:blipFill>
          <p:spPr>
            <a:xfrm>
              <a:off x="245370" y="1439242"/>
              <a:ext cx="3817178" cy="28829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20D8AC-8872-7CC0-FC12-9029579E9BFE}"/>
                </a:ext>
              </a:extLst>
            </p:cNvPr>
            <p:cNvSpPr txBox="1"/>
            <p:nvPr/>
          </p:nvSpPr>
          <p:spPr>
            <a:xfrm>
              <a:off x="1037104" y="5647791"/>
              <a:ext cx="30254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Fe-25Mn-5.2Si </a:t>
              </a:r>
              <a:r>
                <a:rPr lang="en-US" sz="2800" dirty="0" err="1"/>
                <a:t>wt</a:t>
              </a:r>
              <a:r>
                <a:rPr lang="en-US" sz="2800" dirty="0"/>
                <a:t>%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B8BDFE-D223-E4EF-F7BA-BBC384811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4182" y="6282509"/>
              <a:ext cx="25400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5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5831875" y="5467871"/>
            <a:ext cx="5951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Sufficient</a:t>
            </a:r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 atomic mobility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FD1D5-C608-3348-AFEE-67C4C9D83C42}"/>
              </a:ext>
            </a:extLst>
          </p:cNvPr>
          <p:cNvSpPr txBox="1"/>
          <p:nvPr/>
        </p:nvSpPr>
        <p:spPr>
          <a:xfrm>
            <a:off x="4951510" y="977461"/>
            <a:ext cx="3661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+mj-lt"/>
              </a:rPr>
              <a:t>Reconstructive </a:t>
            </a:r>
          </a:p>
          <a:p>
            <a:r>
              <a:rPr lang="en-US" sz="4400">
                <a:latin typeface="+mj-lt"/>
              </a:rPr>
              <a:t>transformation</a:t>
            </a:r>
          </a:p>
        </p:txBody>
      </p:sp>
      <p:pic>
        <p:nvPicPr>
          <p:cNvPr id="5" name="Picture 4" descr="A picture containing cup, indoor, glass, plastic&#10;&#10;Description automatically generated">
            <a:extLst>
              <a:ext uri="{FF2B5EF4-FFF2-40B4-BE49-F238E27FC236}">
                <a16:creationId xmlns:a16="http://schemas.microsoft.com/office/drawing/2014/main" id="{56FC3A83-2FBE-C458-8901-198516C9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438" y="1411942"/>
            <a:ext cx="2552914" cy="3841376"/>
          </a:xfrm>
          <a:prstGeom prst="rect">
            <a:avLst/>
          </a:prstGeom>
        </p:spPr>
      </p:pic>
      <p:pic>
        <p:nvPicPr>
          <p:cNvPr id="6" name="My Movie 41" descr="My Movie 41">
            <a:hlinkClick r:id="" action="ppaction://media"/>
            <a:extLst>
              <a:ext uri="{FF2B5EF4-FFF2-40B4-BE49-F238E27FC236}">
                <a16:creationId xmlns:a16="http://schemas.microsoft.com/office/drawing/2014/main" id="{FE6BF750-C09F-3EE4-F065-A9603A770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469" t="1010" r="58213" b="3704"/>
          <a:stretch/>
        </p:blipFill>
        <p:spPr>
          <a:xfrm>
            <a:off x="295836" y="159124"/>
            <a:ext cx="4064004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F280-E2B0-0CF4-6C65-8C2EC07E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64" y="186308"/>
            <a:ext cx="9435353" cy="750267"/>
          </a:xfrm>
        </p:spPr>
        <p:txBody>
          <a:bodyPr/>
          <a:lstStyle/>
          <a:p>
            <a:r>
              <a:rPr lang="en-US" dirty="0"/>
              <a:t>Any obstacles retard coordinated 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9FC54-CF0F-62BA-7756-43FDA396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62" y="3496345"/>
            <a:ext cx="4225826" cy="3196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A5699-E576-DEAA-121E-A4A9F2BF0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890" y="1237446"/>
            <a:ext cx="4317654" cy="3254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24FFE-2012-BF8C-A40D-543D5DDCD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16" y="2012314"/>
            <a:ext cx="3128870" cy="274742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08BB44-31F8-759E-F71C-7CBB38344BF5}"/>
              </a:ext>
            </a:extLst>
          </p:cNvPr>
          <p:cNvCxnSpPr/>
          <p:nvPr/>
        </p:nvCxnSpPr>
        <p:spPr bwMode="auto">
          <a:xfrm>
            <a:off x="2175565" y="3092174"/>
            <a:ext cx="2304607" cy="13914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445D9-9790-EA2A-58C1-24FF0B690B7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69141" y="2203099"/>
            <a:ext cx="5540188" cy="2711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D3331D4-A106-042F-C341-0653252FB92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52" y="5127717"/>
            <a:ext cx="2876126" cy="1415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6FB44-574A-9C77-ACEF-C50F9D0BB5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5313" y="4543918"/>
            <a:ext cx="2598776" cy="2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0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942</Words>
  <Application>Microsoft Macintosh PowerPoint</Application>
  <PresentationFormat>Widescreen</PresentationFormat>
  <Paragraphs>168</Paragraphs>
  <Slides>54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Geneva</vt:lpstr>
      <vt:lpstr>Times</vt:lpstr>
      <vt:lpstr>Times New Roman</vt:lpstr>
      <vt:lpstr>Office Theme</vt:lpstr>
      <vt:lpstr>Choreography of atoms during  the bainite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of Fe to terapascal pressures and 40000 K (Stixrude, 2012)</vt:lpstr>
      <vt:lpstr>PowerPoint Presentation</vt:lpstr>
      <vt:lpstr>Any obstacles retard coordinated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Bainite forms at low driving forces  .....austenite separates into carbon-rich and carbon-depleted regions ...</vt:lpstr>
      <vt:lpstr>PowerPoint Presentation</vt:lpstr>
      <vt:lpstr>PowerPoint Presentation</vt:lpstr>
      <vt:lpstr>Time sequence</vt:lpstr>
      <vt:lpstr>isothermal transformation at 300 °C</vt:lpstr>
      <vt:lpstr>isothermal transformation at 200 °C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Synchrotron Radiation Facility</dc:title>
  <dc:creator>H.K.D.H. Bhadeshia</dc:creator>
  <cp:lastModifiedBy>H.K.D.H. Bhadeshia</cp:lastModifiedBy>
  <cp:revision>269</cp:revision>
  <cp:lastPrinted>2022-09-17T18:42:14Z</cp:lastPrinted>
  <dcterms:created xsi:type="dcterms:W3CDTF">2022-01-23T18:01:07Z</dcterms:created>
  <dcterms:modified xsi:type="dcterms:W3CDTF">2022-09-17T18:43:02Z</dcterms:modified>
</cp:coreProperties>
</file>