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738" r:id="rId2"/>
    <p:sldId id="739" r:id="rId3"/>
    <p:sldId id="741" r:id="rId4"/>
    <p:sldId id="742" r:id="rId5"/>
    <p:sldId id="743" r:id="rId6"/>
    <p:sldId id="740" r:id="rId7"/>
    <p:sldId id="744" r:id="rId8"/>
    <p:sldId id="745" r:id="rId9"/>
    <p:sldId id="299" r:id="rId10"/>
    <p:sldId id="281" r:id="rId11"/>
    <p:sldId id="273" r:id="rId12"/>
    <p:sldId id="746" r:id="rId13"/>
    <p:sldId id="749" r:id="rId14"/>
    <p:sldId id="750" r:id="rId15"/>
    <p:sldId id="297" r:id="rId16"/>
    <p:sldId id="300" r:id="rId17"/>
    <p:sldId id="329" r:id="rId18"/>
    <p:sldId id="747" r:id="rId19"/>
    <p:sldId id="330" r:id="rId20"/>
    <p:sldId id="331" r:id="rId21"/>
    <p:sldId id="280" r:id="rId22"/>
    <p:sldId id="332" r:id="rId23"/>
    <p:sldId id="748" r:id="rId24"/>
    <p:sldId id="333" r:id="rId25"/>
    <p:sldId id="334" r:id="rId26"/>
    <p:sldId id="277" r:id="rId27"/>
    <p:sldId id="309" r:id="rId28"/>
    <p:sldId id="315" r:id="rId29"/>
    <p:sldId id="316" r:id="rId30"/>
    <p:sldId id="317" r:id="rId31"/>
    <p:sldId id="283" r:id="rId32"/>
    <p:sldId id="340" r:id="rId33"/>
    <p:sldId id="335" r:id="rId34"/>
    <p:sldId id="341" r:id="rId35"/>
    <p:sldId id="336" r:id="rId36"/>
    <p:sldId id="337" r:id="rId37"/>
    <p:sldId id="338" r:id="rId38"/>
    <p:sldId id="303" r:id="rId39"/>
    <p:sldId id="304" r:id="rId40"/>
    <p:sldId id="305" r:id="rId41"/>
    <p:sldId id="312" r:id="rId42"/>
    <p:sldId id="259" r:id="rId43"/>
    <p:sldId id="264" r:id="rId44"/>
    <p:sldId id="287" r:id="rId4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FDD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/>
    <p:restoredTop sz="93386" autoAdjust="0"/>
  </p:normalViewPr>
  <p:slideViewPr>
    <p:cSldViewPr>
      <p:cViewPr varScale="1">
        <p:scale>
          <a:sx n="126" d="100"/>
          <a:sy n="126" d="100"/>
        </p:scale>
        <p:origin x="264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F4E06DCB-2EFC-7C4C-92C7-4793743C5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2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67633-8123-FE4A-B479-83FB1169ECD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90550" y="803275"/>
            <a:ext cx="5676900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0344C4-2401-F543-BB52-DB1E9B199122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8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BD4514-EC8C-E34E-AA2E-59E12139EDF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F19F97E-E7E7-2B43-9FC9-92672DF884D3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B2438D-FDA7-204A-A5CF-608E043EAFCC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BADDBA0-6B83-E541-A792-BB9A220F56ED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DC6E5D-329F-BE41-BBA0-053E5C9788D9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81086D-7CFC-C94F-9E33-233305ED62DA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6C021A-61A7-9B4C-89AE-C9945390D9DA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5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045A4DC-17D5-5041-BF5B-C03FA89CA486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92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E48311-198A-8849-A3B6-B2A1317201DD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700DDD-2A6F-4247-801E-F4655D49E7D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38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42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35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36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92835-B4C3-2F43-A32E-924E80A90338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F37F3-98B7-CF4B-9C45-41FEBAB34F01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CF1E5E-9B9D-FB48-97E5-3928F2A3ADEE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13E75-351C-A749-87F7-0AD42D437C3C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1BCEA-FABB-F34D-ACB1-D3B6E2970EB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D6D094-733F-C248-B06A-5345DB9885F2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1E58EA-B420-A145-8C2D-80D872A203D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83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CA034D-15A0-434F-AAF2-AEC8C0D7042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9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AD9821-A96C-AD42-8F94-E7898EA98C1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A7C523-010F-CA46-8E19-D91D52D4051F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5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224F8-145A-804D-A300-30221DDD0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0C191-0F90-8442-964E-AE37F7B8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43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2BDDA-5A4C-4E49-90EC-B0EBB79F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6BC7-A749-E645-A321-D65C61E4A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5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07F40-D596-6A44-9135-1FB91608B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00AA9-2B64-F14A-B069-F3121BC22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7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5CCB-15F6-F842-B398-9023656A3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5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C888-31F9-6A4A-86B4-9B7A5062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11215-9315-1C4D-B994-35C987E6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0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C402C-103A-7842-88B8-14938350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1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0C84-C4EC-2843-B48D-F007A4344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1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1D99AFBA-F934-F749-8231-9F61EF29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file://localhost/Users/harshadbhadeshia/Slides/Tsuchiya.MPG" TargetMode="External"/><Relationship Id="rId1" Type="http://schemas.microsoft.com/office/2007/relationships/media" Target="file://localhost/Users/harshadbhadeshia/Slides/Tsuchiya.MPG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svg"/><Relationship Id="rId9" Type="http://schemas.openxmlformats.org/officeDocument/2006/relationships/image" Target="../media/image7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5" y="90295"/>
            <a:ext cx="7639344" cy="2421556"/>
          </a:xfrm>
        </p:spPr>
        <p:txBody>
          <a:bodyPr>
            <a:normAutofit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martensite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1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32656"/>
            <a:ext cx="8753475" cy="475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8639D-CC33-B146-8BBD-9FA149CDD93F}"/>
              </a:ext>
            </a:extLst>
          </p:cNvPr>
          <p:cNvSpPr txBox="1"/>
          <p:nvPr/>
        </p:nvSpPr>
        <p:spPr>
          <a:xfrm rot="19311596">
            <a:off x="1632918" y="5476742"/>
            <a:ext cx="100380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D4493-3CAB-F041-80D8-9A92B54A38F4}"/>
              </a:ext>
            </a:extLst>
          </p:cNvPr>
          <p:cNvSpPr txBox="1"/>
          <p:nvPr/>
        </p:nvSpPr>
        <p:spPr>
          <a:xfrm rot="21258306">
            <a:off x="3042226" y="4936811"/>
            <a:ext cx="198323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quenched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F5A27-51D4-A446-AA4A-A482D1946A2A}"/>
              </a:ext>
            </a:extLst>
          </p:cNvPr>
          <p:cNvSpPr txBox="1"/>
          <p:nvPr/>
        </p:nvSpPr>
        <p:spPr>
          <a:xfrm rot="20513386">
            <a:off x="2927537" y="5698706"/>
            <a:ext cx="2735044" cy="58477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plates or laths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A6E71-1BA2-294D-B29C-6B499F73509E}"/>
              </a:ext>
            </a:extLst>
          </p:cNvPr>
          <p:cNvSpPr txBox="1"/>
          <p:nvPr/>
        </p:nvSpPr>
        <p:spPr>
          <a:xfrm rot="1415317">
            <a:off x="5554016" y="372703"/>
            <a:ext cx="198483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displacive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2E39F-FD62-4C47-80FE-22046F0D69A9}"/>
              </a:ext>
            </a:extLst>
          </p:cNvPr>
          <p:cNvSpPr txBox="1"/>
          <p:nvPr/>
        </p:nvSpPr>
        <p:spPr>
          <a:xfrm rot="4748562">
            <a:off x="6306726" y="3915472"/>
            <a:ext cx="3664786" cy="707886"/>
          </a:xfrm>
          <a:prstGeom prst="rect">
            <a:avLst/>
          </a:prstGeom>
          <a:solidFill>
            <a:srgbClr val="73FDD6"/>
          </a:solidFill>
        </p:spPr>
        <p:txBody>
          <a:bodyPr wrap="none" rtlCol="0">
            <a:spAutoFit/>
          </a:bodyPr>
          <a:lstStyle/>
          <a:p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volume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3D4136-BF6A-D140-8671-0B7F94E6F0A3}"/>
              </a:ext>
            </a:extLst>
          </p:cNvPr>
          <p:cNvSpPr txBox="1"/>
          <p:nvPr/>
        </p:nvSpPr>
        <p:spPr>
          <a:xfrm rot="16728248">
            <a:off x="6903324" y="5841364"/>
            <a:ext cx="1186543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A2471-FAFA-464F-9ED2-CE01CFCEAE57}"/>
              </a:ext>
            </a:extLst>
          </p:cNvPr>
          <p:cNvSpPr txBox="1"/>
          <p:nvPr/>
        </p:nvSpPr>
        <p:spPr>
          <a:xfrm rot="17610074">
            <a:off x="8173537" y="4153854"/>
            <a:ext cx="450956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body-centred tetragonal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A31BC-3A5D-4547-94AA-37227815A895}"/>
              </a:ext>
            </a:extLst>
          </p:cNvPr>
          <p:cNvSpPr txBox="1"/>
          <p:nvPr/>
        </p:nvSpPr>
        <p:spPr>
          <a:xfrm rot="794953">
            <a:off x="3200850" y="1969506"/>
            <a:ext cx="218842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metastable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BD756-BE25-CC4A-89DB-7A85700AB912}"/>
              </a:ext>
            </a:extLst>
          </p:cNvPr>
          <p:cNvSpPr txBox="1"/>
          <p:nvPr/>
        </p:nvSpPr>
        <p:spPr>
          <a:xfrm rot="1519813">
            <a:off x="5055788" y="3526178"/>
            <a:ext cx="243265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diffusionless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19335" y="260648"/>
            <a:ext cx="9143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0" dirty="0">
                <a:solidFill>
                  <a:schemeClr val="accent2"/>
                </a:solidFill>
                <a:latin typeface="Arial"/>
                <a:cs typeface="Arial"/>
              </a:rPr>
              <a:t>Materials, transformation temperatures &amp; strength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B9016-FBEE-CE48-A771-80409FD5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7" y="1844824"/>
            <a:ext cx="7821869" cy="4752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B2741-13EB-074B-965D-C0762C949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40" t="36610"/>
          <a:stretch/>
        </p:blipFill>
        <p:spPr>
          <a:xfrm>
            <a:off x="8616280" y="3963342"/>
            <a:ext cx="3397044" cy="2638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6B024E-C1B5-CA4D-81E8-48B9F7295412}"/>
              </a:ext>
            </a:extLst>
          </p:cNvPr>
          <p:cNvSpPr/>
          <p:nvPr/>
        </p:nvSpPr>
        <p:spPr>
          <a:xfrm>
            <a:off x="8907816" y="3313147"/>
            <a:ext cx="3020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F. R. Chien and R. J. Clifton and S. R. Nutt</a:t>
            </a:r>
          </a:p>
          <a:p>
            <a:r>
              <a:rPr lang="en-US" sz="1200" b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Journal of the American Ceramics Society</a:t>
            </a:r>
          </a:p>
          <a:p>
            <a:r>
              <a:rPr lang="en-US" sz="1200" b="0">
                <a:solidFill>
                  <a:srgbClr val="0432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78 (1995) 1537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4B0CD-09AC-3C46-89FE-5DA28952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356"/>
          <a:stretch/>
        </p:blipFill>
        <p:spPr>
          <a:xfrm>
            <a:off x="335361" y="530772"/>
            <a:ext cx="8488328" cy="93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F70E8-9519-2444-8779-CD22B42AF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07"/>
          <a:stretch/>
        </p:blipFill>
        <p:spPr>
          <a:xfrm>
            <a:off x="3503712" y="1340768"/>
            <a:ext cx="5583770" cy="936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1C77B-0D3C-9144-8C36-F1295E7A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881288"/>
            <a:ext cx="10881635" cy="1195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A9B41-65BD-E54E-A946-57459EE4A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4681488"/>
            <a:ext cx="3864249" cy="195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2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EE62B-4301-8848-96A0-DA0DB9260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89" y="188640"/>
            <a:ext cx="4610100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C21C9-5D38-6549-B73D-8EDBE864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764704"/>
            <a:ext cx="2581118" cy="2426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6240-9EA4-A040-941D-C73FBDF3C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3573016"/>
            <a:ext cx="2647300" cy="2426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1EE53-8FDF-014A-870D-E9AC7C1CFABF}"/>
              </a:ext>
            </a:extLst>
          </p:cNvPr>
          <p:cNvSpPr txBox="1"/>
          <p:nvPr/>
        </p:nvSpPr>
        <p:spPr>
          <a:xfrm>
            <a:off x="11832" y="6273225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latin typeface="Calibri Light" panose="020F0302020204030204" pitchFamily="34" charset="0"/>
                <a:cs typeface="Calibri Light" panose="020F0302020204030204" pitchFamily="34" charset="0"/>
              </a:rPr>
              <a:t>Data from: P. G. Winchell and M. Cohen, Effect of carbon on the hardness of martensite and austenite, Trans. Metall. Soc. AIME 224 (1962) 638. </a:t>
            </a:r>
          </a:p>
        </p:txBody>
      </p:sp>
    </p:spTree>
    <p:extLst>
      <p:ext uri="{BB962C8B-B14F-4D97-AF65-F5344CB8AC3E}">
        <p14:creationId xmlns:p14="http://schemas.microsoft.com/office/powerpoint/2010/main" val="150623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65B7D8-3124-B048-9A0E-089539DE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692696"/>
            <a:ext cx="5181600" cy="504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FEE01-D32B-8E4E-BA3D-6E3155EE09AD}"/>
              </a:ext>
            </a:extLst>
          </p:cNvPr>
          <p:cNvSpPr txBox="1"/>
          <p:nvPr/>
        </p:nvSpPr>
        <p:spPr>
          <a:xfrm>
            <a:off x="5015880" y="6165304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latin typeface="Calibri Light" panose="020F0302020204030204" pitchFamily="34" charset="0"/>
                <a:cs typeface="Calibri Light" panose="020F0302020204030204" pitchFamily="34" charset="0"/>
              </a:rPr>
              <a:t>Data from: J. M. Chilton and P. M. Kelly, Strength of ferrous martensite, Acta Metallurgica 16 (1968) 637</a:t>
            </a:r>
          </a:p>
        </p:txBody>
      </p:sp>
    </p:spTree>
    <p:extLst>
      <p:ext uri="{BB962C8B-B14F-4D97-AF65-F5344CB8AC3E}">
        <p14:creationId xmlns:p14="http://schemas.microsoft.com/office/powerpoint/2010/main" val="107810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Tsuchiya.MPG" descr="/Users/harshadbhadeshia/Slides/Tsuchiya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04664"/>
            <a:ext cx="7391400" cy="554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508D2-C12C-E140-AFF7-AAA8AE451451}"/>
              </a:ext>
            </a:extLst>
          </p:cNvPr>
          <p:cNvSpPr txBox="1"/>
          <p:nvPr/>
        </p:nvSpPr>
        <p:spPr>
          <a:xfrm>
            <a:off x="551384" y="602128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latin typeface="Arial" panose="020B0604020202020204" pitchFamily="34" charset="0"/>
                <a:cs typeface="Arial" panose="020B0604020202020204" pitchFamily="34" charset="0"/>
              </a:rPr>
              <a:t>Courtesy of Professor Koichi Tsuchiya, Toyohashi University of Technology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D83ED0-9F10-0748-8B25-06B59469A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70" t="13250" r="36298" b="43700"/>
          <a:stretch/>
        </p:blipFill>
        <p:spPr>
          <a:xfrm>
            <a:off x="8544272" y="2205746"/>
            <a:ext cx="2748598" cy="1942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59231D-D74D-5C4B-B9D6-B96E18937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256" y="4431562"/>
            <a:ext cx="3638504" cy="2239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9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368" y="3284984"/>
            <a:ext cx="10657184" cy="282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can form at incredibly low temperatures</a:t>
            </a:r>
          </a:p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can form very rapidly</a:t>
            </a:r>
          </a:p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en-US" sz="4400" b="0" dirty="0">
                <a:latin typeface="Arial"/>
                <a:cs typeface="Arial"/>
              </a:rPr>
              <a:t>no composition change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84" y="404664"/>
            <a:ext cx="3373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 err="1">
                <a:latin typeface="Arial"/>
                <a:cs typeface="Arial"/>
              </a:rPr>
              <a:t>Diffusionless</a:t>
            </a:r>
            <a:endParaRPr lang="en-US" sz="44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47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BB51BE-F8ED-1D4D-9DF9-D5BBA1444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33" y="83926"/>
            <a:ext cx="7848872" cy="6690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33" y="123228"/>
            <a:ext cx="7848872" cy="66901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4232" y="5733256"/>
            <a:ext cx="3378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Plate shape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A4CBF5-D649-E24D-92DB-FC1F201F4D28}"/>
              </a:ext>
            </a:extLst>
          </p:cNvPr>
          <p:cNvGrpSpPr/>
          <p:nvPr/>
        </p:nvGrpSpPr>
        <p:grpSpPr>
          <a:xfrm>
            <a:off x="191345" y="121582"/>
            <a:ext cx="11775094" cy="6690148"/>
            <a:chOff x="191345" y="121582"/>
            <a:chExt cx="11775094" cy="66901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C072C2-EACC-0E4A-8BF0-43023FD8B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1783" y="3030217"/>
              <a:ext cx="4894656" cy="2533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0F34EB-50D4-3A42-BFBB-9E452A7CE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345" y="121582"/>
              <a:ext cx="7740860" cy="6690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2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3C01A4-4C6B-C244-A018-DC82B0AA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1173"/>
            <a:ext cx="7233115" cy="6615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372D0-A405-B442-8662-949522CCAB69}"/>
              </a:ext>
            </a:extLst>
          </p:cNvPr>
          <p:cNvSpPr txBox="1"/>
          <p:nvPr/>
        </p:nvSpPr>
        <p:spPr>
          <a:xfrm>
            <a:off x="7824192" y="4221088"/>
            <a:ext cx="3503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Calibri Light" panose="020F0302020204030204" pitchFamily="34" charset="0"/>
                <a:cs typeface="Calibri Light" panose="020F0302020204030204" pitchFamily="34" charset="0"/>
              </a:rPr>
              <a:t>Needles of molybdenum carbide</a:t>
            </a:r>
          </a:p>
          <a:p>
            <a:endParaRPr lang="en-GB" sz="1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600" b="0">
                <a:latin typeface="Calibri Light" panose="020F0302020204030204" pitchFamily="34" charset="0"/>
                <a:cs typeface="Calibri Light" panose="020F0302020204030204" pitchFamily="34" charset="0"/>
              </a:rPr>
              <a:t>Yamasaki S, Bhadeshia HK. Modelling and characterisation of Mo2C precipitation and cementite dissolution during tempering of Fe–C–Mo martensitic steel. Materials Science and Technology. 19 (2003)723-731.</a:t>
            </a:r>
            <a:endParaRPr lang="en-US" sz="1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8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300DB61-3F4F-734E-9B1E-860069839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430" t="9051" r="20307" b="46850"/>
          <a:stretch/>
        </p:blipFill>
        <p:spPr>
          <a:xfrm>
            <a:off x="705685" y="143634"/>
            <a:ext cx="7622563" cy="66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14ABE58-525A-2D4B-86E3-777DD4D46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70" t="13250" r="36298" b="43700"/>
          <a:stretch/>
        </p:blipFill>
        <p:spPr>
          <a:xfrm>
            <a:off x="263352" y="332656"/>
            <a:ext cx="8149198" cy="5760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4468D0-0A30-F648-B469-21630B95D619}"/>
              </a:ext>
            </a:extLst>
          </p:cNvPr>
          <p:cNvSpPr txBox="1"/>
          <p:nvPr/>
        </p:nvSpPr>
        <p:spPr>
          <a:xfrm>
            <a:off x="4223792" y="5650901"/>
            <a:ext cx="5127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mobilities</a:t>
            </a:r>
          </a:p>
        </p:txBody>
      </p:sp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35360" y="332656"/>
            <a:ext cx="4363616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4800" b="0" dirty="0">
                <a:latin typeface="Arial"/>
                <a:cs typeface="Arial"/>
              </a:rPr>
              <a:t>Irrational: why?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12" y="2452753"/>
            <a:ext cx="11280576" cy="43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6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991544" y="116635"/>
            <a:ext cx="82809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400" b="0" dirty="0">
                <a:solidFill>
                  <a:schemeClr val="tx2"/>
                </a:solidFill>
                <a:latin typeface="Arial"/>
                <a:cs typeface="Arial"/>
              </a:rPr>
              <a:t>Shape of </a:t>
            </a:r>
            <a:r>
              <a:rPr lang="en-GB" sz="4400" b="0" dirty="0" err="1">
                <a:solidFill>
                  <a:schemeClr val="tx2"/>
                </a:solidFill>
                <a:latin typeface="Arial"/>
                <a:cs typeface="Arial"/>
              </a:rPr>
              <a:t>martensite</a:t>
            </a:r>
            <a:r>
              <a:rPr lang="en-GB" sz="4400" b="0" dirty="0">
                <a:solidFill>
                  <a:schemeClr val="tx2"/>
                </a:solidFill>
                <a:latin typeface="Arial"/>
                <a:cs typeface="Arial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980732"/>
            <a:ext cx="6480720" cy="56369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BD84F10-FC7A-AE4B-BAE0-2A24DBEA3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06" t="17451" r="24761" b="27950"/>
          <a:stretch/>
        </p:blipFill>
        <p:spPr>
          <a:xfrm>
            <a:off x="335360" y="208801"/>
            <a:ext cx="6192690" cy="6440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F16EE2-11FD-2848-A2F6-443A990DB42D}"/>
              </a:ext>
            </a:extLst>
          </p:cNvPr>
          <p:cNvSpPr txBox="1"/>
          <p:nvPr/>
        </p:nvSpPr>
        <p:spPr>
          <a:xfrm rot="16200000">
            <a:off x="-1233242" y="5126083"/>
            <a:ext cx="3002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Nishiyama-Wasserman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974E8CD-ACCF-FD4C-9CA4-DFA747A1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3621" y="2338564"/>
            <a:ext cx="5133019" cy="39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486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2-01-30 at 16.33.13" descr="Screen Recording 2022-01-30 at 16.33.13">
            <a:hlinkClick r:id="" action="ppaction://media"/>
            <a:extLst>
              <a:ext uri="{FF2B5EF4-FFF2-40B4-BE49-F238E27FC236}">
                <a16:creationId xmlns:a16="http://schemas.microsoft.com/office/drawing/2014/main" id="{E0F5C4AB-AE86-EE40-9FD1-5DCBCB53A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727112"/>
            <a:ext cx="5818456" cy="55844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EAE10D-241E-944B-A6E2-4A1D560E9A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06" t="17451" r="24761" b="27950"/>
          <a:stretch/>
        </p:blipFill>
        <p:spPr>
          <a:xfrm>
            <a:off x="8184232" y="526981"/>
            <a:ext cx="2680914" cy="27881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044881-5A9F-3F47-A39E-F85126D56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0136" y="3554330"/>
            <a:ext cx="2713710" cy="27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DF296-5707-6F43-8DF4-27C11EC0EEE5}"/>
              </a:ext>
            </a:extLst>
          </p:cNvPr>
          <p:cNvSpPr txBox="1"/>
          <p:nvPr/>
        </p:nvSpPr>
        <p:spPr>
          <a:xfrm>
            <a:off x="6672064" y="5877272"/>
            <a:ext cx="336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>
                <a:latin typeface="Calibri Light" panose="020F0302020204030204" pitchFamily="34" charset="0"/>
                <a:cs typeface="Calibri Light" panose="020F0302020204030204" pitchFamily="34" charset="0"/>
              </a:rPr>
              <a:t>Kurdjumov-Sachs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4A612F-93C6-DC4D-B38C-4805EC8D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84" y="548680"/>
            <a:ext cx="5976664" cy="61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D9D0FB-42EB-2744-BEDA-AEA378F069CD}"/>
              </a:ext>
            </a:extLst>
          </p:cNvPr>
          <p:cNvSpPr txBox="1"/>
          <p:nvPr/>
        </p:nvSpPr>
        <p:spPr>
          <a:xfrm>
            <a:off x="8552530" y="3645024"/>
            <a:ext cx="3304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actual orientation</a:t>
            </a:r>
          </a:p>
          <a:p>
            <a:r>
              <a:rPr lang="en-US" sz="3200" b="0">
                <a:latin typeface="Arial" panose="020B0604020202020204" pitchFamily="34" charset="0"/>
                <a:cs typeface="Arial" panose="020B0604020202020204" pitchFamily="34" charset="0"/>
              </a:rPr>
              <a:t>irrational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CA1915-8ECB-1A44-8D8D-67C318644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92" t="6975" r="8839" b="57538"/>
          <a:stretch/>
        </p:blipFill>
        <p:spPr>
          <a:xfrm>
            <a:off x="759655" y="67816"/>
            <a:ext cx="7104185" cy="679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" y="1436664"/>
            <a:ext cx="5142380" cy="52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312024" y="5230367"/>
            <a:ext cx="3429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athermal</a:t>
            </a:r>
            <a:r>
              <a:rPr lang="en-GB" sz="36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transformation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7A29A-3F83-CB41-A238-31020A10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92" y="431728"/>
            <a:ext cx="7118040" cy="7650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556129"/>
            <a:ext cx="7488832" cy="5442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9616" y="0"/>
            <a:ext cx="449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/>
                <a:cs typeface="Arial"/>
              </a:rPr>
              <a:t>Fe-0.05C-24Ni-3Mn-0.2Cu </a:t>
            </a:r>
            <a:r>
              <a:rPr lang="en-US" b="0" dirty="0" err="1">
                <a:latin typeface="Arial"/>
                <a:cs typeface="Arial"/>
              </a:rPr>
              <a:t>wt</a:t>
            </a:r>
            <a:r>
              <a:rPr lang="en-US" b="0" dirty="0">
                <a:latin typeface="Arial"/>
                <a:cs typeface="Arial"/>
              </a:rPr>
              <a:t>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C82DD-1ECC-8348-8470-984E6841DC8C}"/>
              </a:ext>
            </a:extLst>
          </p:cNvPr>
          <p:cNvSpPr txBox="1"/>
          <p:nvPr/>
        </p:nvSpPr>
        <p:spPr>
          <a:xfrm>
            <a:off x="407368" y="609329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Kurdjumov GV, Maksimova OP. Kinetics of austenite to martensite transformation at low temperatures. Doklady Akademii Nauk SSSR. 61 (1948)  83-86.</a:t>
            </a:r>
            <a:endParaRPr lang="en-US" sz="1800" b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94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052736"/>
            <a:ext cx="8714868" cy="51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7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E9D5A-A0D3-B449-8D9F-E2EB37CF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323850"/>
            <a:ext cx="64008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AE72F-9F84-7A4A-B208-AB77FCBDC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675725"/>
            <a:ext cx="3960440" cy="1954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2DDA4-9515-E148-B5D8-845B3486EB9A}"/>
              </a:ext>
            </a:extLst>
          </p:cNvPr>
          <p:cNvSpPr txBox="1"/>
          <p:nvPr/>
        </p:nvSpPr>
        <p:spPr>
          <a:xfrm>
            <a:off x="191344" y="260648"/>
            <a:ext cx="9955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Low atomic mobilities: diffusionless growth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D8BFC-DA5D-404C-8002-B29D5A909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4249562"/>
            <a:ext cx="4968552" cy="439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CDCAF6-104B-D846-BB66-7BFA1503C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5136342"/>
            <a:ext cx="5035155" cy="452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FA923C-C4E5-FF44-BF22-2EB8F2935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5" y="6008353"/>
            <a:ext cx="5328206" cy="372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B4A947-E679-3E4F-8277-D665680F8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936" y="1585693"/>
            <a:ext cx="4090980" cy="10227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8A24FC1-E737-274F-AA42-835DD92E9042}"/>
              </a:ext>
            </a:extLst>
          </p:cNvPr>
          <p:cNvGrpSpPr/>
          <p:nvPr/>
        </p:nvGrpSpPr>
        <p:grpSpPr>
          <a:xfrm>
            <a:off x="152871" y="1775394"/>
            <a:ext cx="2592288" cy="1653606"/>
            <a:chOff x="152871" y="1775394"/>
            <a:chExt cx="2592288" cy="165360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F6C8EA-BAC1-A04A-B95B-8AC561987824}"/>
                </a:ext>
              </a:extLst>
            </p:cNvPr>
            <p:cNvSpPr/>
            <p:nvPr/>
          </p:nvSpPr>
          <p:spPr bwMode="auto">
            <a:xfrm>
              <a:off x="623392" y="2204864"/>
              <a:ext cx="1512168" cy="12241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7F29B4-BC5E-7F41-BE0F-D0DBBFB0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871" y="1775394"/>
              <a:ext cx="2592288" cy="321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5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8" y="476673"/>
            <a:ext cx="7471749" cy="3887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4869161"/>
            <a:ext cx="2893754" cy="1611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DF98-6962-D141-96B6-841E93456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4" y="4364609"/>
            <a:ext cx="220784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90800" y="457200"/>
            <a:ext cx="693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0">
                <a:solidFill>
                  <a:schemeClr val="accent2"/>
                </a:solidFill>
                <a:latin typeface="Comic Sans MS" charset="0"/>
                <a:cs typeface="+mn-cs"/>
              </a:rPr>
              <a:t>Glissile interface</a:t>
            </a:r>
          </a:p>
        </p:txBody>
      </p:sp>
      <p:pic>
        <p:nvPicPr>
          <p:cNvPr id="53250" name="Picture 3" descr="gliss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36665"/>
            <a:ext cx="65532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issile_interface_motion.mov" descr="glissile_interface_motion.mov">
            <a:hlinkClick r:id="" action="ppaction://media"/>
            <a:extLst>
              <a:ext uri="{FF2B5EF4-FFF2-40B4-BE49-F238E27FC236}">
                <a16:creationId xmlns:a16="http://schemas.microsoft.com/office/drawing/2014/main" id="{2455773F-3719-BC49-9D84-E7F8FA7E73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332656"/>
            <a:ext cx="10632504" cy="59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o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t="4167" r="60076" b="76389"/>
          <a:stretch/>
        </p:blipFill>
        <p:spPr bwMode="auto">
          <a:xfrm>
            <a:off x="191344" y="260648"/>
            <a:ext cx="237626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0E30963-E99A-0141-9339-6303F820C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280" y="2348880"/>
            <a:ext cx="1195246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1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gs.mov" descr="jogs.mov">
            <a:hlinkClick r:id="" action="ppaction://media"/>
            <a:extLst>
              <a:ext uri="{FF2B5EF4-FFF2-40B4-BE49-F238E27FC236}">
                <a16:creationId xmlns:a16="http://schemas.microsoft.com/office/drawing/2014/main" id="{DE201D06-57CF-D64F-A49F-B2D03E601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720" y="-3042"/>
            <a:ext cx="11136560" cy="62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79376" y="120402"/>
            <a:ext cx="8534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 b="0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Glissile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interface cannot contain &gt;1 set of dislocations.</a:t>
            </a:r>
          </a:p>
          <a:p>
            <a:pPr>
              <a:spcBef>
                <a:spcPct val="50000"/>
              </a:spcBef>
            </a:pPr>
            <a:endParaRPr lang="en-GB" sz="4000" b="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Martensitic transformation only possible if </a:t>
            </a:r>
            <a:r>
              <a:rPr lang="el-GR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r>
              <a:rPr lang="el-GR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α’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deformation leaves 1 </a:t>
            </a:r>
            <a:r>
              <a:rPr lang="en-GB" sz="44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line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undistorted and </a:t>
            </a:r>
            <a:r>
              <a:rPr lang="en-GB" sz="4000" b="0" dirty="0" err="1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unrotated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i.e. an </a:t>
            </a:r>
            <a:r>
              <a:rPr lang="en-GB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invariant-line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Deformation is an </a:t>
            </a:r>
            <a:r>
              <a:rPr lang="en-GB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invariant-line strain</a:t>
            </a:r>
            <a:r>
              <a:rPr lang="en-GB" sz="4000" b="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11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nvar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80728"/>
            <a:ext cx="854392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829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060848"/>
            <a:ext cx="9012513" cy="43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67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2006928" y="2734214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132856"/>
            <a:ext cx="3886134" cy="443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35" y="405382"/>
            <a:ext cx="4657447" cy="374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396109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7542" y="332656"/>
            <a:ext cx="8088899" cy="60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83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A58998-E97C-8641-B722-3774B6D2EAE7}"/>
              </a:ext>
            </a:extLst>
          </p:cNvPr>
          <p:cNvSpPr txBox="1"/>
          <p:nvPr/>
        </p:nvSpPr>
        <p:spPr>
          <a:xfrm>
            <a:off x="191344" y="260648"/>
            <a:ext cx="68339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Two reasons for diffusionless </a:t>
            </a:r>
          </a:p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transformation: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13A46-6A84-2249-9EED-B9779A87DE7C}"/>
              </a:ext>
            </a:extLst>
          </p:cNvPr>
          <p:cNvSpPr txBox="1"/>
          <p:nvPr/>
        </p:nvSpPr>
        <p:spPr>
          <a:xfrm>
            <a:off x="970417" y="1962896"/>
            <a:ext cx="6646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.... small diffusion coefficient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33AC7-F335-8E4A-9F84-5A85E016C892}"/>
              </a:ext>
            </a:extLst>
          </p:cNvPr>
          <p:cNvSpPr txBox="1"/>
          <p:nvPr/>
        </p:nvSpPr>
        <p:spPr>
          <a:xfrm>
            <a:off x="1991544" y="2988035"/>
            <a:ext cx="4935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.... large driving 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50C74-4881-5D44-ABE9-D4552A2250D0}"/>
              </a:ext>
            </a:extLst>
          </p:cNvPr>
          <p:cNvSpPr txBox="1"/>
          <p:nvPr/>
        </p:nvSpPr>
        <p:spPr>
          <a:xfrm>
            <a:off x="897029" y="4289028"/>
            <a:ext cx="6141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far from equilibrium</a:t>
            </a:r>
          </a:p>
          <a:p>
            <a:r>
              <a:rPr lang="en-US" sz="4800" b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... huge strain energy</a:t>
            </a:r>
          </a:p>
          <a:p>
            <a:r>
              <a:rPr lang="en-US" sz="4800" b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... solute trapping</a:t>
            </a:r>
          </a:p>
        </p:txBody>
      </p:sp>
    </p:spTree>
    <p:extLst>
      <p:ext uri="{BB962C8B-B14F-4D97-AF65-F5344CB8AC3E}">
        <p14:creationId xmlns:p14="http://schemas.microsoft.com/office/powerpoint/2010/main" val="29824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placements caused by martensitic transformation - hot stage microscopy" descr="Displacements caused by martensitic transformation - hot stage microscopy">
            <a:hlinkClick r:id="" action="ppaction://media"/>
            <a:extLst>
              <a:ext uri="{FF2B5EF4-FFF2-40B4-BE49-F238E27FC236}">
                <a16:creationId xmlns:a16="http://schemas.microsoft.com/office/drawing/2014/main" id="{5AABAD41-9B00-074A-ADEE-85B2FAF48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116633"/>
            <a:ext cx="9793088" cy="5508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01973-89E6-0345-BCC5-A9894BF4CD62}"/>
              </a:ext>
            </a:extLst>
          </p:cNvPr>
          <p:cNvSpPr txBox="1"/>
          <p:nvPr/>
        </p:nvSpPr>
        <p:spPr>
          <a:xfrm>
            <a:off x="263352" y="6176983"/>
            <a:ext cx="4360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Wirtschaftsvereinigung Stahl, Düsseldorf</a:t>
            </a:r>
          </a:p>
          <a:p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courtesy of Professor Hans Werner Zoch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201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AlNiMn - displacement of fiducial marks by martensitic transformation" descr="CuAlNiMn - displacement of fiducial marks by martensitic transformation">
            <a:hlinkClick r:id="" action="ppaction://media"/>
            <a:extLst>
              <a:ext uri="{FF2B5EF4-FFF2-40B4-BE49-F238E27FC236}">
                <a16:creationId xmlns:a16="http://schemas.microsoft.com/office/drawing/2014/main" id="{BF935C6F-7882-3D40-9BD4-AD6AE1E3F9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517" r="14951"/>
          <a:stretch/>
        </p:blipFill>
        <p:spPr>
          <a:xfrm>
            <a:off x="1271464" y="116632"/>
            <a:ext cx="5976664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0C380-B4E2-EF43-B903-D837FDBCC5DD}"/>
              </a:ext>
            </a:extLst>
          </p:cNvPr>
          <p:cNvSpPr txBox="1"/>
          <p:nvPr/>
        </p:nvSpPr>
        <p:spPr>
          <a:xfrm>
            <a:off x="325395" y="5661248"/>
            <a:ext cx="892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M. Benke, V. Mertinger, Institute of Physical Metallurgy, Metalforming and Nanotechnology, University of Miskolc</a:t>
            </a:r>
          </a:p>
          <a:p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http://www.matsci.uni-miskolc.hu/new/</a:t>
            </a:r>
            <a:endParaRPr lang="en-US" sz="1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60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D20D2-F363-E34C-B52D-64774A19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52400"/>
            <a:ext cx="6718300" cy="655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10979-6427-EF4C-88D9-57F37D74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5085184"/>
            <a:ext cx="1947124" cy="1308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479F8-033D-2B42-B2B0-C46B4CE15ED8}"/>
              </a:ext>
            </a:extLst>
          </p:cNvPr>
          <p:cNvSpPr txBox="1"/>
          <p:nvPr/>
        </p:nvSpPr>
        <p:spPr>
          <a:xfrm>
            <a:off x="737229" y="1700808"/>
            <a:ext cx="152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unit length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Oval 6"/>
          <p:cNvSpPr>
            <a:spLocks noChangeArrowheads="1"/>
          </p:cNvSpPr>
          <p:nvPr/>
        </p:nvSpPr>
        <p:spPr bwMode="auto">
          <a:xfrm>
            <a:off x="1128464" y="4588174"/>
            <a:ext cx="3508375" cy="438151"/>
          </a:xfrm>
          <a:prstGeom prst="ellipse">
            <a:avLst/>
          </a:prstGeom>
          <a:solidFill>
            <a:srgbClr val="FF0000"/>
          </a:solidFill>
          <a:ln w="49276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grpSp>
        <p:nvGrpSpPr>
          <p:cNvPr id="69636" name="Group 7"/>
          <p:cNvGrpSpPr>
            <a:grpSpLocks/>
          </p:cNvGrpSpPr>
          <p:nvPr/>
        </p:nvGrpSpPr>
        <p:grpSpPr bwMode="auto">
          <a:xfrm>
            <a:off x="1144339" y="5318423"/>
            <a:ext cx="3541713" cy="161926"/>
            <a:chOff x="1028" y="2884"/>
            <a:chExt cx="2231" cy="102"/>
          </a:xfrm>
        </p:grpSpPr>
        <p:sp>
          <p:nvSpPr>
            <p:cNvPr id="69658" name="Line 8"/>
            <p:cNvSpPr>
              <a:spLocks noChangeShapeType="1"/>
            </p:cNvSpPr>
            <p:nvPr/>
          </p:nvSpPr>
          <p:spPr bwMode="auto">
            <a:xfrm>
              <a:off x="1151" y="2935"/>
              <a:ext cx="198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9" name="Freeform 9"/>
            <p:cNvSpPr>
              <a:spLocks/>
            </p:cNvSpPr>
            <p:nvPr/>
          </p:nvSpPr>
          <p:spPr bwMode="auto">
            <a:xfrm>
              <a:off x="1028" y="2884"/>
              <a:ext cx="123" cy="102"/>
            </a:xfrm>
            <a:custGeom>
              <a:avLst/>
              <a:gdLst>
                <a:gd name="T0" fmla="*/ 123 w 123"/>
                <a:gd name="T1" fmla="*/ 51 h 102"/>
                <a:gd name="T2" fmla="*/ 123 w 123"/>
                <a:gd name="T3" fmla="*/ 0 h 102"/>
                <a:gd name="T4" fmla="*/ 0 w 123"/>
                <a:gd name="T5" fmla="*/ 51 h 102"/>
                <a:gd name="T6" fmla="*/ 123 w 123"/>
                <a:gd name="T7" fmla="*/ 102 h 102"/>
                <a:gd name="T8" fmla="*/ 123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123" y="51"/>
                  </a:moveTo>
                  <a:lnTo>
                    <a:pt x="123" y="0"/>
                  </a:lnTo>
                  <a:lnTo>
                    <a:pt x="0" y="51"/>
                  </a:lnTo>
                  <a:lnTo>
                    <a:pt x="123" y="102"/>
                  </a:lnTo>
                  <a:lnTo>
                    <a:pt x="123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0" name="Freeform 10"/>
            <p:cNvSpPr>
              <a:spLocks/>
            </p:cNvSpPr>
            <p:nvPr/>
          </p:nvSpPr>
          <p:spPr bwMode="auto">
            <a:xfrm>
              <a:off x="3136" y="2884"/>
              <a:ext cx="123" cy="102"/>
            </a:xfrm>
            <a:custGeom>
              <a:avLst/>
              <a:gdLst>
                <a:gd name="T0" fmla="*/ 0 w 123"/>
                <a:gd name="T1" fmla="*/ 51 h 102"/>
                <a:gd name="T2" fmla="*/ 0 w 123"/>
                <a:gd name="T3" fmla="*/ 102 h 102"/>
                <a:gd name="T4" fmla="*/ 123 w 123"/>
                <a:gd name="T5" fmla="*/ 51 h 102"/>
                <a:gd name="T6" fmla="*/ 0 w 123"/>
                <a:gd name="T7" fmla="*/ 0 h 102"/>
                <a:gd name="T8" fmla="*/ 0 w 123"/>
                <a:gd name="T9" fmla="*/ 5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102">
                  <a:moveTo>
                    <a:pt x="0" y="51"/>
                  </a:moveTo>
                  <a:lnTo>
                    <a:pt x="0" y="102"/>
                  </a:lnTo>
                  <a:lnTo>
                    <a:pt x="123" y="51"/>
                  </a:lnTo>
                  <a:lnTo>
                    <a:pt x="0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7" name="Group 11"/>
          <p:cNvGrpSpPr>
            <a:grpSpLocks/>
          </p:cNvGrpSpPr>
          <p:nvPr/>
        </p:nvGrpSpPr>
        <p:grpSpPr bwMode="auto">
          <a:xfrm>
            <a:off x="688723" y="4507213"/>
            <a:ext cx="163512" cy="485774"/>
            <a:chOff x="741" y="2373"/>
            <a:chExt cx="103" cy="306"/>
          </a:xfrm>
        </p:grpSpPr>
        <p:sp>
          <p:nvSpPr>
            <p:cNvPr id="69655" name="Line 12"/>
            <p:cNvSpPr>
              <a:spLocks noChangeShapeType="1"/>
            </p:cNvSpPr>
            <p:nvPr/>
          </p:nvSpPr>
          <p:spPr bwMode="auto">
            <a:xfrm>
              <a:off x="793" y="2495"/>
              <a:ext cx="1" cy="6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Freeform 13"/>
            <p:cNvSpPr>
              <a:spLocks/>
            </p:cNvSpPr>
            <p:nvPr/>
          </p:nvSpPr>
          <p:spPr bwMode="auto">
            <a:xfrm>
              <a:off x="741" y="2373"/>
              <a:ext cx="103" cy="122"/>
            </a:xfrm>
            <a:custGeom>
              <a:avLst/>
              <a:gdLst>
                <a:gd name="T0" fmla="*/ 52 w 103"/>
                <a:gd name="T1" fmla="*/ 122 h 122"/>
                <a:gd name="T2" fmla="*/ 103 w 103"/>
                <a:gd name="T3" fmla="*/ 122 h 122"/>
                <a:gd name="T4" fmla="*/ 52 w 103"/>
                <a:gd name="T5" fmla="*/ 0 h 122"/>
                <a:gd name="T6" fmla="*/ 0 w 103"/>
                <a:gd name="T7" fmla="*/ 122 h 122"/>
                <a:gd name="T8" fmla="*/ 52 w 103"/>
                <a:gd name="T9" fmla="*/ 122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122"/>
                  </a:moveTo>
                  <a:lnTo>
                    <a:pt x="103" y="122"/>
                  </a:lnTo>
                  <a:lnTo>
                    <a:pt x="52" y="0"/>
                  </a:lnTo>
                  <a:lnTo>
                    <a:pt x="0" y="122"/>
                  </a:lnTo>
                  <a:lnTo>
                    <a:pt x="52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7" name="Freeform 14"/>
            <p:cNvSpPr>
              <a:spLocks/>
            </p:cNvSpPr>
            <p:nvPr/>
          </p:nvSpPr>
          <p:spPr bwMode="auto">
            <a:xfrm>
              <a:off x="741" y="2557"/>
              <a:ext cx="103" cy="122"/>
            </a:xfrm>
            <a:custGeom>
              <a:avLst/>
              <a:gdLst>
                <a:gd name="T0" fmla="*/ 52 w 103"/>
                <a:gd name="T1" fmla="*/ 0 h 122"/>
                <a:gd name="T2" fmla="*/ 0 w 103"/>
                <a:gd name="T3" fmla="*/ 0 h 122"/>
                <a:gd name="T4" fmla="*/ 52 w 103"/>
                <a:gd name="T5" fmla="*/ 122 h 122"/>
                <a:gd name="T6" fmla="*/ 103 w 103"/>
                <a:gd name="T7" fmla="*/ 0 h 122"/>
                <a:gd name="T8" fmla="*/ 52 w 103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22">
                  <a:moveTo>
                    <a:pt x="52" y="0"/>
                  </a:moveTo>
                  <a:lnTo>
                    <a:pt x="0" y="0"/>
                  </a:lnTo>
                  <a:lnTo>
                    <a:pt x="52" y="122"/>
                  </a:lnTo>
                  <a:lnTo>
                    <a:pt x="10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0372BA4-A03E-2044-A5E8-2F0B70218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8048" y="2579098"/>
            <a:ext cx="4018619" cy="4004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AF202-5B1A-3740-88BD-1A46E1097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3" y="575961"/>
            <a:ext cx="65405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31811-545E-2244-A087-28C557995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484" y="402926"/>
            <a:ext cx="2273300" cy="838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6783788-C0A0-614C-8B9A-646443394743}"/>
              </a:ext>
            </a:extLst>
          </p:cNvPr>
          <p:cNvSpPr txBox="1"/>
          <p:nvPr/>
        </p:nvSpPr>
        <p:spPr>
          <a:xfrm>
            <a:off x="533669" y="1503923"/>
            <a:ext cx="892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>
                <a:latin typeface="Calibri Light" panose="020F0302020204030204" pitchFamily="34" charset="0"/>
                <a:cs typeface="Calibri Light" panose="020F0302020204030204" pitchFamily="34" charset="0"/>
              </a:rPr>
              <a:t>J. W. Christian, Accommodation strains in martensite formation, the use of the dilatation parameter, Acta Metallurgica 6 (1958) 377.</a:t>
            </a:r>
            <a:endParaRPr lang="en-US" sz="1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72574-1903-1B4B-9BF8-9FF3BBD86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44" y="4581128"/>
            <a:ext cx="1905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46453-D56F-9140-B3B9-B79B88F38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596" y="5726732"/>
            <a:ext cx="203200" cy="215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19C036-72A0-8F49-8025-1BAF835B90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525" t="67581"/>
          <a:stretch/>
        </p:blipFill>
        <p:spPr>
          <a:xfrm>
            <a:off x="336142" y="2080023"/>
            <a:ext cx="2181796" cy="212447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difficul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60848"/>
            <a:ext cx="83153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3E07-D677-D745-8C04-FFB696BF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9" y="190500"/>
            <a:ext cx="6765776" cy="1143000"/>
          </a:xfrm>
        </p:spPr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Fe-0.2C-1.5Mn wt%, 300 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5A26A-CE99-3E47-88BD-F953ECA7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369041"/>
            <a:ext cx="7200800" cy="4075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4CD10-2DEC-5F4A-AD08-12789CE44BB7}"/>
              </a:ext>
            </a:extLst>
          </p:cNvPr>
          <p:cNvSpPr txBox="1"/>
          <p:nvPr/>
        </p:nvSpPr>
        <p:spPr>
          <a:xfrm>
            <a:off x="5951984" y="616530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Bhadeshia HKDH, Alternatives to the ferrite-pearlite microstructures</a:t>
            </a:r>
          </a:p>
          <a:p>
            <a:r>
              <a:rPr lang="en-GB" sz="1600" b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Materials Science Forum 284 (1998) 39-50.</a:t>
            </a:r>
            <a:endParaRPr lang="en-US" sz="1600" b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4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22373-7E05-FB4A-9E63-E43E9325D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900" r="22596" b="30052"/>
          <a:stretch/>
        </p:blipFill>
        <p:spPr>
          <a:xfrm>
            <a:off x="100443" y="908720"/>
            <a:ext cx="9544502" cy="5328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E57B58-F898-BB4E-BD66-8BCEF49279A6}"/>
              </a:ext>
            </a:extLst>
          </p:cNvPr>
          <p:cNvSpPr txBox="1"/>
          <p:nvPr/>
        </p:nvSpPr>
        <p:spPr>
          <a:xfrm>
            <a:off x="3791744" y="404664"/>
            <a:ext cx="49003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Diffusion over length</a:t>
            </a:r>
          </a:p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scale of product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901B9-D3D9-214C-ADD8-71C1EBDFD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427"/>
          <a:stretch/>
        </p:blipFill>
        <p:spPr>
          <a:xfrm>
            <a:off x="100443" y="5517232"/>
            <a:ext cx="496387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998D3-D9A2-C649-9533-EA9FE6EC1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54" y="1688271"/>
            <a:ext cx="5528362" cy="5041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1ACDB6-7A2C-DC41-A569-B32D39139C80}"/>
              </a:ext>
            </a:extLst>
          </p:cNvPr>
          <p:cNvSpPr/>
          <p:nvPr/>
        </p:nvSpPr>
        <p:spPr bwMode="auto">
          <a:xfrm>
            <a:off x="2927648" y="4221088"/>
            <a:ext cx="288032" cy="1512168"/>
          </a:xfrm>
          <a:prstGeom prst="rect">
            <a:avLst/>
          </a:prstGeom>
          <a:solidFill>
            <a:schemeClr val="bg1">
              <a:lumMod val="50000"/>
              <a:alpha val="1685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4576C0-D6A9-F741-B593-4770C1AC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60648"/>
            <a:ext cx="8928992" cy="12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1B7423-CEEC-E449-A3B2-F704A991B3FC}"/>
              </a:ext>
            </a:extLst>
          </p:cNvPr>
          <p:cNvSpPr txBox="1"/>
          <p:nvPr/>
        </p:nvSpPr>
        <p:spPr>
          <a:xfrm>
            <a:off x="935590" y="6151227"/>
            <a:ext cx="10097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>
                <a:latin typeface="Calibri Light" panose="020F0302020204030204" pitchFamily="34" charset="0"/>
                <a:cs typeface="Calibri Light" panose="020F0302020204030204" pitchFamily="34" charset="0"/>
              </a:rPr>
              <a:t>Time-temperature-transformation diagrams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6DFBFC-CBF7-D149-A376-39579482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500" r="6965" b="14300"/>
          <a:stretch/>
        </p:blipFill>
        <p:spPr>
          <a:xfrm>
            <a:off x="911424" y="636912"/>
            <a:ext cx="7877199" cy="55283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3B5FF-DD9C-E94C-BE74-6B08B68BC5F5}"/>
              </a:ext>
            </a:extLst>
          </p:cNvPr>
          <p:cNvSpPr/>
          <p:nvPr/>
        </p:nvSpPr>
        <p:spPr bwMode="auto">
          <a:xfrm>
            <a:off x="2351584" y="2060848"/>
            <a:ext cx="4248472" cy="576064"/>
          </a:xfrm>
          <a:prstGeom prst="rect">
            <a:avLst/>
          </a:prstGeom>
          <a:solidFill>
            <a:schemeClr val="bg1">
              <a:lumMod val="50000"/>
              <a:alpha val="1685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0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955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583E-3C73-994A-9D20-6CDE33B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1" y="4797152"/>
            <a:ext cx="1947788" cy="1947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7954-F9FE-4D46-8AB2-75B2B45D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76" y="3933056"/>
            <a:ext cx="1340851" cy="139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E4B9-F3D1-B14E-AC67-ED869DA65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76" y="5439616"/>
            <a:ext cx="1609726" cy="120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DF8F-6F65-E643-A49E-D3AA1614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909444"/>
            <a:ext cx="1471795" cy="1324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0847-56AA-9A4B-A926-494DDD5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3383212"/>
            <a:ext cx="1444402" cy="126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C7BF9-20B1-BD48-961C-ADB93946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776" y="2420888"/>
            <a:ext cx="1574800" cy="1181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2402</TotalTime>
  <Words>451</Words>
  <Application>Microsoft Macintosh PowerPoint</Application>
  <PresentationFormat>Widescreen</PresentationFormat>
  <Paragraphs>92</Paragraphs>
  <Slides>44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 Light</vt:lpstr>
      <vt:lpstr>Comic Sans MS</vt:lpstr>
      <vt:lpstr>Times</vt:lpstr>
      <vt:lpstr>Times New Roman</vt:lpstr>
      <vt:lpstr>Blank Presentation</vt:lpstr>
      <vt:lpstr>Steels: martensite Lecture 1</vt:lpstr>
      <vt:lpstr>PowerPoint Presentation</vt:lpstr>
      <vt:lpstr>PowerPoint Presentation</vt:lpstr>
      <vt:lpstr>PowerPoint Presentation</vt:lpstr>
      <vt:lpstr>Fe-0.2C-1.5Mn wt%, 300 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213</cp:revision>
  <cp:lastPrinted>2020-09-22T08:39:56Z</cp:lastPrinted>
  <dcterms:created xsi:type="dcterms:W3CDTF">2002-10-31T17:31:35Z</dcterms:created>
  <dcterms:modified xsi:type="dcterms:W3CDTF">2022-01-31T14:52:31Z</dcterms:modified>
</cp:coreProperties>
</file>