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738" r:id="rId2"/>
    <p:sldId id="323" r:id="rId3"/>
    <p:sldId id="338" r:id="rId4"/>
    <p:sldId id="311" r:id="rId5"/>
    <p:sldId id="260" r:id="rId6"/>
    <p:sldId id="263" r:id="rId7"/>
    <p:sldId id="259" r:id="rId8"/>
    <p:sldId id="270" r:id="rId9"/>
    <p:sldId id="271" r:id="rId10"/>
    <p:sldId id="261" r:id="rId11"/>
    <p:sldId id="266" r:id="rId12"/>
    <p:sldId id="322" r:id="rId13"/>
    <p:sldId id="739" r:id="rId14"/>
    <p:sldId id="326" r:id="rId15"/>
    <p:sldId id="327" r:id="rId16"/>
    <p:sldId id="340" r:id="rId17"/>
    <p:sldId id="313" r:id="rId18"/>
    <p:sldId id="272" r:id="rId19"/>
    <p:sldId id="269" r:id="rId20"/>
    <p:sldId id="267" r:id="rId21"/>
    <p:sldId id="314" r:id="rId22"/>
    <p:sldId id="312" r:id="rId23"/>
    <p:sldId id="315" r:id="rId24"/>
    <p:sldId id="346" r:id="rId25"/>
    <p:sldId id="320" r:id="rId26"/>
    <p:sldId id="273" r:id="rId27"/>
    <p:sldId id="349" r:id="rId28"/>
    <p:sldId id="351" r:id="rId29"/>
    <p:sldId id="352" r:id="rId30"/>
    <p:sldId id="347" r:id="rId31"/>
    <p:sldId id="276" r:id="rId32"/>
    <p:sldId id="274" r:id="rId33"/>
    <p:sldId id="275" r:id="rId34"/>
    <p:sldId id="343" r:id="rId35"/>
    <p:sldId id="344" r:id="rId36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Objects="1">
      <p:cViewPr varScale="1">
        <p:scale>
          <a:sx n="104" d="100"/>
          <a:sy n="104" d="100"/>
        </p:scale>
        <p:origin x="232" y="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DEFE9-028B-2E4C-BB5F-56C8639316A3}" type="datetimeFigureOut">
              <a:rPr lang="en-US" smtClean="0"/>
              <a:t>2/28/22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7B487-3E77-1541-8D1C-DF30C2404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91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593C91B1-B56D-F04F-8F7B-912D1953257E}" type="datetime1">
              <a:rPr lang="en-US"/>
              <a:pPr>
                <a:defRPr/>
              </a:pPr>
              <a:t>2/28/22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DE7ECE2A-970A-9145-9FF6-028BAC3D7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09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9B6FD719-28FE-B849-80C2-829FA0EFD4AE}" type="slidenum">
              <a:rPr lang="en-US" sz="1200"/>
              <a:pPr algn="r" defTabSz="914400"/>
              <a:t>18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2C3EA22C-69E4-314B-B69F-DC5B1785B7A3}" type="slidenum">
              <a:rPr lang="en-US" sz="1200"/>
              <a:pPr algn="r" defTabSz="914400"/>
              <a:t>26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32C4F4-EC31-1C40-B39C-C165FC8F47EF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EBFEE6-89D3-6A4F-99F8-2501F70D2774}" type="slidenum">
              <a:rPr lang="en-US"/>
              <a:pPr/>
              <a:t>30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A74EAF2F-D762-6941-AD94-B4B845429935}" type="slidenum">
              <a:rPr lang="en-US" sz="1200"/>
              <a:pPr algn="r" defTabSz="914400"/>
              <a:t>32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1BAF8FAA-34C2-6644-AC59-F4A0899E801C}" type="slidenum">
              <a:rPr lang="en-US" sz="1200"/>
              <a:pPr algn="r" defTabSz="914400"/>
              <a:t>33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07DFEF-B717-0A49-8578-A4F58E268923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247F6F-5DF0-C44E-8268-5054BC6B4D81}" type="slidenum">
              <a:rPr lang="en-US"/>
              <a:pPr/>
              <a:t>14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3EB76A-10D9-FC44-8C1A-A5980909F385}" type="slidenum">
              <a:rPr lang="en-US"/>
              <a:pPr/>
              <a:t>15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8B381-AC96-124C-B430-4A2B5518448F}" type="datetime1">
              <a:rPr lang="en-US"/>
              <a:pPr>
                <a:defRPr/>
              </a:pPr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65C85-7896-814B-BA0F-CCBB20FFE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31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7C684-1E04-014C-BBA6-14073EB692E7}" type="datetime1">
              <a:rPr lang="en-US"/>
              <a:pPr>
                <a:defRPr/>
              </a:pPr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4C1A3-E80E-0A40-9A22-8475EB69A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4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A880F-03ED-4244-87BB-2574F58D9614}" type="datetime1">
              <a:rPr lang="en-US"/>
              <a:pPr>
                <a:defRPr/>
              </a:pPr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B8925-8717-2C46-86DD-39C7874DF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6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0911A-811A-CB48-8734-3E5DC8820655}" type="datetime1">
              <a:rPr lang="en-US"/>
              <a:pPr>
                <a:defRPr/>
              </a:pPr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B2ABA-9646-5C4E-9AA9-FD6A0473D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D67E8-271A-DD40-B993-64E0138130E2}" type="datetime1">
              <a:rPr lang="en-US"/>
              <a:pPr>
                <a:defRPr/>
              </a:pPr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211D-6C1B-6948-875E-F06EA1A20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C74A-2B30-A249-B3D9-B91B1637181B}" type="datetime1">
              <a:rPr lang="en-US"/>
              <a:pPr>
                <a:defRPr/>
              </a:pPr>
              <a:t>2/28/22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64E16-4B2E-E747-B349-77466902B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2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B165E-F805-544E-9CC5-7F6148D706E7}" type="datetime1">
              <a:rPr lang="en-US"/>
              <a:pPr>
                <a:defRPr/>
              </a:pPr>
              <a:t>2/28/22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6055F-F31C-7540-91EB-02F4BB615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9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0CC1E-7B56-4C40-AA88-59E6D685842F}" type="datetime1">
              <a:rPr lang="en-US"/>
              <a:pPr>
                <a:defRPr/>
              </a:pPr>
              <a:t>2/28/22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EC03-E3D4-A541-A71B-E6F845456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7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F7D80-5635-AD47-9C63-2319F93D9FB3}" type="datetime1">
              <a:rPr lang="en-US"/>
              <a:pPr>
                <a:defRPr/>
              </a:pPr>
              <a:t>2/28/22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744CC-61F8-FA4D-B169-9EE2ADE32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B7E4D-882D-F344-A1C1-365A3EC5C7E3}" type="datetime1">
              <a:rPr lang="en-US"/>
              <a:pPr>
                <a:defRPr/>
              </a:pPr>
              <a:t>2/28/22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A00AF-DDC0-F64A-ABE0-EEF8CBDD5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56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E623D-F648-004A-8B7F-C234940FC561}" type="datetime1">
              <a:rPr lang="en-US"/>
              <a:pPr>
                <a:defRPr/>
              </a:pPr>
              <a:t>2/28/22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90EFD-6FCC-F145-907D-81B4F471E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1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6DE1C7E-DB4A-F147-93FC-D9D06D335559}" type="datetime1">
              <a:rPr lang="en-US"/>
              <a:pPr>
                <a:defRPr/>
              </a:pPr>
              <a:t>2/28/22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77CDE4E-536B-9A47-8904-3787C3729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9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4EAA-AA58-BF40-B20E-9C0E0F57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50" y="521885"/>
            <a:ext cx="9125532" cy="2421556"/>
          </a:xfrm>
        </p:spPr>
        <p:txBody>
          <a:bodyPr>
            <a:normAutofit/>
          </a:bodyPr>
          <a:lstStyle/>
          <a:p>
            <a:pPr algn="l"/>
            <a:r>
              <a:rPr lang="en-GB" sz="8000">
                <a:latin typeface="Calibri Light" panose="020F0302020204030204" pitchFamily="34" charset="0"/>
                <a:cs typeface="Calibri Light" panose="020F0302020204030204" pitchFamily="34" charset="0"/>
              </a:rPr>
              <a:t>Steels: TRIP steels</a:t>
            </a:r>
            <a:br>
              <a:rPr lang="en-GB" sz="80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4000">
                <a:latin typeface="Calibri Light" panose="020F0302020204030204" pitchFamily="34" charset="0"/>
                <a:cs typeface="Calibri Light" panose="020F0302020204030204" pitchFamily="34" charset="0"/>
              </a:rPr>
              <a:t>Lecture 9</a:t>
            </a:r>
            <a:endParaRPr lang="en-US" sz="8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8F228-AA7D-C74F-AE48-CA5BE539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4" y="5665875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DD430-4BF1-2144-AD03-48C1DEE8B720}"/>
              </a:ext>
            </a:extLst>
          </p:cNvPr>
          <p:cNvSpPr txBox="1"/>
          <p:nvPr/>
        </p:nvSpPr>
        <p:spPr>
          <a:xfrm>
            <a:off x="2755556" y="3384332"/>
            <a:ext cx="637071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Harry Bhadeshia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Queen Mary University of London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Emeritus Tata Steel 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University of Cambridge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DCF5E-9E88-1B43-8296-866894FB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9" y="4454439"/>
            <a:ext cx="2299085" cy="65405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D3A0E1-9F17-1C42-8656-F8925174598D}"/>
              </a:ext>
            </a:extLst>
          </p:cNvPr>
          <p:cNvSpPr txBox="1">
            <a:spLocks/>
          </p:cNvSpPr>
          <p:nvPr/>
        </p:nvSpPr>
        <p:spPr>
          <a:xfrm>
            <a:off x="7766853" y="2096946"/>
            <a:ext cx="3081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>
                <a:latin typeface="Calibri Light" panose="020F0302020204030204" pitchFamily="34" charset="0"/>
                <a:cs typeface="Calibri Light" panose="020F0302020204030204" pitchFamily="34" charset="0"/>
              </a:rPr>
              <a:t>Fabio Miani</a:t>
            </a:r>
            <a:endParaRPr lang="en-US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43E98-93D6-AA44-BE3D-1205A751D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437" y="2996952"/>
            <a:ext cx="3081674" cy="1192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2F61B-532B-BB4F-9117-A01BE97A9FE6}"/>
              </a:ext>
            </a:extLst>
          </p:cNvPr>
          <p:cNvSpPr txBox="1"/>
          <p:nvPr/>
        </p:nvSpPr>
        <p:spPr>
          <a:xfrm>
            <a:off x="10992544" y="626204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2721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F7218C-710C-FD46-9D39-C1691AED7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24" y="437083"/>
            <a:ext cx="5486400" cy="511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A82D63-D944-3D44-8D6C-4741CF01E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9" y="5811772"/>
            <a:ext cx="3240360" cy="953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AF126B-9F9C-8A49-B786-91C0FD33E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978" y="5373216"/>
            <a:ext cx="4025900" cy="825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044CA38-0708-634E-8556-095AFC8F2F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283" t="9614" r="11368" b="29001"/>
          <a:stretch/>
        </p:blipFill>
        <p:spPr>
          <a:xfrm>
            <a:off x="8069569" y="227236"/>
            <a:ext cx="3312368" cy="4209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404664"/>
            <a:ext cx="7648600" cy="1584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7296"/>
          <a:stretch/>
        </p:blipFill>
        <p:spPr>
          <a:xfrm>
            <a:off x="4439816" y="2142250"/>
            <a:ext cx="6065511" cy="1368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2135"/>
          <a:stretch/>
        </p:blipFill>
        <p:spPr>
          <a:xfrm>
            <a:off x="4270028" y="4845045"/>
            <a:ext cx="5167864" cy="86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B2F99-8D29-F74B-BC47-0FFF7FFD4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3642926"/>
            <a:ext cx="3024336" cy="2936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F3F9B-A317-3C42-838D-532F4DECC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7728" y="2411939"/>
            <a:ext cx="6223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89" y="3098998"/>
            <a:ext cx="5256583" cy="691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23" y="236106"/>
            <a:ext cx="1800200" cy="1747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18" y="399240"/>
            <a:ext cx="4105298" cy="1579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368" y="2552758"/>
            <a:ext cx="1707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tensile axis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08" y="3996070"/>
            <a:ext cx="8183377" cy="5760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21C3C94-9809-4641-9178-5254734359DE}"/>
              </a:ext>
            </a:extLst>
          </p:cNvPr>
          <p:cNvGrpSpPr/>
          <p:nvPr/>
        </p:nvGrpSpPr>
        <p:grpSpPr>
          <a:xfrm>
            <a:off x="911424" y="4797152"/>
            <a:ext cx="5962461" cy="936104"/>
            <a:chOff x="911424" y="5517232"/>
            <a:chExt cx="5962461" cy="9361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1424" y="5517232"/>
              <a:ext cx="4730541" cy="93610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807968" y="5748422"/>
              <a:ext cx="10659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15%</a:t>
              </a: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4843687" y="2627918"/>
            <a:ext cx="698376" cy="6983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11640" y="2181372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41.7°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1CF55-6AEB-994D-8C58-3A66D6BD89B5}"/>
              </a:ext>
            </a:extLst>
          </p:cNvPr>
          <p:cNvSpPr txBox="1"/>
          <p:nvPr/>
        </p:nvSpPr>
        <p:spPr>
          <a:xfrm>
            <a:off x="8447584" y="236106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Bhadeshia HK. TRIP-assisted steels? ISIJ international. 2002;42:1059.</a:t>
            </a:r>
            <a:endParaRPr lang="en-US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49921F-1C45-C546-BDF9-82E24F7EC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6746" y="6101438"/>
            <a:ext cx="9226252" cy="33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2E8CC0-C159-3F42-8AEB-153BB3413C34}"/>
              </a:ext>
            </a:extLst>
          </p:cNvPr>
          <p:cNvSpPr txBox="1"/>
          <p:nvPr/>
        </p:nvSpPr>
        <p:spPr>
          <a:xfrm>
            <a:off x="949674" y="620688"/>
            <a:ext cx="10292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Transformation plasticity does not contribute much to elongation, so what gives TRIP-steels their large elongation, typically 25%?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D803EF-8CD0-6D45-8FBA-F00E9C1C17E5}"/>
              </a:ext>
            </a:extLst>
          </p:cNvPr>
          <p:cNvSpPr txBox="1"/>
          <p:nvPr/>
        </p:nvSpPr>
        <p:spPr>
          <a:xfrm>
            <a:off x="1487488" y="2996952"/>
            <a:ext cx="10292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bri Light" panose="020F0302020204030204" pitchFamily="34" charset="0"/>
                <a:cs typeface="Calibri Light" panose="020F0302020204030204" pitchFamily="34" charset="0"/>
              </a:rPr>
              <a:t>Necking during tension is a plastic instability</a:t>
            </a:r>
          </a:p>
          <a:p>
            <a:endParaRPr lang="en-US" sz="36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>
                <a:latin typeface="Calibri Light" panose="020F0302020204030204" pitchFamily="34" charset="0"/>
                <a:cs typeface="Calibri Light" panose="020F0302020204030204" pitchFamily="34" charset="0"/>
              </a:rPr>
              <a:t>..... any localised stress concentration must be balanced by work hardening</a:t>
            </a:r>
          </a:p>
        </p:txBody>
      </p:sp>
    </p:spTree>
    <p:extLst>
      <p:ext uri="{BB962C8B-B14F-4D97-AF65-F5344CB8AC3E}">
        <p14:creationId xmlns:p14="http://schemas.microsoft.com/office/powerpoint/2010/main" val="341121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truestres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049338"/>
            <a:ext cx="8636000" cy="51228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623768" y="2286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tested at room temperature</a:t>
            </a:r>
          </a:p>
        </p:txBody>
      </p:sp>
      <p:grpSp>
        <p:nvGrpSpPr>
          <p:cNvPr id="12297" name="Group 9"/>
          <p:cNvGrpSpPr>
            <a:grpSpLocks/>
          </p:cNvGrpSpPr>
          <p:nvPr/>
        </p:nvGrpSpPr>
        <p:grpSpPr bwMode="auto">
          <a:xfrm>
            <a:off x="1270968" y="5715000"/>
            <a:ext cx="7467600" cy="838200"/>
            <a:chOff x="672" y="3600"/>
            <a:chExt cx="4704" cy="528"/>
          </a:xfrm>
        </p:grpSpPr>
        <p:sp>
          <p:nvSpPr>
            <p:cNvPr id="12293" name="Text Box 5"/>
            <p:cNvSpPr txBox="1">
              <a:spLocks noChangeArrowheads="1"/>
            </p:cNvSpPr>
            <p:nvPr/>
          </p:nvSpPr>
          <p:spPr bwMode="auto">
            <a:xfrm>
              <a:off x="672" y="3840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14.3% </a:t>
              </a:r>
              <a:r>
                <a:rPr lang="en-US" b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Symbol" charset="0"/>
                </a:rPr>
                <a:t></a:t>
              </a:r>
              <a:endParaRPr lang="en-US" b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4752" y="3840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7% </a:t>
              </a:r>
              <a:r>
                <a:rPr lang="en-US" b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Symbol" charset="0"/>
                </a:rPr>
                <a:t></a:t>
              </a:r>
              <a:endParaRPr lang="en-US" b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295" name="Line 7"/>
            <p:cNvSpPr>
              <a:spLocks noChangeShapeType="1"/>
            </p:cNvSpPr>
            <p:nvPr/>
          </p:nvSpPr>
          <p:spPr bwMode="auto">
            <a:xfrm flipV="1">
              <a:off x="1056" y="360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296" name="Line 8"/>
            <p:cNvSpPr>
              <a:spLocks noChangeShapeType="1"/>
            </p:cNvSpPr>
            <p:nvPr/>
          </p:nvSpPr>
          <p:spPr bwMode="auto">
            <a:xfrm flipV="1">
              <a:off x="4944" y="360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75D053-EC0E-2947-B9D2-54F56B6E8F9F}"/>
              </a:ext>
            </a:extLst>
          </p:cNvPr>
          <p:cNvSpPr txBox="1"/>
          <p:nvPr/>
        </p:nvSpPr>
        <p:spPr>
          <a:xfrm>
            <a:off x="8901337" y="2636912"/>
            <a:ext cx="3281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alibri Light" panose="020F0302020204030204" pitchFamily="34" charset="0"/>
                <a:cs typeface="Calibri Light" panose="020F0302020204030204" pitchFamily="34" charset="0"/>
              </a:rPr>
              <a:t>Chatterjee S, Murugananth M, Bhadeshia HKDH. </a:t>
            </a:r>
            <a:r>
              <a:rPr lang="el-GR" sz="1600">
                <a:latin typeface="Calibri Light" panose="020F0302020204030204" pitchFamily="34" charset="0"/>
                <a:cs typeface="Calibri Light" panose="020F0302020204030204" pitchFamily="34" charset="0"/>
              </a:rPr>
              <a:t>δ </a:t>
            </a:r>
            <a:r>
              <a:rPr lang="en-GB" sz="1600">
                <a:latin typeface="Calibri Light" panose="020F0302020204030204" pitchFamily="34" charset="0"/>
                <a:cs typeface="Calibri Light" panose="020F0302020204030204" pitchFamily="34" charset="0"/>
              </a:rPr>
              <a:t>TRIP steel. Materials Science and Technology. 2007;23:819-27.</a:t>
            </a:r>
            <a:endParaRPr lang="en-US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3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ruestres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878633"/>
            <a:ext cx="8763000" cy="5178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499176" y="116632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tested at 100 °C</a:t>
            </a:r>
          </a:p>
        </p:txBody>
      </p:sp>
      <p:grpSp>
        <p:nvGrpSpPr>
          <p:cNvPr id="16396" name="Group 12"/>
          <p:cNvGrpSpPr>
            <a:grpSpLocks/>
          </p:cNvGrpSpPr>
          <p:nvPr/>
        </p:nvGrpSpPr>
        <p:grpSpPr bwMode="auto">
          <a:xfrm>
            <a:off x="1469976" y="6136432"/>
            <a:ext cx="4495800" cy="457200"/>
            <a:chOff x="768" y="3936"/>
            <a:chExt cx="2832" cy="288"/>
          </a:xfrm>
        </p:grpSpPr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768" y="3936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14.3% </a:t>
              </a:r>
              <a:r>
                <a:rPr lang="en-US" b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Symbol" charset="0"/>
                </a:rPr>
                <a:t></a:t>
              </a:r>
              <a:endParaRPr lang="en-US" b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392" name="Text Box 8"/>
            <p:cNvSpPr txBox="1">
              <a:spLocks noChangeArrowheads="1"/>
            </p:cNvSpPr>
            <p:nvPr/>
          </p:nvSpPr>
          <p:spPr bwMode="auto">
            <a:xfrm>
              <a:off x="2736" y="3936"/>
              <a:ext cx="8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13% </a:t>
              </a:r>
              <a:r>
                <a:rPr lang="en-US" b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Symbol" charset="0"/>
                </a:rPr>
                <a:t></a:t>
              </a:r>
              <a:endParaRPr lang="en-US" b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AF5F34D-874B-BD49-9FBF-F29F1EC13AC9}"/>
              </a:ext>
            </a:extLst>
          </p:cNvPr>
          <p:cNvSpPr txBox="1"/>
          <p:nvPr/>
        </p:nvSpPr>
        <p:spPr>
          <a:xfrm>
            <a:off x="8901337" y="2636912"/>
            <a:ext cx="3171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alibri Light" panose="020F0302020204030204" pitchFamily="34" charset="0"/>
                <a:cs typeface="Calibri Light" panose="020F0302020204030204" pitchFamily="34" charset="0"/>
              </a:rPr>
              <a:t>Chatterjee S, Murugananth M, Bhadeshia HKDH. </a:t>
            </a:r>
            <a:r>
              <a:rPr lang="el-GR" sz="1600">
                <a:latin typeface="Calibri Light" panose="020F0302020204030204" pitchFamily="34" charset="0"/>
                <a:cs typeface="Calibri Light" panose="020F0302020204030204" pitchFamily="34" charset="0"/>
              </a:rPr>
              <a:t>δ </a:t>
            </a:r>
            <a:r>
              <a:rPr lang="en-GB" sz="1600">
                <a:latin typeface="Calibri Light" panose="020F0302020204030204" pitchFamily="34" charset="0"/>
                <a:cs typeface="Calibri Light" panose="020F0302020204030204" pitchFamily="34" charset="0"/>
              </a:rPr>
              <a:t>TRIP steel. Materials Science and Technology. 2007;23:819-27.</a:t>
            </a:r>
            <a:endParaRPr lang="en-US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6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3625" r="24697" b="24401"/>
          <a:stretch/>
        </p:blipFill>
        <p:spPr>
          <a:xfrm>
            <a:off x="263352" y="692696"/>
            <a:ext cx="6120680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368" y="113057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Austenitic stainless steel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5272" y="6183214"/>
            <a:ext cx="438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(Courtesy Prof. Nobuhiro Tsuji)</a:t>
            </a:r>
          </a:p>
        </p:txBody>
      </p:sp>
      <p:pic>
        <p:nvPicPr>
          <p:cNvPr id="5" name="b.mp4">
            <a:hlinkClick r:id="" action="ppaction://media"/>
            <a:extLst>
              <a:ext uri="{FF2B5EF4-FFF2-40B4-BE49-F238E27FC236}">
                <a16:creationId xmlns:a16="http://schemas.microsoft.com/office/drawing/2014/main" id="{C6D828E2-57E9-2047-AA6C-FF5F1896C8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24806" r="13244" b="24401"/>
          <a:stretch/>
        </p:blipFill>
        <p:spPr>
          <a:xfrm>
            <a:off x="276817" y="3979022"/>
            <a:ext cx="6126874" cy="2690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2F2843-58E8-C345-8A63-7DAD349CFE26}"/>
              </a:ext>
            </a:extLst>
          </p:cNvPr>
          <p:cNvSpPr txBox="1"/>
          <p:nvPr/>
        </p:nvSpPr>
        <p:spPr>
          <a:xfrm>
            <a:off x="6682154" y="2145323"/>
            <a:ext cx="128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25 </a:t>
            </a:r>
            <a:r>
              <a:rPr lang="en-US" baseline="30000"/>
              <a:t>∘</a:t>
            </a:r>
            <a:r>
              <a:rPr lang="en-US"/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C34E5-FD46-9C46-A4BA-3532AEBD5901}"/>
              </a:ext>
            </a:extLst>
          </p:cNvPr>
          <p:cNvSpPr txBox="1"/>
          <p:nvPr/>
        </p:nvSpPr>
        <p:spPr>
          <a:xfrm>
            <a:off x="6682154" y="4725144"/>
            <a:ext cx="128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200 </a:t>
            </a:r>
            <a:r>
              <a:rPr lang="en-US" baseline="30000"/>
              <a:t>∘</a:t>
            </a:r>
            <a:r>
              <a:rPr lang="en-U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534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ontent Placeholder 2"/>
          <p:cNvSpPr>
            <a:spLocks noGrp="1"/>
          </p:cNvSpPr>
          <p:nvPr>
            <p:ph idx="1"/>
          </p:nvPr>
        </p:nvSpPr>
        <p:spPr>
          <a:xfrm>
            <a:off x="1774825" y="620713"/>
            <a:ext cx="8229600" cy="4525962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5400">
                <a:latin typeface="Calibri Light" panose="020F0302020204030204" pitchFamily="34" charset="0"/>
                <a:cs typeface="Calibri Light" panose="020F0302020204030204" pitchFamily="34" charset="0"/>
              </a:rPr>
              <a:t>TRIP steels that are fully austenitic are expensive</a:t>
            </a:r>
          </a:p>
          <a:p>
            <a:pPr>
              <a:lnSpc>
                <a:spcPct val="140000"/>
              </a:lnSpc>
            </a:pPr>
            <a:r>
              <a:rPr lang="en-US" sz="540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do we produce cheap austenite?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1384" y="116632"/>
            <a:ext cx="4648200" cy="685800"/>
          </a:xfrm>
          <a:noFill/>
        </p:spPr>
        <p:txBody>
          <a:bodyPr/>
          <a:lstStyle/>
          <a:p>
            <a:pPr eaLnBrk="1" hangingPunct="1"/>
            <a:r>
              <a:rPr lang="en-GB" sz="3600">
                <a:solidFill>
                  <a:srgbClr val="0000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TRIP-Assisted Steels</a:t>
            </a:r>
          </a:p>
        </p:txBody>
      </p:sp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551384" y="2250232"/>
            <a:ext cx="510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too much carbon is bad</a:t>
            </a:r>
          </a:p>
        </p:txBody>
      </p:sp>
      <p:grpSp>
        <p:nvGrpSpPr>
          <p:cNvPr id="45059" name="Group 10"/>
          <p:cNvGrpSpPr>
            <a:grpSpLocks/>
          </p:cNvGrpSpPr>
          <p:nvPr/>
        </p:nvGrpSpPr>
        <p:grpSpPr bwMode="auto">
          <a:xfrm>
            <a:off x="5732985" y="573833"/>
            <a:ext cx="3541713" cy="6157913"/>
            <a:chOff x="3408" y="336"/>
            <a:chExt cx="2231" cy="3879"/>
          </a:xfrm>
        </p:grpSpPr>
        <p:pic>
          <p:nvPicPr>
            <p:cNvPr id="4506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584"/>
              <a:ext cx="1976" cy="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5" descr="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36"/>
              <a:ext cx="2231" cy="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5" name="Text Box 6"/>
            <p:cNvSpPr txBox="1">
              <a:spLocks noChangeArrowheads="1"/>
            </p:cNvSpPr>
            <p:nvPr/>
          </p:nvSpPr>
          <p:spPr bwMode="auto">
            <a:xfrm>
              <a:off x="3552" y="3984"/>
              <a:ext cx="19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</a:pPr>
              <a:r>
                <a:rPr lang="en-GB" sz="1800">
                  <a:latin typeface="Calibri Light" panose="020F0302020204030204" pitchFamily="34" charset="0"/>
                  <a:cs typeface="Calibri Light" panose="020F0302020204030204" pitchFamily="34" charset="0"/>
                </a:rPr>
                <a:t>Jae Hoon Jang, In Gee Kim</a:t>
              </a:r>
            </a:p>
          </p:txBody>
        </p:sp>
      </p:grp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551385" y="878632"/>
            <a:ext cx="4228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austenite is expensive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551385" y="1564432"/>
            <a:ext cx="40261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carbon can be cheap</a:t>
            </a:r>
          </a:p>
        </p:txBody>
      </p:sp>
      <p:pic>
        <p:nvPicPr>
          <p:cNvPr id="4506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84" y="3317032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r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836712"/>
            <a:ext cx="86106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7" r="19587"/>
          <a:stretch/>
        </p:blipFill>
        <p:spPr bwMode="auto">
          <a:xfrm>
            <a:off x="839416" y="1484784"/>
            <a:ext cx="5112568" cy="52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7">
            <a:extLst>
              <a:ext uri="{FF2B5EF4-FFF2-40B4-BE49-F238E27FC236}">
                <a16:creationId xmlns:a16="http://schemas.microsoft.com/office/drawing/2014/main" id="{334B3E14-20B1-9C42-8F09-0BEA62BE4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476672"/>
            <a:ext cx="4392488" cy="585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2646C8CC-0F01-BE48-81F3-008C69E0F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332656"/>
            <a:ext cx="327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Tailored blanks</a:t>
            </a:r>
          </a:p>
        </p:txBody>
      </p:sp>
    </p:spTree>
    <p:extLst>
      <p:ext uri="{BB962C8B-B14F-4D97-AF65-F5344CB8AC3E}">
        <p14:creationId xmlns:p14="http://schemas.microsoft.com/office/powerpoint/2010/main" val="18376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Screen shot 2010-04-10 at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836711"/>
            <a:ext cx="8355294" cy="588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479376" y="164740"/>
            <a:ext cx="69433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Typical composition Fe-0.15C-1.5Si-1.5Mn wt%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Screen shot 2010-04-10 at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5" y="232768"/>
            <a:ext cx="49276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4"/>
          <p:cNvSpPr txBox="1">
            <a:spLocks noChangeArrowheads="1"/>
          </p:cNvSpPr>
          <p:nvPr/>
        </p:nvSpPr>
        <p:spPr bwMode="auto">
          <a:xfrm>
            <a:off x="6105836" y="458379"/>
            <a:ext cx="4647362" cy="297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Typical microstructure: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70% allotriomorphic ferrite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16% bainitic ferrite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14% retained austenite</a:t>
            </a:r>
          </a:p>
        </p:txBody>
      </p:sp>
      <p:pic>
        <p:nvPicPr>
          <p:cNvPr id="51203" name="Picture 6" descr="Screen shot 2010-11-26 at 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9" y="3737967"/>
            <a:ext cx="331152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08" y="4623792"/>
            <a:ext cx="378301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50145" y="5622331"/>
            <a:ext cx="57610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latin typeface="Calibri Light" panose="020F0302020204030204" pitchFamily="34" charset="0"/>
                <a:cs typeface="Calibri Light" panose="020F0302020204030204" pitchFamily="34" charset="0"/>
              </a:rPr>
              <a:t>2.1% elongation due to TRIP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85"/>
          <a:stretch/>
        </p:blipFill>
        <p:spPr bwMode="auto">
          <a:xfrm>
            <a:off x="5086996" y="4004667"/>
            <a:ext cx="1979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Screen Shot 2014-04-09 at 14.28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765175"/>
            <a:ext cx="714375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6"/>
          <p:cNvSpPr txBox="1">
            <a:spLocks noChangeArrowheads="1"/>
          </p:cNvSpPr>
          <p:nvPr/>
        </p:nvSpPr>
        <p:spPr bwMode="auto">
          <a:xfrm>
            <a:off x="5808664" y="4146551"/>
            <a:ext cx="2390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aluminium-killed</a:t>
            </a:r>
          </a:p>
        </p:txBody>
      </p:sp>
      <p:sp>
        <p:nvSpPr>
          <p:cNvPr id="52227" name="TextBox 7"/>
          <p:cNvSpPr txBox="1">
            <a:spLocks noChangeArrowheads="1"/>
          </p:cNvSpPr>
          <p:nvPr/>
        </p:nvSpPr>
        <p:spPr bwMode="auto">
          <a:xfrm>
            <a:off x="8015288" y="1916113"/>
            <a:ext cx="163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TRIP-steel</a:t>
            </a:r>
          </a:p>
        </p:txBody>
      </p:sp>
      <p:sp>
        <p:nvSpPr>
          <p:cNvPr id="52228" name="TextBox 9"/>
          <p:cNvSpPr txBox="1">
            <a:spLocks noChangeArrowheads="1"/>
          </p:cNvSpPr>
          <p:nvPr/>
        </p:nvSpPr>
        <p:spPr bwMode="auto">
          <a:xfrm>
            <a:off x="1774826" y="6281738"/>
            <a:ext cx="263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Mizui et al. (1997)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800601" y="738189"/>
            <a:ext cx="2386013" cy="1177925"/>
            <a:chOff x="3275856" y="738832"/>
            <a:chExt cx="2387392" cy="1178000"/>
          </a:xfrm>
        </p:grpSpPr>
        <p:sp>
          <p:nvSpPr>
            <p:cNvPr id="52230" name="TextBox 1"/>
            <p:cNvSpPr txBox="1">
              <a:spLocks noChangeArrowheads="1"/>
            </p:cNvSpPr>
            <p:nvPr/>
          </p:nvSpPr>
          <p:spPr bwMode="auto">
            <a:xfrm>
              <a:off x="3275856" y="738832"/>
              <a:ext cx="23873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work hardening!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3779385" y="1200823"/>
              <a:ext cx="216025" cy="71600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376" y="1556792"/>
            <a:ext cx="9577064" cy="351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Elongation of TRIP-assisted steel </a:t>
            </a:r>
          </a:p>
          <a:p>
            <a:pPr marL="342900" indent="-342900">
              <a:lnSpc>
                <a:spcPct val="250000"/>
              </a:lnSpc>
              <a:buFont typeface="Arial"/>
              <a:buChar char="•"/>
              <a:defRPr/>
            </a:pPr>
            <a:r>
              <a:rPr lang="en-US" sz="4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 due to transformation plasticity</a:t>
            </a:r>
          </a:p>
          <a:p>
            <a:pPr marL="342900" indent="-342900">
              <a:lnSpc>
                <a:spcPct val="250000"/>
              </a:lnSpc>
              <a:buFont typeface="Arial"/>
              <a:buChar char="•"/>
              <a:defRPr/>
            </a:pPr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work hardening due to hard </a:t>
            </a:r>
            <a:r>
              <a:rPr lang="en-US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martensite</a:t>
            </a:r>
            <a:endParaRPr lang="en-US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0191127_085747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01" y="1268760"/>
            <a:ext cx="6981533" cy="5236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F2C891-D6EB-BF4E-B8EE-2BA40005F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1" t="10101" r="17327" b="40550"/>
          <a:stretch/>
        </p:blipFill>
        <p:spPr>
          <a:xfrm>
            <a:off x="335360" y="620687"/>
            <a:ext cx="4392488" cy="42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3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360" y="116632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Corten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is a weathering steel with 0.25-0.55Cu and 0.5-1.25Cr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wt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% develops a patina</a:t>
            </a:r>
          </a:p>
        </p:txBody>
      </p:sp>
      <p:pic>
        <p:nvPicPr>
          <p:cNvPr id="7" name="Picture 6" descr="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412776"/>
            <a:ext cx="6696744" cy="5022558"/>
          </a:xfrm>
          <a:prstGeom prst="rect">
            <a:avLst/>
          </a:prstGeom>
        </p:spPr>
      </p:pic>
      <p:pic>
        <p:nvPicPr>
          <p:cNvPr id="4" name="Picture 3" descr="17.jpg">
            <a:extLst>
              <a:ext uri="{FF2B5EF4-FFF2-40B4-BE49-F238E27FC236}">
                <a16:creationId xmlns:a16="http://schemas.microsoft.com/office/drawing/2014/main" id="{F10CE0E8-EC53-CE41-9972-B76B17B8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100898"/>
            <a:ext cx="6096677" cy="457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7368" y="304800"/>
            <a:ext cx="4648200" cy="685800"/>
          </a:xfrm>
          <a:noFill/>
        </p:spPr>
        <p:txBody>
          <a:bodyPr/>
          <a:lstStyle/>
          <a:p>
            <a:pPr eaLnBrk="1" hangingPunct="1"/>
            <a:r>
              <a:rPr lang="en-GB" sz="3600">
                <a:solidFill>
                  <a:srgbClr val="0000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TRIP-Assisted Steels</a:t>
            </a:r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1703512" y="1144586"/>
            <a:ext cx="510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too much silicon is bad</a:t>
            </a:r>
          </a:p>
        </p:txBody>
      </p:sp>
      <p:pic>
        <p:nvPicPr>
          <p:cNvPr id="54275" name="Picture 11" descr="RED_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780928"/>
            <a:ext cx="10359587" cy="342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8A6EC-1064-B344-90AB-D68D28B79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077" y="244896"/>
            <a:ext cx="3536737" cy="4077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6" y="5980114"/>
            <a:ext cx="545147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5334000"/>
            <a:ext cx="571341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euraloldmovie" descr="neuraloldmovie">
            <a:hlinkClick r:id="" action="ppaction://media"/>
            <a:extLst>
              <a:ext uri="{FF2B5EF4-FFF2-40B4-BE49-F238E27FC236}">
                <a16:creationId xmlns:a16="http://schemas.microsoft.com/office/drawing/2014/main" id="{DA4D72FD-8AF9-C742-A2CB-E33B8DB5B9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9456" y="404664"/>
            <a:ext cx="6999138" cy="47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4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20998"/>
          <a:stretch>
            <a:fillRect/>
          </a:stretch>
        </p:blipFill>
        <p:spPr bwMode="auto">
          <a:xfrm>
            <a:off x="2057400" y="338138"/>
            <a:ext cx="74676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4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989"/>
            <a:ext cx="7696200" cy="67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0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836712"/>
            <a:ext cx="9228746" cy="4960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325" y="6021288"/>
            <a:ext cx="7676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Inner panels of both doors and side panel use tailored blanks</a:t>
            </a:r>
          </a:p>
        </p:txBody>
      </p:sp>
    </p:spTree>
    <p:extLst>
      <p:ext uri="{BB962C8B-B14F-4D97-AF65-F5344CB8AC3E}">
        <p14:creationId xmlns:p14="http://schemas.microsoft.com/office/powerpoint/2010/main" val="97781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975"/>
          <a:stretch/>
        </p:blipFill>
        <p:spPr>
          <a:xfrm>
            <a:off x="119336" y="104212"/>
            <a:ext cx="6408712" cy="6729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75A9F-DAEE-C34E-AE2A-F009A9C41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882" y="495300"/>
            <a:ext cx="52959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150044"/>
            <a:ext cx="7056784" cy="6557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Picture 5" descr="a"/>
          <p:cNvSpPr>
            <a:spLocks noChangeAspect="1" noChangeArrowheads="1"/>
          </p:cNvSpPr>
          <p:nvPr/>
        </p:nvSpPr>
        <p:spPr bwMode="auto">
          <a:xfrm>
            <a:off x="-6911975" y="-6326188"/>
            <a:ext cx="26015950" cy="195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08" y="1052736"/>
            <a:ext cx="8855581" cy="4697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Screen shot 2010-04-10 at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454" y="0"/>
            <a:ext cx="7005882" cy="684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618" y="6230253"/>
            <a:ext cx="6422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(Prof. </a:t>
            </a:r>
            <a:r>
              <a:rPr lang="en-US" dirty="0" err="1">
                <a:solidFill>
                  <a:srgbClr val="33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Hongliang</a:t>
            </a:r>
            <a:r>
              <a:rPr lang="en-US" dirty="0">
                <a:solidFill>
                  <a:srgbClr val="33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Yi, Northeastern University, China)</a:t>
            </a:r>
          </a:p>
        </p:txBody>
      </p:sp>
      <p:pic>
        <p:nvPicPr>
          <p:cNvPr id="5" name="Picture 4" descr="Casting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2" y="216024"/>
            <a:ext cx="5052053" cy="3789040"/>
          </a:xfrm>
          <a:prstGeom prst="rect">
            <a:avLst/>
          </a:prstGeom>
        </p:spPr>
      </p:pic>
      <p:pic>
        <p:nvPicPr>
          <p:cNvPr id="6" name="Picture 5" descr="HR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7092" r="21834"/>
          <a:stretch/>
        </p:blipFill>
        <p:spPr>
          <a:xfrm>
            <a:off x="7178183" y="2110544"/>
            <a:ext cx="4623715" cy="4161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642" y="4281671"/>
            <a:ext cx="3261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continuous casting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5738" y="1268760"/>
            <a:ext cx="32048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after hot-rolling</a:t>
            </a:r>
          </a:p>
        </p:txBody>
      </p:sp>
    </p:spTree>
    <p:extLst>
      <p:ext uri="{BB962C8B-B14F-4D97-AF65-F5344CB8AC3E}">
        <p14:creationId xmlns:p14="http://schemas.microsoft.com/office/powerpoint/2010/main" val="307910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344" y="6386884"/>
            <a:ext cx="642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(Prof. </a:t>
            </a:r>
            <a:r>
              <a:rPr lang="en-US" dirty="0" err="1">
                <a:solidFill>
                  <a:srgbClr val="33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Hongliang</a:t>
            </a:r>
            <a:r>
              <a:rPr lang="en-US" dirty="0">
                <a:solidFill>
                  <a:srgbClr val="33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Yi, Northeastern University, China)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9416" y="82295"/>
            <a:ext cx="32048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after cold-rolling</a:t>
            </a:r>
          </a:p>
        </p:txBody>
      </p:sp>
      <p:pic>
        <p:nvPicPr>
          <p:cNvPr id="3" name="Picture 2" descr="C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8"/>
          <a:stretch/>
        </p:blipFill>
        <p:spPr>
          <a:xfrm>
            <a:off x="402157" y="980728"/>
            <a:ext cx="4469707" cy="4028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0151A8-3D7A-0B42-B79D-0F819085F04D}"/>
              </a:ext>
            </a:extLst>
          </p:cNvPr>
          <p:cNvSpPr txBox="1"/>
          <p:nvPr/>
        </p:nvSpPr>
        <p:spPr>
          <a:xfrm>
            <a:off x="6419055" y="423194"/>
            <a:ext cx="4824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after continuous annealing</a:t>
            </a:r>
          </a:p>
        </p:txBody>
      </p:sp>
      <p:pic>
        <p:nvPicPr>
          <p:cNvPr id="6" name="Picture 5" descr="CAL.jpg">
            <a:extLst>
              <a:ext uri="{FF2B5EF4-FFF2-40B4-BE49-F238E27FC236}">
                <a16:creationId xmlns:a16="http://schemas.microsoft.com/office/drawing/2014/main" id="{E3D7401B-B6B1-2D4B-8EBE-082D2A037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4"/>
          <a:stretch/>
        </p:blipFill>
        <p:spPr>
          <a:xfrm>
            <a:off x="5265043" y="1171848"/>
            <a:ext cx="6735613" cy="525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Screen Shot 2014-04-09 at 14.28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7" y="548680"/>
            <a:ext cx="714375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6"/>
          <p:cNvSpPr txBox="1">
            <a:spLocks noChangeArrowheads="1"/>
          </p:cNvSpPr>
          <p:nvPr/>
        </p:nvSpPr>
        <p:spPr bwMode="auto">
          <a:xfrm>
            <a:off x="6096000" y="3057723"/>
            <a:ext cx="2244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aluminium-killed</a:t>
            </a:r>
          </a:p>
        </p:txBody>
      </p:sp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3935760" y="829270"/>
            <a:ext cx="13984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TRIP-steel</a:t>
            </a:r>
          </a:p>
        </p:txBody>
      </p:sp>
      <p:sp>
        <p:nvSpPr>
          <p:cNvPr id="20484" name="TextBox 9"/>
          <p:cNvSpPr txBox="1">
            <a:spLocks noChangeArrowheads="1"/>
          </p:cNvSpPr>
          <p:nvPr/>
        </p:nvSpPr>
        <p:spPr bwMode="auto">
          <a:xfrm>
            <a:off x="230082" y="6286848"/>
            <a:ext cx="24098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Mizui et al. (1997)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8"/>
          <p:cNvSpPr txBox="1">
            <a:spLocks noChangeArrowheads="1"/>
          </p:cNvSpPr>
          <p:nvPr/>
        </p:nvSpPr>
        <p:spPr bwMode="auto">
          <a:xfrm>
            <a:off x="5148505" y="5789919"/>
            <a:ext cx="7032104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Calibri Light" panose="020F0302020204030204" pitchFamily="34" charset="0"/>
                <a:cs typeface="Calibri Light" panose="020F0302020204030204" pitchFamily="34" charset="0"/>
              </a:rPr>
              <a:t>Fe-0.18C-0.2Si-0.9Mn-2.9Ni-1.5Cr-0.4Mo wt%</a:t>
            </a:r>
          </a:p>
          <a:p>
            <a:pPr eaLnBrk="1" hangingPunct="1">
              <a:spcBef>
                <a:spcPct val="50000"/>
              </a:spcBef>
            </a:pPr>
            <a:r>
              <a:rPr lang="en-GB">
                <a:latin typeface="Calibri Light" panose="020F0302020204030204" pitchFamily="34" charset="0"/>
                <a:cs typeface="Calibri Light" panose="020F0302020204030204" pitchFamily="34" charset="0"/>
              </a:rPr>
              <a:t>Professor Toshihiko Koseki of The University of Tokyo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0DA61C-6CF2-8845-B665-AD157ED3FEB1}"/>
              </a:ext>
            </a:extLst>
          </p:cNvPr>
          <p:cNvSpPr txBox="1"/>
          <p:nvPr/>
        </p:nvSpPr>
        <p:spPr>
          <a:xfrm>
            <a:off x="1775520" y="188640"/>
            <a:ext cx="3311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shape deformation</a:t>
            </a:r>
          </a:p>
        </p:txBody>
      </p:sp>
      <p:pic>
        <p:nvPicPr>
          <p:cNvPr id="3" name="Martensitic transformation" descr="Martensitic transformation">
            <a:hlinkClick r:id="" action="ppaction://media"/>
            <a:extLst>
              <a:ext uri="{FF2B5EF4-FFF2-40B4-BE49-F238E27FC236}">
                <a16:creationId xmlns:a16="http://schemas.microsoft.com/office/drawing/2014/main" id="{ADBBBB48-6E91-574A-A6E0-B98D4F0A73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544" b="5502"/>
          <a:stretch/>
        </p:blipFill>
        <p:spPr>
          <a:xfrm>
            <a:off x="767408" y="980728"/>
            <a:ext cx="5879976" cy="4320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B329E5-B91E-E34E-8CAB-74993F487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368" y="3615227"/>
            <a:ext cx="4806040" cy="1849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744E6D-1549-5A42-8DEC-2188E36BF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216" y="260648"/>
            <a:ext cx="3096344" cy="30061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5F17F0-112C-4948-A406-500D7C2D3775}"/>
              </a:ext>
            </a:extLst>
          </p:cNvPr>
          <p:cNvSpPr txBox="1"/>
          <p:nvPr/>
        </p:nvSpPr>
        <p:spPr>
          <a:xfrm rot="5400000">
            <a:off x="10674747" y="1726096"/>
            <a:ext cx="2243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orthonormal coordinates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Line 5"/>
          <p:cNvSpPr>
            <a:spLocks noChangeShapeType="1"/>
          </p:cNvSpPr>
          <p:nvPr/>
        </p:nvSpPr>
        <p:spPr bwMode="auto">
          <a:xfrm flipV="1">
            <a:off x="6312024" y="1523343"/>
            <a:ext cx="533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V="1">
            <a:off x="6312024" y="1349646"/>
            <a:ext cx="914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569171" y="753902"/>
            <a:ext cx="304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400" b="1">
                <a:latin typeface="Times New Roman" charset="0"/>
              </a:rPr>
              <a:t>u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7149252" y="685800"/>
            <a:ext cx="457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400" b="1">
                <a:latin typeface="Times New Roman" charset="0"/>
              </a:rPr>
              <a:t>v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8185"/>
          <a:stretch/>
        </p:blipFill>
        <p:spPr>
          <a:xfrm>
            <a:off x="8472264" y="2001931"/>
            <a:ext cx="2692286" cy="1999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82205-428B-4B4F-AF85-5AFC72523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685800"/>
            <a:ext cx="40767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4C2EEC-2261-0C4A-840F-CD5331A06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53" y="2078697"/>
            <a:ext cx="2768600" cy="4699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81E559E-4306-784A-8E46-BB629ACDDD8B}"/>
              </a:ext>
            </a:extLst>
          </p:cNvPr>
          <p:cNvGrpSpPr/>
          <p:nvPr/>
        </p:nvGrpSpPr>
        <p:grpSpPr>
          <a:xfrm>
            <a:off x="649653" y="3001694"/>
            <a:ext cx="4635500" cy="1392678"/>
            <a:chOff x="649653" y="3001694"/>
            <a:chExt cx="4635500" cy="139267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13E118-61D2-5F42-9816-3E6FC1A35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653" y="3001694"/>
              <a:ext cx="4635500" cy="4699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F4BD8-65C6-8E48-8981-509F07D5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75520" y="3924472"/>
              <a:ext cx="3111500" cy="4699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945F818-3BBB-574A-B30B-F43CF195C4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08" y="5080000"/>
            <a:ext cx="3276600" cy="109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C62A6B-F05E-B740-9A05-80228E34F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32557"/>
            <a:ext cx="4752528" cy="5992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4729A0-522E-024F-A59C-746B23E70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465" y="1268760"/>
            <a:ext cx="5579159" cy="4910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9840416" y="4996312"/>
            <a:ext cx="1905000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400">
                <a:latin typeface="Calibri Light" panose="020F0302020204030204" pitchFamily="34" charset="0"/>
                <a:cs typeface="Calibri Light" panose="020F0302020204030204" pitchFamily="34" charset="0"/>
              </a:rPr>
              <a:t>Bhadeshia HKDH. An aspect of the nucleation of burst martensite. Journal of Materials Science. 1982;17:383-6.</a:t>
            </a:r>
            <a:endParaRPr lang="en-GB" sz="11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0A0DCE-7EBE-C049-BA7F-334916432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7" y="404664"/>
            <a:ext cx="8312283" cy="5761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ur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083750"/>
            <a:ext cx="7772400" cy="48180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6023992" y="5486400"/>
            <a:ext cx="167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557392" y="4724401"/>
            <a:ext cx="838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800">
                <a:latin typeface="Symbol" charset="0"/>
              </a:rPr>
              <a:t>s</a:t>
            </a:r>
            <a:endParaRPr lang="en-GB">
              <a:latin typeface="Times New Roman" charset="0"/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2590800" y="5257800"/>
            <a:ext cx="1066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590800" y="53340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>
                <a:latin typeface="Times New Roman" charset="0"/>
              </a:rPr>
              <a:t>50 </a:t>
            </a:r>
            <a:r>
              <a:rPr lang="en-GB">
                <a:latin typeface="Symbol" charset="0"/>
              </a:rPr>
              <a:t>m</a:t>
            </a:r>
            <a:r>
              <a:rPr lang="en-GB">
                <a:latin typeface="Times New Roman" charset="0"/>
              </a:rPr>
              <a:t>m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07368" y="188640"/>
            <a:ext cx="41680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polycrystalline austenite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A41E6EF1-9CD0-D646-80E7-2554ECE78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0416" y="4996312"/>
            <a:ext cx="1905000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400">
                <a:latin typeface="Calibri Light" panose="020F0302020204030204" pitchFamily="34" charset="0"/>
                <a:cs typeface="Calibri Light" panose="020F0302020204030204" pitchFamily="34" charset="0"/>
              </a:rPr>
              <a:t>Bhadeshia HKDH. An aspect of the nucleation of burst martensite. Journal of Materials Science. 1982;17:383-6.</a:t>
            </a:r>
            <a:endParaRPr lang="en-GB" sz="11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2287</TotalTime>
  <Words>394</Words>
  <Application>Microsoft Macintosh PowerPoint</Application>
  <PresentationFormat>Widescreen</PresentationFormat>
  <Paragraphs>84</Paragraphs>
  <Slides>35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Symbol</vt:lpstr>
      <vt:lpstr>Times New Roman</vt:lpstr>
      <vt:lpstr>Office Theme</vt:lpstr>
      <vt:lpstr>Steels: TRIP steels Lecture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TRIP-Assisted Steels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TRIP-Assisted Steels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gjgh</dc:creator>
  <cp:lastModifiedBy>H.K.D.H. Bhadeshia</cp:lastModifiedBy>
  <cp:revision>202</cp:revision>
  <cp:lastPrinted>2016-11-22T09:21:27Z</cp:lastPrinted>
  <dcterms:created xsi:type="dcterms:W3CDTF">2010-11-25T22:16:50Z</dcterms:created>
  <dcterms:modified xsi:type="dcterms:W3CDTF">2022-02-28T12:14:38Z</dcterms:modified>
</cp:coreProperties>
</file>