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738" r:id="rId2"/>
    <p:sldId id="280" r:id="rId3"/>
    <p:sldId id="281" r:id="rId4"/>
    <p:sldId id="283" r:id="rId5"/>
    <p:sldId id="282" r:id="rId6"/>
    <p:sldId id="279" r:id="rId7"/>
    <p:sldId id="278" r:id="rId8"/>
    <p:sldId id="284" r:id="rId9"/>
    <p:sldId id="285" r:id="rId10"/>
    <p:sldId id="318" r:id="rId11"/>
    <p:sldId id="332" r:id="rId12"/>
    <p:sldId id="331" r:id="rId13"/>
    <p:sldId id="356" r:id="rId14"/>
    <p:sldId id="739" r:id="rId15"/>
    <p:sldId id="316" r:id="rId16"/>
    <p:sldId id="317" r:id="rId17"/>
    <p:sldId id="290" r:id="rId18"/>
    <p:sldId id="291" r:id="rId19"/>
    <p:sldId id="292" r:id="rId20"/>
    <p:sldId id="293" r:id="rId21"/>
    <p:sldId id="294" r:id="rId22"/>
    <p:sldId id="295" r:id="rId23"/>
    <p:sldId id="299" r:id="rId24"/>
    <p:sldId id="300" r:id="rId25"/>
    <p:sldId id="301" r:id="rId26"/>
    <p:sldId id="302" r:id="rId27"/>
    <p:sldId id="303" r:id="rId28"/>
    <p:sldId id="306" r:id="rId29"/>
    <p:sldId id="307" r:id="rId30"/>
    <p:sldId id="308" r:id="rId3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Objects="1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DEFE9-028B-2E4C-BB5F-56C8639316A3}" type="datetimeFigureOut">
              <a:rPr lang="en-US" smtClean="0"/>
              <a:t>3/7/22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B487-3E77-1541-8D1C-DF30C2404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1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593C91B1-B56D-F04F-8F7B-912D1953257E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E7ECE2A-970A-9145-9FF6-028BAC3D7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09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7B9BE2F1-8A78-5447-96E9-D2C332FFCF0B}" type="slidenum">
              <a:rPr lang="en-US" sz="1200">
                <a:latin typeface="Times" charset="0"/>
              </a:rPr>
              <a:pPr algn="r" defTabSz="914400"/>
              <a:t>17</a:t>
            </a:fld>
            <a:endParaRPr lang="en-US" sz="1200">
              <a:latin typeface="Times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C7370363-6050-DE46-8941-0826514FF18E}" type="slidenum">
              <a:rPr lang="en-US" sz="1200">
                <a:latin typeface="Times" charset="0"/>
              </a:rPr>
              <a:pPr algn="r" defTabSz="914400"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ADF978D2-125D-4A47-BA7E-1E1ADB7CF2D2}" type="slidenum">
              <a:rPr lang="en-US" sz="1200">
                <a:latin typeface="Times" charset="0"/>
              </a:rPr>
              <a:pPr algn="r" defTabSz="914400"/>
              <a:t>19</a:t>
            </a:fld>
            <a:endParaRPr lang="en-US" sz="1200">
              <a:latin typeface="Times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340FDC6F-A0A0-DC45-9B86-5AF1BCA23A3D}" type="slidenum">
              <a:rPr lang="en-US" sz="1200">
                <a:latin typeface="Times" charset="0"/>
              </a:rPr>
              <a:pPr algn="r" defTabSz="914400"/>
              <a:t>20</a:t>
            </a:fld>
            <a:endParaRPr lang="en-US" sz="1200">
              <a:latin typeface="Times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F5D7F702-1AE3-6045-922D-2B496E310E78}" type="slidenum">
              <a:rPr lang="en-US" sz="1200">
                <a:latin typeface="Times" charset="0"/>
              </a:rPr>
              <a:pPr algn="r" defTabSz="914400"/>
              <a:t>21</a:t>
            </a:fld>
            <a:endParaRPr lang="en-US" sz="1200">
              <a:latin typeface="Times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7500CA01-8D2A-1641-AFD9-4124307F9441}" type="slidenum">
              <a:rPr lang="en-US" sz="1200">
                <a:latin typeface="Times" charset="0"/>
              </a:rPr>
              <a:pPr algn="r" defTabSz="914400"/>
              <a:t>22</a:t>
            </a:fld>
            <a:endParaRPr lang="en-US" sz="1200">
              <a:latin typeface="Times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949E7705-964C-D04E-8D3E-84EB585EA935}" type="slidenum">
              <a:rPr lang="en-US" sz="1200">
                <a:latin typeface="Times" charset="0"/>
              </a:rPr>
              <a:pPr algn="r" defTabSz="914400"/>
              <a:t>23</a:t>
            </a:fld>
            <a:endParaRPr lang="en-US" sz="1200">
              <a:latin typeface="Times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29C03DF6-9B19-E849-B63B-1963B0DAF508}" type="slidenum">
              <a:rPr lang="en-US" sz="1200">
                <a:latin typeface="Times" charset="0"/>
              </a:rPr>
              <a:pPr algn="r" defTabSz="914400"/>
              <a:t>24</a:t>
            </a:fld>
            <a:endParaRPr lang="en-US" sz="1200">
              <a:latin typeface="Times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81462699-6A94-7543-82A1-531202E63764}" type="slidenum">
              <a:rPr lang="en-US" sz="1200">
                <a:latin typeface="Times" charset="0"/>
              </a:rPr>
              <a:pPr algn="r" defTabSz="914400"/>
              <a:t>25</a:t>
            </a:fld>
            <a:endParaRPr lang="en-US" sz="1200">
              <a:latin typeface="Times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C7826E35-67D4-1942-ADB4-CF465637555C}" type="slidenum">
              <a:rPr lang="en-US" sz="1200">
                <a:latin typeface="Times" charset="0"/>
              </a:rPr>
              <a:pPr algn="r" defTabSz="914400"/>
              <a:t>26</a:t>
            </a:fld>
            <a:endParaRPr lang="en-US" sz="1200">
              <a:latin typeface="Times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831EB903-14E1-8847-B19F-D123B0606201}" type="slidenum">
              <a:rPr lang="en-US" sz="1200">
                <a:latin typeface="Times" charset="0"/>
              </a:rPr>
              <a:pPr algn="r" defTabSz="914400"/>
              <a:t>27</a:t>
            </a:fld>
            <a:endParaRPr lang="en-US" sz="1200">
              <a:latin typeface="Times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7A4A6A7E-C075-0246-A6DC-1B366CB86119}" type="slidenum">
              <a:rPr lang="en-US" sz="1200">
                <a:latin typeface="Times" charset="0"/>
              </a:rPr>
              <a:pPr algn="r" defTabSz="914400"/>
              <a:t>30</a:t>
            </a:fld>
            <a:endParaRPr lang="en-US" sz="1200">
              <a:latin typeface="Times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A6E232-A60D-D647-AF90-12D376B676C3}" type="slidenum">
              <a:rPr lang="en-US" sz="1200">
                <a:latin typeface="Times" charset="0"/>
              </a:rPr>
              <a:pPr eaLnBrk="1" hangingPunct="1"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E11B5E4-5C9E-344F-9CBB-952C941134B0}" type="slidenum">
              <a:rPr lang="en-US" sz="1200">
                <a:latin typeface="Times" charset="0"/>
              </a:rPr>
              <a:pPr algn="r" eaLnBrk="1" hangingPunct="1"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8B381-AC96-124C-B430-4A2B5518448F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65C85-7896-814B-BA0F-CCBB20FFE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3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7C684-1E04-014C-BBA6-14073EB692E7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4C1A3-E80E-0A40-9A22-8475EB69A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A880F-03ED-4244-87BB-2574F58D9614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B8925-8717-2C46-86DD-39C7874DF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6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0911A-811A-CB48-8734-3E5DC8820655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B2ABA-9646-5C4E-9AA9-FD6A0473D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D67E8-271A-DD40-B993-64E0138130E2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211D-6C1B-6948-875E-F06EA1A20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C74A-2B30-A249-B3D9-B91B1637181B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4E16-4B2E-E747-B349-77466902B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2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B165E-F805-544E-9CC5-7F6148D706E7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6055F-F31C-7540-91EB-02F4BB61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9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0CC1E-7B56-4C40-AA88-59E6D685842F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EC03-E3D4-A541-A71B-E6F845456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7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F7D80-5635-AD47-9C63-2319F93D9FB3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744CC-61F8-FA4D-B169-9EE2ADE32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B7E4D-882D-F344-A1C1-365A3EC5C7E3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A00AF-DDC0-F64A-ABE0-EEF8CBDD5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56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623D-F648-004A-8B7F-C234940FC561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90EFD-6FCC-F145-907D-81B4F471E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1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6DE1C7E-DB4A-F147-93FC-D9D06D335559}" type="datetime1">
              <a:rPr lang="en-US"/>
              <a:pPr>
                <a:defRPr/>
              </a:pPr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77CDE4E-536B-9A47-8904-3787C3729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4EAA-AA58-BF40-B20E-9C0E0F57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50" y="521885"/>
            <a:ext cx="9125532" cy="2421556"/>
          </a:xfrm>
        </p:spPr>
        <p:txBody>
          <a:bodyPr>
            <a:normAutofit/>
          </a:bodyPr>
          <a:lstStyle/>
          <a:p>
            <a:pPr algn="l"/>
            <a: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  <a:t>Steels: TWIP steels</a:t>
            </a:r>
            <a:b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000">
                <a:latin typeface="Calibri Light" panose="020F0302020204030204" pitchFamily="34" charset="0"/>
                <a:cs typeface="Calibri Light" panose="020F0302020204030204" pitchFamily="34" charset="0"/>
              </a:rPr>
              <a:t>Lecture 10</a:t>
            </a:r>
            <a:endParaRPr lang="en-US" sz="8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8F228-AA7D-C74F-AE48-CA5BE539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" y="5665875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DD430-4BF1-2144-AD03-48C1DEE8B720}"/>
              </a:ext>
            </a:extLst>
          </p:cNvPr>
          <p:cNvSpPr txBox="1"/>
          <p:nvPr/>
        </p:nvSpPr>
        <p:spPr>
          <a:xfrm>
            <a:off x="2755556" y="3384332"/>
            <a:ext cx="63707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Harry Bhadeshia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Queen Mary University of London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Emeritus Tata Steel 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University of Cambridge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DCF5E-9E88-1B43-8296-866894FB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9" y="4454439"/>
            <a:ext cx="2299085" cy="6540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D3A0E1-9F17-1C42-8656-F8925174598D}"/>
              </a:ext>
            </a:extLst>
          </p:cNvPr>
          <p:cNvSpPr txBox="1">
            <a:spLocks/>
          </p:cNvSpPr>
          <p:nvPr/>
        </p:nvSpPr>
        <p:spPr>
          <a:xfrm>
            <a:off x="7766853" y="2096946"/>
            <a:ext cx="308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>
                <a:latin typeface="Calibri Light" panose="020F0302020204030204" pitchFamily="34" charset="0"/>
                <a:cs typeface="Calibri Light" panose="020F0302020204030204" pitchFamily="34" charset="0"/>
              </a:rPr>
              <a:t>Fabio Miani</a:t>
            </a:r>
            <a:endParaRPr lang="en-US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43E98-93D6-AA44-BE3D-1205A751D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437" y="2996952"/>
            <a:ext cx="3081674" cy="1192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2F61B-532B-BB4F-9117-A01BE97A9FE6}"/>
              </a:ext>
            </a:extLst>
          </p:cNvPr>
          <p:cNvSpPr txBox="1"/>
          <p:nvPr/>
        </p:nvSpPr>
        <p:spPr>
          <a:xfrm>
            <a:off x="10992544" y="62620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721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>
          <a:xfrm>
            <a:off x="857324" y="274639"/>
            <a:ext cx="8229600" cy="776287"/>
          </a:xfrm>
        </p:spPr>
        <p:txBody>
          <a:bodyPr/>
          <a:lstStyle/>
          <a:p>
            <a:r>
              <a:rPr lang="en-US">
                <a:latin typeface="Calibri" charset="0"/>
              </a:rPr>
              <a:t>Atomic traps for hydrogen</a:t>
            </a:r>
          </a:p>
        </p:txBody>
      </p:sp>
      <p:grpSp>
        <p:nvGrpSpPr>
          <p:cNvPr id="124930" name="Group 13"/>
          <p:cNvGrpSpPr>
            <a:grpSpLocks/>
          </p:cNvGrpSpPr>
          <p:nvPr/>
        </p:nvGrpSpPr>
        <p:grpSpPr bwMode="auto">
          <a:xfrm>
            <a:off x="695400" y="1220789"/>
            <a:ext cx="4752975" cy="4986337"/>
            <a:chOff x="549012" y="1659383"/>
            <a:chExt cx="4752932" cy="4986196"/>
          </a:xfrm>
        </p:grpSpPr>
        <p:pic>
          <p:nvPicPr>
            <p:cNvPr id="12493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462" y="1659383"/>
              <a:ext cx="4175482" cy="4986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935" name="TextBox 9"/>
            <p:cNvSpPr txBox="1">
              <a:spLocks noChangeArrowheads="1"/>
            </p:cNvSpPr>
            <p:nvPr/>
          </p:nvSpPr>
          <p:spPr bwMode="auto">
            <a:xfrm>
              <a:off x="549012" y="2045312"/>
              <a:ext cx="723268" cy="6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600"/>
                <a:t>Fe</a:t>
              </a:r>
            </a:p>
          </p:txBody>
        </p:sp>
        <p:sp>
          <p:nvSpPr>
            <p:cNvPr id="124936" name="TextBox 10"/>
            <p:cNvSpPr txBox="1">
              <a:spLocks noChangeArrowheads="1"/>
            </p:cNvSpPr>
            <p:nvPr/>
          </p:nvSpPr>
          <p:spPr bwMode="auto">
            <a:xfrm>
              <a:off x="617766" y="5698076"/>
              <a:ext cx="595030" cy="6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600"/>
                <a:t>Al</a:t>
              </a:r>
            </a:p>
          </p:txBody>
        </p:sp>
      </p:grpSp>
      <p:pic>
        <p:nvPicPr>
          <p:cNvPr id="12493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059177"/>
            <a:ext cx="294163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Box 14"/>
          <p:cNvSpPr txBox="1">
            <a:spLocks noChangeArrowheads="1"/>
          </p:cNvSpPr>
          <p:nvPr/>
        </p:nvSpPr>
        <p:spPr bwMode="auto">
          <a:xfrm>
            <a:off x="6712428" y="5259596"/>
            <a:ext cx="41755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Song EJ, Bhadeshia HKDH, Suh DW. Interaction of aluminium with hydrogen in twinning-induced plasticity steel. Scripta Materialia. 2014;87:9-12.</a:t>
            </a:r>
            <a:endParaRPr lang="en-US" sz="16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ash test for automotive safe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3472" y="314757"/>
            <a:ext cx="8599417" cy="49685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68873-5C15-A444-925D-A911D57B3733}"/>
              </a:ext>
            </a:extLst>
          </p:cNvPr>
          <p:cNvSpPr txBox="1"/>
          <p:nvPr/>
        </p:nvSpPr>
        <p:spPr>
          <a:xfrm>
            <a:off x="336377" y="5949280"/>
            <a:ext cx="8187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Sanjeev Sharma and Richard Dashwood of the International Manufacturing Centre, WMG University of Warwick.</a:t>
            </a:r>
            <a:endParaRPr lang="en-US" sz="2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908720"/>
            <a:ext cx="6015090" cy="432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ibf-aachen.local\IBF\Werkstoffmodellierung\Projekte\04 Förderprojekt in Bearbeitung\SFB761\10 Versuche\05_Crashversuche\Bilder\135740Fg007\P14404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43" t="26500" r="33224" b="23102"/>
          <a:stretch/>
        </p:blipFill>
        <p:spPr bwMode="auto">
          <a:xfrm>
            <a:off x="584966" y="406946"/>
            <a:ext cx="4353663" cy="533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08168" y="5738413"/>
            <a:ext cx="328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courtesy of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Professor Wolfgang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Bleck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0F236-BB5D-9345-AC9B-D21F0A24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2420888"/>
            <a:ext cx="5979436" cy="3974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7B23D-EA5B-334E-895C-CDF7B34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332656"/>
            <a:ext cx="4251244" cy="4752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C8B70-7308-904C-BDAC-4A4D885239C2}"/>
              </a:ext>
            </a:extLst>
          </p:cNvPr>
          <p:cNvSpPr txBox="1"/>
          <p:nvPr/>
        </p:nvSpPr>
        <p:spPr>
          <a:xfrm>
            <a:off x="8444" y="5253123"/>
            <a:ext cx="5342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https://www.stahl-innovationspreis.de/news/gewinner-2018-sichere-zuege-dank-stahlforschung-und-entwicklung/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C229D-F16A-F143-86C5-7D997C990F57}"/>
              </a:ext>
            </a:extLst>
          </p:cNvPr>
          <p:cNvSpPr txBox="1"/>
          <p:nvPr/>
        </p:nvSpPr>
        <p:spPr>
          <a:xfrm>
            <a:off x="7032104" y="6361118"/>
            <a:ext cx="4073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Steel innovation award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2B443-0337-2D4E-84A6-BCF1C570445A}"/>
              </a:ext>
            </a:extLst>
          </p:cNvPr>
          <p:cNvSpPr txBox="1"/>
          <p:nvPr/>
        </p:nvSpPr>
        <p:spPr>
          <a:xfrm>
            <a:off x="5519936" y="1948401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photo &amp; graphics: DLR</a:t>
            </a:r>
          </a:p>
        </p:txBody>
      </p:sp>
    </p:spTree>
    <p:extLst>
      <p:ext uri="{BB962C8B-B14F-4D97-AF65-F5344CB8AC3E}">
        <p14:creationId xmlns:p14="http://schemas.microsoft.com/office/powerpoint/2010/main" val="34542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form" descr="uniform">
            <a:hlinkClick r:id="" action="ppaction://media"/>
            <a:extLst>
              <a:ext uri="{FF2B5EF4-FFF2-40B4-BE49-F238E27FC236}">
                <a16:creationId xmlns:a16="http://schemas.microsoft.com/office/drawing/2014/main" id="{4351F048-7E22-F541-A729-CBDC447CB6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7608" y="779498"/>
            <a:ext cx="6747644" cy="529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064" y="1052885"/>
            <a:ext cx="8793360" cy="2894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TRIP, TWIP: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transformation or twinning deformations under an external stress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enhanced work hardening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greater strength and ductility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1504" y="4509120"/>
            <a:ext cx="9937104" cy="11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Suppose a material develops internal stress: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3200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 TRIP be used to stop that stress from developing?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382089"/>
            <a:ext cx="38862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543000" y="364975"/>
            <a:ext cx="891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Weld: liquid metal solidifies, cools, contracts,  stress</a:t>
            </a:r>
          </a:p>
        </p:txBody>
      </p:sp>
      <p:pic>
        <p:nvPicPr>
          <p:cNvPr id="86019" name="Picture 4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00" y="1050776"/>
            <a:ext cx="47244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5" descr="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00" y="2193776"/>
            <a:ext cx="45481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6" descr="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00" y="3373288"/>
            <a:ext cx="4573588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6334200" y="143177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liquid</a:t>
            </a:r>
          </a:p>
        </p:txBody>
      </p:sp>
      <p:sp>
        <p:nvSpPr>
          <p:cNvPr id="86023" name="Text Box 8"/>
          <p:cNvSpPr txBox="1">
            <a:spLocks noChangeArrowheads="1"/>
          </p:cNvSpPr>
          <p:nvPr/>
        </p:nvSpPr>
        <p:spPr bwMode="auto">
          <a:xfrm>
            <a:off x="6334200" y="226997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solid</a:t>
            </a:r>
          </a:p>
        </p:txBody>
      </p:sp>
      <p:sp>
        <p:nvSpPr>
          <p:cNvPr id="86024" name="Text Box 9"/>
          <p:cNvSpPr txBox="1">
            <a:spLocks noChangeArrowheads="1"/>
          </p:cNvSpPr>
          <p:nvPr/>
        </p:nvSpPr>
        <p:spPr bwMode="auto">
          <a:xfrm>
            <a:off x="6334200" y="3489175"/>
            <a:ext cx="251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contraction</a:t>
            </a:r>
          </a:p>
        </p:txBody>
      </p:sp>
      <p:sp>
        <p:nvSpPr>
          <p:cNvPr id="187402" name="Text Box 10"/>
          <p:cNvSpPr txBox="1">
            <a:spLocks noChangeArrowheads="1"/>
          </p:cNvSpPr>
          <p:nvPr/>
        </p:nvSpPr>
        <p:spPr bwMode="auto">
          <a:xfrm>
            <a:off x="695400" y="5013176"/>
            <a:ext cx="4495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latin typeface="Calibri Light" panose="020F0302020204030204" pitchFamily="34" charset="0"/>
                <a:cs typeface="Calibri Light" panose="020F0302020204030204" pitchFamily="34" charset="0"/>
              </a:rPr>
              <a:t>Compensate for thermal contraction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o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10063" r="5129" b="10789"/>
          <a:stretch/>
        </p:blipFill>
        <p:spPr bwMode="auto">
          <a:xfrm>
            <a:off x="623392" y="1146267"/>
            <a:ext cx="7847599" cy="529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5311" y="-5862"/>
            <a:ext cx="424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Residual stress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build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620688"/>
            <a:ext cx="87630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tensil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279403"/>
            <a:ext cx="2667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FA7568-6A18-0140-91C5-E19FE0FCD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1" y="1844825"/>
            <a:ext cx="8882397" cy="461391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7A4F4F-5916-6B4A-9085-58079F98C2CB}"/>
              </a:ext>
            </a:extLst>
          </p:cNvPr>
          <p:cNvCxnSpPr>
            <a:cxnSpLocks/>
          </p:cNvCxnSpPr>
          <p:nvPr/>
        </p:nvCxnSpPr>
        <p:spPr>
          <a:xfrm>
            <a:off x="1991544" y="4581128"/>
            <a:ext cx="662473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7986DC-F15F-7B4B-804D-D78F947B4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39667"/>
            <a:ext cx="279400" cy="31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408C6-4F2F-6C4C-B1FD-3A2D55BED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608" y="2895477"/>
            <a:ext cx="279400" cy="31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908720"/>
            <a:ext cx="4566500" cy="338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3" descr="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2852936"/>
            <a:ext cx="5765602" cy="249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1116" y="5864298"/>
            <a:ext cx="8203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mechanical twinning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F8E12C-40F4-2D47-833A-9066B41FC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772816"/>
            <a:ext cx="8777375" cy="4304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F93F8-196D-2848-9F36-4FAF2508E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657" y="1916832"/>
            <a:ext cx="4572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123A99-081C-2A4F-9402-F99ADC4BD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91" y="3965545"/>
            <a:ext cx="279400" cy="317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4BA232-F82F-384E-B42B-AE770B91F514}"/>
              </a:ext>
            </a:extLst>
          </p:cNvPr>
          <p:cNvCxnSpPr>
            <a:cxnSpLocks/>
          </p:cNvCxnSpPr>
          <p:nvPr/>
        </p:nvCxnSpPr>
        <p:spPr>
          <a:xfrm>
            <a:off x="2135560" y="4365104"/>
            <a:ext cx="662473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3"/>
          <p:cNvSpPr txBox="1">
            <a:spLocks noChangeArrowheads="1"/>
          </p:cNvSpPr>
          <p:nvPr/>
        </p:nvSpPr>
        <p:spPr bwMode="auto">
          <a:xfrm>
            <a:off x="5508576" y="6096000"/>
            <a:ext cx="36977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Jones &amp; </a:t>
            </a:r>
            <a:r>
              <a:rPr lang="en-US" sz="2800" dirty="0" err="1">
                <a:solidFill>
                  <a:srgbClr val="0000FF"/>
                </a:solidFill>
                <a:latin typeface="Arial"/>
                <a:cs typeface="Arial"/>
              </a:rPr>
              <a:t>Alberry</a:t>
            </a:r>
            <a:r>
              <a:rPr lang="en-US" sz="2800" i="1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 1977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1B426-EB93-AE47-847C-8947D6F53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304764"/>
            <a:ext cx="9145016" cy="4659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48EC7-36FA-614E-86E8-252AEE93518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-40000"/>
          </a:blip>
          <a:stretch>
            <a:fillRect/>
          </a:stretch>
        </p:blipFill>
        <p:spPr>
          <a:xfrm>
            <a:off x="4792347" y="2780928"/>
            <a:ext cx="279400" cy="31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DD1E0-1874-8B4C-8E9F-E7F70A43344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-40000"/>
          </a:blip>
          <a:stretch>
            <a:fillRect/>
          </a:stretch>
        </p:blipFill>
        <p:spPr>
          <a:xfrm>
            <a:off x="1991544" y="3551254"/>
            <a:ext cx="368300" cy="381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D008E4-9CC7-2348-BA40-DA66D4A479D8}"/>
              </a:ext>
            </a:extLst>
          </p:cNvPr>
          <p:cNvCxnSpPr>
            <a:cxnSpLocks/>
          </p:cNvCxnSpPr>
          <p:nvPr/>
        </p:nvCxnSpPr>
        <p:spPr>
          <a:xfrm>
            <a:off x="1991544" y="4077072"/>
            <a:ext cx="662473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toughn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6" y="2895600"/>
            <a:ext cx="22161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3" descr="tens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36" y="4800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4" descr="mechtest05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36" y="7620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5" descr="01r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36" y="685800"/>
            <a:ext cx="2540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6" descr="corr03r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36" y="372745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 Box 7"/>
          <p:cNvSpPr txBox="1">
            <a:spLocks noChangeArrowheads="1"/>
          </p:cNvSpPr>
          <p:nvPr/>
        </p:nvSpPr>
        <p:spPr bwMode="auto">
          <a:xfrm>
            <a:off x="2109936" y="3048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>
                <a:latin typeface="Arial"/>
                <a:cs typeface="Arial"/>
              </a:rPr>
              <a:t>Charpy</a:t>
            </a:r>
          </a:p>
        </p:txBody>
      </p:sp>
      <p:sp>
        <p:nvSpPr>
          <p:cNvPr id="98311" name="Text Box 8"/>
          <p:cNvSpPr txBox="1">
            <a:spLocks noChangeArrowheads="1"/>
          </p:cNvSpPr>
          <p:nvPr/>
        </p:nvSpPr>
        <p:spPr bwMode="auto">
          <a:xfrm>
            <a:off x="7520136" y="3200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>
                <a:latin typeface="Arial"/>
                <a:cs typeface="Arial"/>
              </a:rPr>
              <a:t>fatigue</a:t>
            </a:r>
          </a:p>
        </p:txBody>
      </p:sp>
      <p:sp>
        <p:nvSpPr>
          <p:cNvPr id="98312" name="Text Box 9"/>
          <p:cNvSpPr txBox="1">
            <a:spLocks noChangeArrowheads="1"/>
          </p:cNvSpPr>
          <p:nvPr/>
        </p:nvSpPr>
        <p:spPr bwMode="auto">
          <a:xfrm>
            <a:off x="4014936" y="59436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>
                <a:latin typeface="Arial"/>
                <a:cs typeface="Arial"/>
              </a:rPr>
              <a:t>corrosion</a:t>
            </a:r>
          </a:p>
        </p:txBody>
      </p:sp>
      <p:sp>
        <p:nvSpPr>
          <p:cNvPr id="98313" name="Text Box 10"/>
          <p:cNvSpPr txBox="1">
            <a:spLocks noChangeArrowheads="1"/>
          </p:cNvSpPr>
          <p:nvPr/>
        </p:nvSpPr>
        <p:spPr bwMode="auto">
          <a:xfrm>
            <a:off x="7596336" y="4343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>
                <a:latin typeface="Arial"/>
                <a:cs typeface="Arial"/>
              </a:rPr>
              <a:t>tensile</a:t>
            </a:r>
          </a:p>
        </p:txBody>
      </p:sp>
      <p:sp>
        <p:nvSpPr>
          <p:cNvPr id="98314" name="Text Box 11"/>
          <p:cNvSpPr txBox="1">
            <a:spLocks noChangeArrowheads="1"/>
          </p:cNvSpPr>
          <p:nvPr/>
        </p:nvSpPr>
        <p:spPr bwMode="auto">
          <a:xfrm>
            <a:off x="281136" y="5715001"/>
            <a:ext cx="304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GB">
                <a:latin typeface="Arial"/>
                <a:cs typeface="Arial"/>
              </a:rPr>
              <a:t>critical stress intensity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48680"/>
            <a:ext cx="11317954" cy="571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48680"/>
            <a:ext cx="8111501" cy="61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168B1-5BBD-0D4C-8C98-6F68A559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332656"/>
            <a:ext cx="7128792" cy="6039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motorpos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6106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99231"/>
            <a:ext cx="7848600" cy="64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 Box 2"/>
          <p:cNvSpPr txBox="1">
            <a:spLocks noChangeArrowheads="1"/>
          </p:cNvSpPr>
          <p:nvPr/>
        </p:nvSpPr>
        <p:spPr bwMode="auto">
          <a:xfrm>
            <a:off x="1343472" y="155823"/>
            <a:ext cx="97210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440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Criteria for design of stainless steel welding consumable </a:t>
            </a:r>
          </a:p>
        </p:txBody>
      </p:sp>
      <p:sp>
        <p:nvSpPr>
          <p:cNvPr id="118786" name="Text Box 3"/>
          <p:cNvSpPr txBox="1">
            <a:spLocks noChangeArrowheads="1"/>
          </p:cNvSpPr>
          <p:nvPr/>
        </p:nvSpPr>
        <p:spPr bwMode="auto">
          <a:xfrm>
            <a:off x="1703512" y="1916832"/>
            <a:ext cx="80010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Cr concentration &gt; 12 wt%</a:t>
            </a:r>
          </a:p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Carbon concentration minimal</a:t>
            </a:r>
          </a:p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Low M</a:t>
            </a:r>
            <a:r>
              <a:rPr lang="en-US" sz="3200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 temperature but not too low</a:t>
            </a:r>
          </a:p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Suppress M</a:t>
            </a:r>
            <a:r>
              <a:rPr lang="en-US" sz="3200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 with solutes other than carbon</a:t>
            </a:r>
          </a:p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Capable of becoming fully austenitic</a:t>
            </a:r>
          </a:p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Solidification as </a:t>
            </a: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  <a:sym typeface="Symbol" charset="0"/>
              </a:rPr>
              <a:t></a:t>
            </a: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-ferrite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3" descr="stainless_Shirzadi_STWJ_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4869160"/>
            <a:ext cx="84582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4" descr="stainless_Shirzadi_STWJ_2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76672"/>
            <a:ext cx="43434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64" y="332657"/>
            <a:ext cx="8719124" cy="415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4807675"/>
            <a:ext cx="1884363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07815E-3BB7-EE4C-9F9C-A51478F69E16}"/>
              </a:ext>
            </a:extLst>
          </p:cNvPr>
          <p:cNvSpPr txBox="1"/>
          <p:nvPr/>
        </p:nvSpPr>
        <p:spPr>
          <a:xfrm>
            <a:off x="3647728" y="5373216"/>
            <a:ext cx="3125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Calibri Light" panose="020F0302020204030204" pitchFamily="34" charset="0"/>
                <a:cs typeface="Calibri Light" panose="020F0302020204030204" pitchFamily="34" charset="0"/>
              </a:rPr>
              <a:t>Austenite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2"/>
          <p:cNvSpPr txBox="1">
            <a:spLocks noChangeArrowheads="1"/>
          </p:cNvSpPr>
          <p:nvPr/>
        </p:nvSpPr>
        <p:spPr bwMode="auto">
          <a:xfrm>
            <a:off x="-16233" y="120654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GB" sz="2800">
                <a:latin typeface="Geneva" charset="0"/>
              </a:rPr>
              <a:t>Dramatically reduced distortion</a:t>
            </a:r>
          </a:p>
        </p:txBody>
      </p:sp>
      <p:pic>
        <p:nvPicPr>
          <p:cNvPr id="122882" name="Picture 3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805411"/>
            <a:ext cx="7239000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4" descr="5c+6c bä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6" b="21754"/>
          <a:stretch>
            <a:fillRect/>
          </a:stretch>
        </p:blipFill>
        <p:spPr bwMode="auto">
          <a:xfrm>
            <a:off x="415752" y="730423"/>
            <a:ext cx="7552456" cy="29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5"/>
          <p:cNvSpPr txBox="1">
            <a:spLocks noChangeArrowheads="1"/>
          </p:cNvSpPr>
          <p:nvPr/>
        </p:nvSpPr>
        <p:spPr bwMode="auto">
          <a:xfrm>
            <a:off x="8544272" y="5949280"/>
            <a:ext cx="26093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Leif Karlsson</a:t>
            </a:r>
          </a:p>
        </p:txBody>
      </p:sp>
    </p:spTree>
  </p:cSld>
  <p:clrMapOvr>
    <a:masterClrMapping/>
  </p:clrMapOvr>
  <p:transition advClick="0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20688"/>
            <a:ext cx="5976664" cy="548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4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465" y="4725144"/>
            <a:ext cx="6735191" cy="17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19027CD-4626-1C4B-AAB8-47337CF94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6080" y="980728"/>
            <a:ext cx="4265089" cy="1008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FCF4EB-CBF9-294C-93A8-CAD84842A379}"/>
              </a:ext>
            </a:extLst>
          </p:cNvPr>
          <p:cNvSpPr txBox="1"/>
          <p:nvPr/>
        </p:nvSpPr>
        <p:spPr>
          <a:xfrm>
            <a:off x="2269002" y="126876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endCxn id="8" idx="3"/>
          </p:cNvCxnSpPr>
          <p:nvPr/>
        </p:nvCxnSpPr>
        <p:spPr>
          <a:xfrm>
            <a:off x="8489802" y="3108324"/>
            <a:ext cx="1978025" cy="33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612" name="TextBox 1"/>
          <p:cNvSpPr txBox="1">
            <a:spLocks noChangeArrowheads="1"/>
          </p:cNvSpPr>
          <p:nvPr/>
        </p:nvSpPr>
        <p:spPr bwMode="auto">
          <a:xfrm>
            <a:off x="8489801" y="2171699"/>
            <a:ext cx="388938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</a:t>
            </a:r>
          </a:p>
          <a:p>
            <a:pPr eaLnBrk="1" hangingPunct="1"/>
            <a:r>
              <a:rPr lang="en-US"/>
              <a:t>B</a:t>
            </a:r>
          </a:p>
          <a:p>
            <a:pPr eaLnBrk="1" hangingPunct="1"/>
            <a:r>
              <a:rPr lang="en-US"/>
              <a:t>CA</a:t>
            </a:r>
          </a:p>
          <a:p>
            <a:pPr eaLnBrk="1" hangingPunct="1"/>
            <a:r>
              <a:rPr lang="en-US"/>
              <a:t>B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878958" y="2171471"/>
            <a:ext cx="796085" cy="1938992"/>
            <a:chOff x="4568003" y="2204864"/>
            <a:chExt cx="796085" cy="1938992"/>
          </a:xfrm>
          <a:solidFill>
            <a:schemeClr val="bg1"/>
          </a:solidFill>
        </p:grpSpPr>
        <p:sp>
          <p:nvSpPr>
            <p:cNvPr id="7" name="TextBox 6"/>
            <p:cNvSpPr txBox="1"/>
            <p:nvPr/>
          </p:nvSpPr>
          <p:spPr>
            <a:xfrm>
              <a:off x="4974696" y="2204864"/>
              <a:ext cx="389392" cy="193899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/>
                <a:t>A</a:t>
              </a:r>
            </a:p>
            <a:p>
              <a:pPr>
                <a:defRPr/>
              </a:pPr>
              <a:r>
                <a:rPr lang="en-US" dirty="0"/>
                <a:t>B</a:t>
              </a:r>
              <a:br>
                <a:rPr lang="en-US" dirty="0"/>
              </a:br>
              <a:r>
                <a:rPr lang="en-US" dirty="0"/>
                <a:t>C</a:t>
              </a:r>
              <a:r>
                <a:rPr lang="en-US" dirty="0">
                  <a:solidFill>
                    <a:srgbClr val="FF0000"/>
                  </a:solidFill>
                </a:rPr>
                <a:t>BC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4568003" y="3501008"/>
              <a:ext cx="406693" cy="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572000" y="3861048"/>
              <a:ext cx="406693" cy="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9675042" y="2171471"/>
            <a:ext cx="792088" cy="1938992"/>
            <a:chOff x="5364088" y="2204864"/>
            <a:chExt cx="792088" cy="1938992"/>
          </a:xfrm>
          <a:solidFill>
            <a:schemeClr val="bg1"/>
          </a:solidFill>
        </p:grpSpPr>
        <p:sp>
          <p:nvSpPr>
            <p:cNvPr id="8" name="TextBox 7"/>
            <p:cNvSpPr txBox="1"/>
            <p:nvPr/>
          </p:nvSpPr>
          <p:spPr>
            <a:xfrm>
              <a:off x="5766784" y="2204864"/>
              <a:ext cx="389392" cy="193899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/>
                <a:t>A</a:t>
              </a:r>
            </a:p>
            <a:p>
              <a:pPr>
                <a:defRPr/>
              </a:pPr>
              <a:r>
                <a:rPr lang="en-US" dirty="0"/>
                <a:t>B</a:t>
              </a:r>
              <a:br>
                <a:rPr lang="en-US" dirty="0"/>
              </a:br>
              <a:r>
                <a:rPr lang="en-US" dirty="0"/>
                <a:t>C</a:t>
              </a:r>
              <a:r>
                <a:rPr lang="en-US" dirty="0">
                  <a:solidFill>
                    <a:srgbClr val="0000FF"/>
                  </a:solidFill>
                </a:rPr>
                <a:t>BA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364088" y="3861942"/>
              <a:ext cx="406693" cy="0"/>
            </a:xfrm>
            <a:prstGeom prst="straightConnector1">
              <a:avLst/>
            </a:prstGeom>
            <a:grpFill/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stacking_fin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64"/>
          <a:stretch/>
        </p:blipFill>
        <p:spPr>
          <a:xfrm>
            <a:off x="3215680" y="1268760"/>
            <a:ext cx="4213990" cy="49258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DBE953-47BC-8D40-AD4F-666DC3137D42}"/>
              </a:ext>
            </a:extLst>
          </p:cNvPr>
          <p:cNvSpPr/>
          <p:nvPr/>
        </p:nvSpPr>
        <p:spPr>
          <a:xfrm>
            <a:off x="9024591" y="4732424"/>
            <a:ext cx="669371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105E63-85C5-5D44-BC7A-E9B889369B1A}"/>
              </a:ext>
            </a:extLst>
          </p:cNvPr>
          <p:cNvSpPr/>
          <p:nvPr/>
        </p:nvSpPr>
        <p:spPr>
          <a:xfrm>
            <a:off x="9182589" y="5319372"/>
            <a:ext cx="669371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58A415-61BD-A04C-A841-85C0F28CE332}"/>
              </a:ext>
            </a:extLst>
          </p:cNvPr>
          <p:cNvSpPr/>
          <p:nvPr/>
        </p:nvSpPr>
        <p:spPr>
          <a:xfrm>
            <a:off x="10551754" y="4760478"/>
            <a:ext cx="669371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CC4C98-B612-204A-AFC2-87F407458AC2}"/>
              </a:ext>
            </a:extLst>
          </p:cNvPr>
          <p:cNvSpPr/>
          <p:nvPr/>
        </p:nvSpPr>
        <p:spPr>
          <a:xfrm>
            <a:off x="10704512" y="5619522"/>
            <a:ext cx="669371" cy="2740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FA715E-F083-AB44-95FD-F80673EA0668}"/>
              </a:ext>
            </a:extLst>
          </p:cNvPr>
          <p:cNvSpPr/>
          <p:nvPr/>
        </p:nvSpPr>
        <p:spPr>
          <a:xfrm>
            <a:off x="10632504" y="5337500"/>
            <a:ext cx="669371" cy="2740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F28159-FBB7-5048-B860-846AB9DE557D}"/>
              </a:ext>
            </a:extLst>
          </p:cNvPr>
          <p:cNvSpPr/>
          <p:nvPr/>
        </p:nvSpPr>
        <p:spPr>
          <a:xfrm>
            <a:off x="7929698" y="4709917"/>
            <a:ext cx="669371" cy="1218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731CF-333E-534C-BFE2-C56A1852A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361" y="4760478"/>
            <a:ext cx="219745" cy="11310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954CE7-95C0-BC40-87E7-74BCA1A82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1" b="39764"/>
          <a:stretch/>
        </p:blipFill>
        <p:spPr>
          <a:xfrm>
            <a:off x="9285651" y="4796456"/>
            <a:ext cx="185805" cy="5760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3620EB-759E-2D47-8E6E-D8E0E6882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357" y="5383404"/>
            <a:ext cx="182810" cy="4094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BC86A6-6219-8949-BFE9-1DFA600408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107"/>
          <a:stretch/>
        </p:blipFill>
        <p:spPr>
          <a:xfrm>
            <a:off x="10793536" y="5392983"/>
            <a:ext cx="185804" cy="1951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E2FD979-2921-0F45-AF1E-44E034EB5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1" b="39764"/>
          <a:stretch/>
        </p:blipFill>
        <p:spPr>
          <a:xfrm>
            <a:off x="10793536" y="4807340"/>
            <a:ext cx="185805" cy="5760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741F0C-38DF-8D42-8FC1-7B897EF172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560"/>
          <a:stretch/>
        </p:blipFill>
        <p:spPr>
          <a:xfrm>
            <a:off x="10793536" y="5655976"/>
            <a:ext cx="184150" cy="201162"/>
          </a:xfrm>
          <a:prstGeom prst="rect">
            <a:avLst/>
          </a:prstGeom>
        </p:spPr>
      </p:pic>
      <p:pic>
        <p:nvPicPr>
          <p:cNvPr id="25" name="Picture 2" descr="a">
            <a:extLst>
              <a:ext uri="{FF2B5EF4-FFF2-40B4-BE49-F238E27FC236}">
                <a16:creationId xmlns:a16="http://schemas.microsoft.com/office/drawing/2014/main" id="{CFBD3B9D-CA73-5346-A05C-9AEB3EE28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6" y="188639"/>
            <a:ext cx="2867752" cy="263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8DD120F-ED0D-1848-B433-81AD789054AC}"/>
              </a:ext>
            </a:extLst>
          </p:cNvPr>
          <p:cNvSpPr txBox="1"/>
          <p:nvPr/>
        </p:nvSpPr>
        <p:spPr>
          <a:xfrm>
            <a:off x="1271464" y="620688"/>
            <a:ext cx="28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9" y="548680"/>
            <a:ext cx="643448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601168" y="6309320"/>
            <a:ext cx="383864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Frommeyer, Brux and Neumann</a:t>
            </a:r>
          </a:p>
        </p:txBody>
      </p:sp>
      <p:pic>
        <p:nvPicPr>
          <p:cNvPr id="72707" name="Picture 4" descr="Screen shot 2010-11-29 at 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118" y="469232"/>
            <a:ext cx="4702744" cy="619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3" y="291487"/>
            <a:ext cx="8077200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3"/>
          <p:cNvSpPr txBox="1">
            <a:spLocks noChangeArrowheads="1"/>
          </p:cNvSpPr>
          <p:nvPr/>
        </p:nvSpPr>
        <p:spPr bwMode="auto">
          <a:xfrm>
            <a:off x="1160984" y="6324601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Frommeyer, Brux and Neumann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184232" y="1446213"/>
            <a:ext cx="3673475" cy="4878388"/>
            <a:chOff x="5369600" y="1676400"/>
            <a:chExt cx="3672800" cy="4879032"/>
          </a:xfrm>
        </p:grpSpPr>
        <p:sp>
          <p:nvSpPr>
            <p:cNvPr id="74756" name="TextBox 1"/>
            <p:cNvSpPr txBox="1">
              <a:spLocks noChangeArrowheads="1"/>
            </p:cNvSpPr>
            <p:nvPr/>
          </p:nvSpPr>
          <p:spPr bwMode="auto">
            <a:xfrm>
              <a:off x="5369600" y="6093767"/>
              <a:ext cx="3672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00FF"/>
                  </a:solidFill>
                </a:rPr>
                <a:t>dynamic Hall-Petch effect</a:t>
              </a:r>
            </a:p>
          </p:txBody>
        </p:sp>
        <p:pic>
          <p:nvPicPr>
            <p:cNvPr id="74757" name="Picture 4" descr="Screen shot 2010-11-29 at 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075" y="1676400"/>
              <a:ext cx="3235325" cy="426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2"/>
          <p:cNvSpPr txBox="1">
            <a:spLocks noChangeArrowheads="1"/>
          </p:cNvSpPr>
          <p:nvPr/>
        </p:nvSpPr>
        <p:spPr bwMode="auto">
          <a:xfrm>
            <a:off x="335360" y="2414588"/>
            <a:ext cx="78486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TWIP Steels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Fe-25Mn-3Si-3Al wt%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density 7.3 g cm</a:t>
            </a:r>
            <a:r>
              <a:rPr lang="en-US" sz="2800" baseline="30000">
                <a:latin typeface="Calibri Light" panose="020F0302020204030204" pitchFamily="34" charset="0"/>
                <a:cs typeface="Calibri Light" panose="020F0302020204030204" pitchFamily="34" charset="0"/>
              </a:rPr>
              <a:t>-3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fully austenitic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maintain attractive properties to -150°C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and at high strain rates (10</a:t>
            </a:r>
            <a:r>
              <a:rPr lang="en-US" sz="2800" baseline="3000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 s</a:t>
            </a:r>
            <a:r>
              <a:rPr lang="en-US" sz="2800" baseline="30000"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sz="2800" baseline="30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7680176" y="5122809"/>
            <a:ext cx="40662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Data from: Frommeyer G, Brüx U, Neumann P. Supra-ductile and high-strength manganese-TRIP/TWIP steels for high energy absorption purposes. ISIJ international. 2003;43:438-46.</a:t>
            </a:r>
            <a:endParaRPr lang="en-US" sz="140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84876-97B7-C54B-8C36-7A968DE04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448" y="257863"/>
            <a:ext cx="6517023" cy="4360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5"/>
          <p:cNvSpPr txBox="1">
            <a:spLocks noChangeArrowheads="1"/>
          </p:cNvSpPr>
          <p:nvPr/>
        </p:nvSpPr>
        <p:spPr bwMode="auto">
          <a:xfrm>
            <a:off x="1676400" y="228601"/>
            <a:ext cx="320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delayed fracture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difficult to produce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high thermal expansion</a:t>
            </a:r>
          </a:p>
        </p:txBody>
      </p:sp>
      <p:sp>
        <p:nvSpPr>
          <p:cNvPr id="82946" name="Text Box 8"/>
          <p:cNvSpPr txBox="1">
            <a:spLocks noChangeArrowheads="1"/>
          </p:cNvSpPr>
          <p:nvPr/>
        </p:nvSpPr>
        <p:spPr bwMode="auto">
          <a:xfrm>
            <a:off x="191344" y="6229289"/>
            <a:ext cx="37444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Courtesy of Bruno de Cooman</a:t>
            </a:r>
          </a:p>
        </p:txBody>
      </p:sp>
      <p:pic>
        <p:nvPicPr>
          <p:cNvPr id="82947" name="Picture 9" descr="Screen shot 2012-04-17 at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015473"/>
            <a:ext cx="79184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331</Words>
  <Application>Microsoft Macintosh PowerPoint</Application>
  <PresentationFormat>Widescreen</PresentationFormat>
  <Paragraphs>87</Paragraphs>
  <Slides>30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Geneva</vt:lpstr>
      <vt:lpstr>Times</vt:lpstr>
      <vt:lpstr>Office Theme</vt:lpstr>
      <vt:lpstr>Steels: TWIP steels Lecture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 traps for hydrogen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gjgh</dc:creator>
  <cp:lastModifiedBy>H.K.D.H. Bhadeshia</cp:lastModifiedBy>
  <cp:revision>217</cp:revision>
  <cp:lastPrinted>2020-10-03T09:29:16Z</cp:lastPrinted>
  <dcterms:created xsi:type="dcterms:W3CDTF">2010-11-25T22:16:50Z</dcterms:created>
  <dcterms:modified xsi:type="dcterms:W3CDTF">2022-03-07T12:57:03Z</dcterms:modified>
</cp:coreProperties>
</file>